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BC699-7E4F-4BF1-8186-92F63E8BA4DD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7283532-1EE0-407E-9718-C92EA5B02DDB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800" b="1" dirty="0" smtClean="0">
              <a:latin typeface="Candara" pitchFamily="34" charset="0"/>
            </a:rPr>
            <a:t>Presupuesto</a:t>
          </a:r>
          <a:endParaRPr lang="es-MX" sz="1800" b="1" dirty="0">
            <a:latin typeface="Candara" pitchFamily="34" charset="0"/>
          </a:endParaRPr>
        </a:p>
      </dgm:t>
    </dgm:pt>
    <dgm:pt modelId="{09FC9D01-D202-4B47-9A05-E5E59C43B584}" type="parTrans" cxnId="{404628F5-261C-4296-91E3-C00EF59CCA0A}">
      <dgm:prSet/>
      <dgm:spPr/>
      <dgm:t>
        <a:bodyPr/>
        <a:lstStyle/>
        <a:p>
          <a:endParaRPr lang="es-MX"/>
        </a:p>
      </dgm:t>
    </dgm:pt>
    <dgm:pt modelId="{9655DCC2-760A-4DB4-9FA0-7482D517928C}" type="sibTrans" cxnId="{404628F5-261C-4296-91E3-C00EF59CCA0A}">
      <dgm:prSet/>
      <dgm:spPr/>
      <dgm:t>
        <a:bodyPr/>
        <a:lstStyle/>
        <a:p>
          <a:endParaRPr lang="es-MX"/>
        </a:p>
      </dgm:t>
    </dgm:pt>
    <dgm:pt modelId="{C72D0CE1-4D75-442D-969F-5C108FD87EAD}">
      <dgm:prSet phldrT="[Texto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MX" b="1" dirty="0" smtClean="0"/>
            <a:t> </a:t>
          </a:r>
          <a:r>
            <a:rPr lang="es-MX" b="1" u="none" dirty="0" smtClean="0">
              <a:effectLst/>
              <a:latin typeface="Candara" pitchFamily="34" charset="0"/>
            </a:rPr>
            <a:t>40 mil pesos</a:t>
          </a:r>
          <a:endParaRPr lang="es-MX" b="1" u="none" dirty="0">
            <a:effectLst/>
          </a:endParaRPr>
        </a:p>
      </dgm:t>
    </dgm:pt>
    <dgm:pt modelId="{300D4BF6-083E-4DE4-96D1-E33190342178}" type="parTrans" cxnId="{5AC5596D-496B-4484-95DD-CD7EC42C5A00}">
      <dgm:prSet/>
      <dgm:spPr/>
      <dgm:t>
        <a:bodyPr/>
        <a:lstStyle/>
        <a:p>
          <a:endParaRPr lang="es-MX"/>
        </a:p>
      </dgm:t>
    </dgm:pt>
    <dgm:pt modelId="{69C31A54-D856-411F-BCE4-F3BD78607F3B}" type="sibTrans" cxnId="{5AC5596D-496B-4484-95DD-CD7EC42C5A00}">
      <dgm:prSet/>
      <dgm:spPr/>
      <dgm:t>
        <a:bodyPr/>
        <a:lstStyle/>
        <a:p>
          <a:endParaRPr lang="es-MX"/>
        </a:p>
      </dgm:t>
    </dgm:pt>
    <dgm:pt modelId="{6CA2A400-5E80-4AE4-9092-5D32F48C7FA9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800" b="1" dirty="0" smtClean="0">
              <a:latin typeface="Candara" pitchFamily="34" charset="0"/>
            </a:rPr>
            <a:t>Objetivos</a:t>
          </a:r>
          <a:endParaRPr lang="es-MX" sz="1800" b="1" dirty="0">
            <a:latin typeface="Candara" pitchFamily="34" charset="0"/>
          </a:endParaRPr>
        </a:p>
      </dgm:t>
    </dgm:pt>
    <dgm:pt modelId="{87F4E2B6-9F4B-4750-A4EC-07BCD247B87C}" type="parTrans" cxnId="{D0F2425E-7B81-46F7-AFA2-261591322337}">
      <dgm:prSet/>
      <dgm:spPr/>
      <dgm:t>
        <a:bodyPr/>
        <a:lstStyle/>
        <a:p>
          <a:endParaRPr lang="es-MX"/>
        </a:p>
      </dgm:t>
    </dgm:pt>
    <dgm:pt modelId="{206C3D1D-29A3-4546-BFD4-5CE21DBF7F91}" type="sibTrans" cxnId="{D0F2425E-7B81-46F7-AFA2-261591322337}">
      <dgm:prSet/>
      <dgm:spPr/>
      <dgm:t>
        <a:bodyPr/>
        <a:lstStyle/>
        <a:p>
          <a:endParaRPr lang="es-MX"/>
        </a:p>
      </dgm:t>
    </dgm:pt>
    <dgm:pt modelId="{7BE8981A-BC5B-4DF7-A129-7FA099B16FDA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 smtClean="0"/>
            <a:t>Informar los avances y logros de la Universidad como institución  educativa de calidad.</a:t>
          </a:r>
          <a:endParaRPr lang="es-MX" b="1" dirty="0"/>
        </a:p>
      </dgm:t>
    </dgm:pt>
    <dgm:pt modelId="{B645FECF-450B-450E-B47C-8AB4812CCEF0}" type="parTrans" cxnId="{57F41AE6-A778-4665-81D9-448298C54FD9}">
      <dgm:prSet/>
      <dgm:spPr/>
      <dgm:t>
        <a:bodyPr/>
        <a:lstStyle/>
        <a:p>
          <a:endParaRPr lang="es-MX"/>
        </a:p>
      </dgm:t>
    </dgm:pt>
    <dgm:pt modelId="{59CD2E99-FAF8-45A3-BBC9-1BB24DA63610}" type="sibTrans" cxnId="{57F41AE6-A778-4665-81D9-448298C54FD9}">
      <dgm:prSet/>
      <dgm:spPr/>
      <dgm:t>
        <a:bodyPr/>
        <a:lstStyle/>
        <a:p>
          <a:endParaRPr lang="es-MX"/>
        </a:p>
      </dgm:t>
    </dgm:pt>
    <dgm:pt modelId="{961CEA0C-67B1-4994-A664-B88B9BF550D3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800" b="1" dirty="0" smtClean="0">
              <a:latin typeface="Candara" pitchFamily="34" charset="0"/>
            </a:rPr>
            <a:t>Sesiones del Honorable Consejo Directivo</a:t>
          </a:r>
          <a:endParaRPr lang="es-MX" sz="1800" dirty="0">
            <a:latin typeface="Candara" pitchFamily="34" charset="0"/>
          </a:endParaRPr>
        </a:p>
      </dgm:t>
    </dgm:pt>
    <dgm:pt modelId="{9D14B9D4-51F6-46ED-A641-A7A674B97A4C}" type="parTrans" cxnId="{701BB0A4-DC83-4A2D-9353-488A15C47047}">
      <dgm:prSet/>
      <dgm:spPr/>
      <dgm:t>
        <a:bodyPr/>
        <a:lstStyle/>
        <a:p>
          <a:endParaRPr lang="es-MX"/>
        </a:p>
      </dgm:t>
    </dgm:pt>
    <dgm:pt modelId="{4184AB7F-B780-4F15-BF8C-F1A01537341E}" type="sibTrans" cxnId="{701BB0A4-DC83-4A2D-9353-488A15C47047}">
      <dgm:prSet/>
      <dgm:spPr/>
      <dgm:t>
        <a:bodyPr/>
        <a:lstStyle/>
        <a:p>
          <a:endParaRPr lang="es-MX"/>
        </a:p>
      </dgm:t>
    </dgm:pt>
    <dgm:pt modelId="{21D2D860-0404-4FB5-86AA-ADA1F9ABD92B}" type="pres">
      <dgm:prSet presAssocID="{1DCBC699-7E4F-4BF1-8186-92F63E8BA4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1453BF4C-CDBC-4B07-BA17-D2B016CB3D89}" type="pres">
      <dgm:prSet presAssocID="{961CEA0C-67B1-4994-A664-B88B9BF550D3}" presName="horFlow" presStyleCnt="0"/>
      <dgm:spPr/>
      <dgm:t>
        <a:bodyPr/>
        <a:lstStyle/>
        <a:p>
          <a:endParaRPr lang="es-MX"/>
        </a:p>
      </dgm:t>
    </dgm:pt>
    <dgm:pt modelId="{AD614DF5-6295-4E44-B306-4C7058954BE3}" type="pres">
      <dgm:prSet presAssocID="{961CEA0C-67B1-4994-A664-B88B9BF550D3}" presName="bigChev" presStyleLbl="node1" presStyleIdx="0" presStyleCnt="3" custScaleX="81438" custLinFactNeighborX="-22766" custLinFactNeighborY="5713"/>
      <dgm:spPr/>
      <dgm:t>
        <a:bodyPr/>
        <a:lstStyle/>
        <a:p>
          <a:endParaRPr lang="es-MX"/>
        </a:p>
      </dgm:t>
    </dgm:pt>
    <dgm:pt modelId="{B953DB32-494E-439B-9AEF-714D36BDB51F}" type="pres">
      <dgm:prSet presAssocID="{961CEA0C-67B1-4994-A664-B88B9BF550D3}" presName="vSp" presStyleCnt="0"/>
      <dgm:spPr/>
      <dgm:t>
        <a:bodyPr/>
        <a:lstStyle/>
        <a:p>
          <a:endParaRPr lang="es-MX"/>
        </a:p>
      </dgm:t>
    </dgm:pt>
    <dgm:pt modelId="{2057A352-A07F-4558-8B92-BECB6C7E8687}" type="pres">
      <dgm:prSet presAssocID="{B7283532-1EE0-407E-9718-C92EA5B02DDB}" presName="horFlow" presStyleCnt="0"/>
      <dgm:spPr/>
      <dgm:t>
        <a:bodyPr/>
        <a:lstStyle/>
        <a:p>
          <a:endParaRPr lang="es-MX"/>
        </a:p>
      </dgm:t>
    </dgm:pt>
    <dgm:pt modelId="{27F44B26-9240-4B9A-A1A1-3AE67E5012E9}" type="pres">
      <dgm:prSet presAssocID="{B7283532-1EE0-407E-9718-C92EA5B02DDB}" presName="bigChev" presStyleLbl="node1" presStyleIdx="1" presStyleCnt="3" custScaleX="84537" custLinFactNeighborX="-31977" custLinFactNeighborY="2204"/>
      <dgm:spPr/>
      <dgm:t>
        <a:bodyPr/>
        <a:lstStyle/>
        <a:p>
          <a:endParaRPr lang="es-MX"/>
        </a:p>
      </dgm:t>
    </dgm:pt>
    <dgm:pt modelId="{6671D1D1-3B50-4E2F-9221-5A85DD76CB7A}" type="pres">
      <dgm:prSet presAssocID="{300D4BF6-083E-4DE4-96D1-E33190342178}" presName="parTrans" presStyleCnt="0"/>
      <dgm:spPr/>
      <dgm:t>
        <a:bodyPr/>
        <a:lstStyle/>
        <a:p>
          <a:endParaRPr lang="es-MX"/>
        </a:p>
      </dgm:t>
    </dgm:pt>
    <dgm:pt modelId="{13FF356B-D5B8-47F0-93FB-2949181AD574}" type="pres">
      <dgm:prSet presAssocID="{C72D0CE1-4D75-442D-969F-5C108FD87EAD}" presName="node" presStyleLbl="alignAccFollowNode1" presStyleIdx="0" presStyleCnt="2" custScaleX="8141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9D0619-5977-41D2-AE3E-C8A7C5852CA5}" type="pres">
      <dgm:prSet presAssocID="{B7283532-1EE0-407E-9718-C92EA5B02DDB}" presName="vSp" presStyleCnt="0"/>
      <dgm:spPr/>
      <dgm:t>
        <a:bodyPr/>
        <a:lstStyle/>
        <a:p>
          <a:endParaRPr lang="es-MX"/>
        </a:p>
      </dgm:t>
    </dgm:pt>
    <dgm:pt modelId="{58E9BDC4-5E0B-4E1A-9171-D9B5E51207B4}" type="pres">
      <dgm:prSet presAssocID="{6CA2A400-5E80-4AE4-9092-5D32F48C7FA9}" presName="horFlow" presStyleCnt="0"/>
      <dgm:spPr/>
      <dgm:t>
        <a:bodyPr/>
        <a:lstStyle/>
        <a:p>
          <a:endParaRPr lang="es-MX"/>
        </a:p>
      </dgm:t>
    </dgm:pt>
    <dgm:pt modelId="{18E4A484-571C-40DA-A311-E65D61D956CA}" type="pres">
      <dgm:prSet presAssocID="{6CA2A400-5E80-4AE4-9092-5D32F48C7FA9}" presName="bigChev" presStyleLbl="node1" presStyleIdx="2" presStyleCnt="3" custScaleX="87080" custLinFactNeighborX="43583" custLinFactNeighborY="4510"/>
      <dgm:spPr/>
      <dgm:t>
        <a:bodyPr/>
        <a:lstStyle/>
        <a:p>
          <a:endParaRPr lang="es-MX"/>
        </a:p>
      </dgm:t>
    </dgm:pt>
    <dgm:pt modelId="{778FCDB9-B7CE-4E61-99DD-55F40656E29C}" type="pres">
      <dgm:prSet presAssocID="{B645FECF-450B-450E-B47C-8AB4812CCEF0}" presName="parTrans" presStyleCnt="0"/>
      <dgm:spPr/>
      <dgm:t>
        <a:bodyPr/>
        <a:lstStyle/>
        <a:p>
          <a:endParaRPr lang="es-MX"/>
        </a:p>
      </dgm:t>
    </dgm:pt>
    <dgm:pt modelId="{F5AE9EBA-E0EF-4649-AE9B-4D4379816F48}" type="pres">
      <dgm:prSet presAssocID="{7BE8981A-BC5B-4DF7-A129-7FA099B16FDA}" presName="node" presStyleLbl="alignAccFollowNode1" presStyleIdx="1" presStyleCnt="2" custLinFactNeighborX="64214" custLinFactNeighborY="21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4FBE1D1-843C-47C0-AD39-42A846F55755}" type="presOf" srcId="{1DCBC699-7E4F-4BF1-8186-92F63E8BA4DD}" destId="{21D2D860-0404-4FB5-86AA-ADA1F9ABD92B}" srcOrd="0" destOrd="0" presId="urn:microsoft.com/office/officeart/2005/8/layout/lProcess3"/>
    <dgm:cxn modelId="{701BB0A4-DC83-4A2D-9353-488A15C47047}" srcId="{1DCBC699-7E4F-4BF1-8186-92F63E8BA4DD}" destId="{961CEA0C-67B1-4994-A664-B88B9BF550D3}" srcOrd="0" destOrd="0" parTransId="{9D14B9D4-51F6-46ED-A641-A7A674B97A4C}" sibTransId="{4184AB7F-B780-4F15-BF8C-F1A01537341E}"/>
    <dgm:cxn modelId="{404628F5-261C-4296-91E3-C00EF59CCA0A}" srcId="{1DCBC699-7E4F-4BF1-8186-92F63E8BA4DD}" destId="{B7283532-1EE0-407E-9718-C92EA5B02DDB}" srcOrd="1" destOrd="0" parTransId="{09FC9D01-D202-4B47-9A05-E5E59C43B584}" sibTransId="{9655DCC2-760A-4DB4-9FA0-7482D517928C}"/>
    <dgm:cxn modelId="{BB378436-6ACC-482B-B85F-01B635C08D38}" type="presOf" srcId="{C72D0CE1-4D75-442D-969F-5C108FD87EAD}" destId="{13FF356B-D5B8-47F0-93FB-2949181AD574}" srcOrd="0" destOrd="0" presId="urn:microsoft.com/office/officeart/2005/8/layout/lProcess3"/>
    <dgm:cxn modelId="{AB037CFB-370A-4B5B-AEDD-43CB35A52D3F}" type="presOf" srcId="{961CEA0C-67B1-4994-A664-B88B9BF550D3}" destId="{AD614DF5-6295-4E44-B306-4C7058954BE3}" srcOrd="0" destOrd="0" presId="urn:microsoft.com/office/officeart/2005/8/layout/lProcess3"/>
    <dgm:cxn modelId="{975CBFD5-D820-4DD2-88CE-9E9640407EE7}" type="presOf" srcId="{B7283532-1EE0-407E-9718-C92EA5B02DDB}" destId="{27F44B26-9240-4B9A-A1A1-3AE67E5012E9}" srcOrd="0" destOrd="0" presId="urn:microsoft.com/office/officeart/2005/8/layout/lProcess3"/>
    <dgm:cxn modelId="{57F41AE6-A778-4665-81D9-448298C54FD9}" srcId="{6CA2A400-5E80-4AE4-9092-5D32F48C7FA9}" destId="{7BE8981A-BC5B-4DF7-A129-7FA099B16FDA}" srcOrd="0" destOrd="0" parTransId="{B645FECF-450B-450E-B47C-8AB4812CCEF0}" sibTransId="{59CD2E99-FAF8-45A3-BBC9-1BB24DA63610}"/>
    <dgm:cxn modelId="{C62ECED4-9202-4C5E-A4A3-F2A56829CC66}" type="presOf" srcId="{6CA2A400-5E80-4AE4-9092-5D32F48C7FA9}" destId="{18E4A484-571C-40DA-A311-E65D61D956CA}" srcOrd="0" destOrd="0" presId="urn:microsoft.com/office/officeart/2005/8/layout/lProcess3"/>
    <dgm:cxn modelId="{D0F2425E-7B81-46F7-AFA2-261591322337}" srcId="{1DCBC699-7E4F-4BF1-8186-92F63E8BA4DD}" destId="{6CA2A400-5E80-4AE4-9092-5D32F48C7FA9}" srcOrd="2" destOrd="0" parTransId="{87F4E2B6-9F4B-4750-A4EC-07BCD247B87C}" sibTransId="{206C3D1D-29A3-4546-BFD4-5CE21DBF7F91}"/>
    <dgm:cxn modelId="{325D9A77-5C55-4B43-BC28-AA6C04178FC1}" type="presOf" srcId="{7BE8981A-BC5B-4DF7-A129-7FA099B16FDA}" destId="{F5AE9EBA-E0EF-4649-AE9B-4D4379816F48}" srcOrd="0" destOrd="0" presId="urn:microsoft.com/office/officeart/2005/8/layout/lProcess3"/>
    <dgm:cxn modelId="{5AC5596D-496B-4484-95DD-CD7EC42C5A00}" srcId="{B7283532-1EE0-407E-9718-C92EA5B02DDB}" destId="{C72D0CE1-4D75-442D-969F-5C108FD87EAD}" srcOrd="0" destOrd="0" parTransId="{300D4BF6-083E-4DE4-96D1-E33190342178}" sibTransId="{69C31A54-D856-411F-BCE4-F3BD78607F3B}"/>
    <dgm:cxn modelId="{6A63FC34-D9BC-4E2C-A78A-F9F5BF4FBA58}" type="presParOf" srcId="{21D2D860-0404-4FB5-86AA-ADA1F9ABD92B}" destId="{1453BF4C-CDBC-4B07-BA17-D2B016CB3D89}" srcOrd="0" destOrd="0" presId="urn:microsoft.com/office/officeart/2005/8/layout/lProcess3"/>
    <dgm:cxn modelId="{63E90B94-7237-4FFE-A1A2-31896EB34DA0}" type="presParOf" srcId="{1453BF4C-CDBC-4B07-BA17-D2B016CB3D89}" destId="{AD614DF5-6295-4E44-B306-4C7058954BE3}" srcOrd="0" destOrd="0" presId="urn:microsoft.com/office/officeart/2005/8/layout/lProcess3"/>
    <dgm:cxn modelId="{48AAD046-E12C-4CCC-BE15-6922A223F87C}" type="presParOf" srcId="{21D2D860-0404-4FB5-86AA-ADA1F9ABD92B}" destId="{B953DB32-494E-439B-9AEF-714D36BDB51F}" srcOrd="1" destOrd="0" presId="urn:microsoft.com/office/officeart/2005/8/layout/lProcess3"/>
    <dgm:cxn modelId="{390336CA-C79A-4C9F-A6B3-DE5BC83D68D5}" type="presParOf" srcId="{21D2D860-0404-4FB5-86AA-ADA1F9ABD92B}" destId="{2057A352-A07F-4558-8B92-BECB6C7E8687}" srcOrd="2" destOrd="0" presId="urn:microsoft.com/office/officeart/2005/8/layout/lProcess3"/>
    <dgm:cxn modelId="{9EE6942D-451F-44FF-B60E-DCD671D33834}" type="presParOf" srcId="{2057A352-A07F-4558-8B92-BECB6C7E8687}" destId="{27F44B26-9240-4B9A-A1A1-3AE67E5012E9}" srcOrd="0" destOrd="0" presId="urn:microsoft.com/office/officeart/2005/8/layout/lProcess3"/>
    <dgm:cxn modelId="{668AB465-F61A-495A-B031-A4A5BE4B0670}" type="presParOf" srcId="{2057A352-A07F-4558-8B92-BECB6C7E8687}" destId="{6671D1D1-3B50-4E2F-9221-5A85DD76CB7A}" srcOrd="1" destOrd="0" presId="urn:microsoft.com/office/officeart/2005/8/layout/lProcess3"/>
    <dgm:cxn modelId="{1E5CF910-96EB-493E-BFFA-589630CCA54A}" type="presParOf" srcId="{2057A352-A07F-4558-8B92-BECB6C7E8687}" destId="{13FF356B-D5B8-47F0-93FB-2949181AD574}" srcOrd="2" destOrd="0" presId="urn:microsoft.com/office/officeart/2005/8/layout/lProcess3"/>
    <dgm:cxn modelId="{E1FA9B64-A973-4888-8BC8-F0FD5FB625E9}" type="presParOf" srcId="{21D2D860-0404-4FB5-86AA-ADA1F9ABD92B}" destId="{EC9D0619-5977-41D2-AE3E-C8A7C5852CA5}" srcOrd="3" destOrd="0" presId="urn:microsoft.com/office/officeart/2005/8/layout/lProcess3"/>
    <dgm:cxn modelId="{1E8C1DF7-81DC-4085-B130-B8BDC2A29A1C}" type="presParOf" srcId="{21D2D860-0404-4FB5-86AA-ADA1F9ABD92B}" destId="{58E9BDC4-5E0B-4E1A-9171-D9B5E51207B4}" srcOrd="4" destOrd="0" presId="urn:microsoft.com/office/officeart/2005/8/layout/lProcess3"/>
    <dgm:cxn modelId="{6097E3ED-9546-413B-9AF5-CF694997630A}" type="presParOf" srcId="{58E9BDC4-5E0B-4E1A-9171-D9B5E51207B4}" destId="{18E4A484-571C-40DA-A311-E65D61D956CA}" srcOrd="0" destOrd="0" presId="urn:microsoft.com/office/officeart/2005/8/layout/lProcess3"/>
    <dgm:cxn modelId="{195ABC56-4798-46CF-9F14-FA71E5E16E42}" type="presParOf" srcId="{58E9BDC4-5E0B-4E1A-9171-D9B5E51207B4}" destId="{778FCDB9-B7CE-4E61-99DD-55F40656E29C}" srcOrd="1" destOrd="0" presId="urn:microsoft.com/office/officeart/2005/8/layout/lProcess3"/>
    <dgm:cxn modelId="{C3E56BDA-5A1A-4F68-B232-BC3D67CC78D5}" type="presParOf" srcId="{58E9BDC4-5E0B-4E1A-9171-D9B5E51207B4}" destId="{F5AE9EBA-E0EF-4649-AE9B-4D4379816F4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DEF8F-CD46-4132-8FF3-B3FBD144E56E}" type="doc">
      <dgm:prSet loTypeId="urn:microsoft.com/office/officeart/2005/8/layout/vProcess5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DE7B572-B757-4E9E-BD2A-83C1B20F1FCB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MX" sz="1400" b="1" dirty="0" smtClean="0">
              <a:solidFill>
                <a:schemeClr val="tx1"/>
              </a:solidFill>
              <a:latin typeface="Candara" pitchFamily="34" charset="0"/>
            </a:rPr>
            <a:t>Mantenimiento de la Certificación en la Norma Mexicana NMX-R-025-SCFI-2015 en Igualdad Laboral y NO Discriminación</a:t>
          </a:r>
          <a:r>
            <a:rPr lang="es-MX" sz="1400" b="1" dirty="0" smtClean="0">
              <a:solidFill>
                <a:schemeClr val="tx1"/>
              </a:solidFill>
            </a:rPr>
            <a:t> </a:t>
          </a:r>
          <a:endParaRPr lang="es-MX" sz="1400" b="1" dirty="0">
            <a:solidFill>
              <a:schemeClr val="tx1"/>
            </a:solidFill>
          </a:endParaRPr>
        </a:p>
      </dgm:t>
    </dgm:pt>
    <dgm:pt modelId="{8B29615E-C4AA-49A3-A9A1-102F0DD7A4E0}" type="parTrans" cxnId="{94D130AD-D752-4964-B8DB-E32D508E2AEE}">
      <dgm:prSet/>
      <dgm:spPr/>
      <dgm:t>
        <a:bodyPr/>
        <a:lstStyle/>
        <a:p>
          <a:endParaRPr lang="es-MX"/>
        </a:p>
      </dgm:t>
    </dgm:pt>
    <dgm:pt modelId="{44A391BC-36FE-44C8-B0EC-C49148C7797F}" type="sibTrans" cxnId="{94D130AD-D752-4964-B8DB-E32D508E2AEE}">
      <dgm:prSet/>
      <dgm:spPr/>
      <dgm:t>
        <a:bodyPr/>
        <a:lstStyle/>
        <a:p>
          <a:endParaRPr lang="es-MX"/>
        </a:p>
      </dgm:t>
    </dgm:pt>
    <dgm:pt modelId="{B566928B-7B3F-459D-B623-17FBF80212B2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Inversión $50</a:t>
          </a:r>
          <a:r>
            <a:rPr lang="es-MX" sz="16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 mil pesos</a:t>
          </a:r>
          <a:r>
            <a:rPr lang="es-MX" sz="1100" b="1" u="none" dirty="0" smtClean="0">
              <a:solidFill>
                <a:schemeClr val="tx1"/>
              </a:solidFill>
            </a:rPr>
            <a:t> </a:t>
          </a:r>
          <a:endParaRPr lang="es-MX" sz="1100" b="1" u="none" dirty="0">
            <a:solidFill>
              <a:schemeClr val="tx1"/>
            </a:solidFill>
          </a:endParaRPr>
        </a:p>
      </dgm:t>
    </dgm:pt>
    <dgm:pt modelId="{E42A3777-F009-4988-8719-E7AEA0404035}" type="parTrans" cxnId="{886212D0-6C1E-4522-A825-BC9D771C3DD4}">
      <dgm:prSet/>
      <dgm:spPr/>
      <dgm:t>
        <a:bodyPr/>
        <a:lstStyle/>
        <a:p>
          <a:endParaRPr lang="es-MX"/>
        </a:p>
      </dgm:t>
    </dgm:pt>
    <dgm:pt modelId="{CA764ED8-C213-4EB8-A748-01322E8DD68B}" type="sibTrans" cxnId="{886212D0-6C1E-4522-A825-BC9D771C3DD4}">
      <dgm:prSet/>
      <dgm:spPr/>
      <dgm:t>
        <a:bodyPr/>
        <a:lstStyle/>
        <a:p>
          <a:endParaRPr lang="es-MX"/>
        </a:p>
      </dgm:t>
    </dgm:pt>
    <dgm:pt modelId="{2171A043-E83B-4253-B985-9F25338719BA}" type="pres">
      <dgm:prSet presAssocID="{826DEF8F-CD46-4132-8FF3-B3FBD144E5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33AF46-03A0-482E-9111-673F39FB3777}" type="pres">
      <dgm:prSet presAssocID="{826DEF8F-CD46-4132-8FF3-B3FBD144E56E}" presName="dummyMaxCanvas" presStyleCnt="0">
        <dgm:presLayoutVars/>
      </dgm:prSet>
      <dgm:spPr/>
    </dgm:pt>
    <dgm:pt modelId="{05963808-C364-4200-80F4-8FD4C4FE4CA6}" type="pres">
      <dgm:prSet presAssocID="{826DEF8F-CD46-4132-8FF3-B3FBD144E56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7B7634-E633-4A92-B708-00AE1C7EAA9C}" type="pres">
      <dgm:prSet presAssocID="{826DEF8F-CD46-4132-8FF3-B3FBD144E56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4B9B31-381E-4D01-AE4D-8B52C8F7D1C0}" type="pres">
      <dgm:prSet presAssocID="{826DEF8F-CD46-4132-8FF3-B3FBD144E56E}" presName="TwoConn_1-2" presStyleLbl="fgAccFollowNode1" presStyleIdx="0" presStyleCnt="1" custLinFactNeighborX="72255" custLinFactNeighborY="-88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14D04A-C9EF-45B4-BC27-197F185C88A4}" type="pres">
      <dgm:prSet presAssocID="{826DEF8F-CD46-4132-8FF3-B3FBD144E56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FF9C9A-B686-47AD-8591-0B6C8BE97823}" type="pres">
      <dgm:prSet presAssocID="{826DEF8F-CD46-4132-8FF3-B3FBD144E56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2840DE-D1CE-404E-805B-A86BEF9EF6FA}" type="presOf" srcId="{B566928B-7B3F-459D-B623-17FBF80212B2}" destId="{6BFF9C9A-B686-47AD-8591-0B6C8BE97823}" srcOrd="1" destOrd="0" presId="urn:microsoft.com/office/officeart/2005/8/layout/vProcess5"/>
    <dgm:cxn modelId="{886212D0-6C1E-4522-A825-BC9D771C3DD4}" srcId="{826DEF8F-CD46-4132-8FF3-B3FBD144E56E}" destId="{B566928B-7B3F-459D-B623-17FBF80212B2}" srcOrd="1" destOrd="0" parTransId="{E42A3777-F009-4988-8719-E7AEA0404035}" sibTransId="{CA764ED8-C213-4EB8-A748-01322E8DD68B}"/>
    <dgm:cxn modelId="{5AFA6C49-7414-49E1-B8A8-B71A2EDA4113}" type="presOf" srcId="{8DE7B572-B757-4E9E-BD2A-83C1B20F1FCB}" destId="{2214D04A-C9EF-45B4-BC27-197F185C88A4}" srcOrd="1" destOrd="0" presId="urn:microsoft.com/office/officeart/2005/8/layout/vProcess5"/>
    <dgm:cxn modelId="{BCC0E39F-9A86-4B5B-A2A0-3DE7314AD2C8}" type="presOf" srcId="{44A391BC-36FE-44C8-B0EC-C49148C7797F}" destId="{564B9B31-381E-4D01-AE4D-8B52C8F7D1C0}" srcOrd="0" destOrd="0" presId="urn:microsoft.com/office/officeart/2005/8/layout/vProcess5"/>
    <dgm:cxn modelId="{023589CD-C63D-45A2-8498-20A900DE64A4}" type="presOf" srcId="{826DEF8F-CD46-4132-8FF3-B3FBD144E56E}" destId="{2171A043-E83B-4253-B985-9F25338719BA}" srcOrd="0" destOrd="0" presId="urn:microsoft.com/office/officeart/2005/8/layout/vProcess5"/>
    <dgm:cxn modelId="{1BA3339D-5CFD-451C-9376-5C4D96630BA8}" type="presOf" srcId="{B566928B-7B3F-459D-B623-17FBF80212B2}" destId="{9A7B7634-E633-4A92-B708-00AE1C7EAA9C}" srcOrd="0" destOrd="0" presId="urn:microsoft.com/office/officeart/2005/8/layout/vProcess5"/>
    <dgm:cxn modelId="{94D130AD-D752-4964-B8DB-E32D508E2AEE}" srcId="{826DEF8F-CD46-4132-8FF3-B3FBD144E56E}" destId="{8DE7B572-B757-4E9E-BD2A-83C1B20F1FCB}" srcOrd="0" destOrd="0" parTransId="{8B29615E-C4AA-49A3-A9A1-102F0DD7A4E0}" sibTransId="{44A391BC-36FE-44C8-B0EC-C49148C7797F}"/>
    <dgm:cxn modelId="{94C21E8B-7DE2-43AD-A675-B452A4C8FA30}" type="presOf" srcId="{8DE7B572-B757-4E9E-BD2A-83C1B20F1FCB}" destId="{05963808-C364-4200-80F4-8FD4C4FE4CA6}" srcOrd="0" destOrd="0" presId="urn:microsoft.com/office/officeart/2005/8/layout/vProcess5"/>
    <dgm:cxn modelId="{42B0AE3D-5D88-49B5-BE9E-D09F2E37A710}" type="presParOf" srcId="{2171A043-E83B-4253-B985-9F25338719BA}" destId="{CE33AF46-03A0-482E-9111-673F39FB3777}" srcOrd="0" destOrd="0" presId="urn:microsoft.com/office/officeart/2005/8/layout/vProcess5"/>
    <dgm:cxn modelId="{A1DDDA4B-8CDC-4C0A-9E7B-5CA0AF8390F5}" type="presParOf" srcId="{2171A043-E83B-4253-B985-9F25338719BA}" destId="{05963808-C364-4200-80F4-8FD4C4FE4CA6}" srcOrd="1" destOrd="0" presId="urn:microsoft.com/office/officeart/2005/8/layout/vProcess5"/>
    <dgm:cxn modelId="{BD6A302B-CA6B-4128-B329-85B0A81D6D27}" type="presParOf" srcId="{2171A043-E83B-4253-B985-9F25338719BA}" destId="{9A7B7634-E633-4A92-B708-00AE1C7EAA9C}" srcOrd="2" destOrd="0" presId="urn:microsoft.com/office/officeart/2005/8/layout/vProcess5"/>
    <dgm:cxn modelId="{B3E13B4C-A081-4C6E-A9AA-1A0E376448E5}" type="presParOf" srcId="{2171A043-E83B-4253-B985-9F25338719BA}" destId="{564B9B31-381E-4D01-AE4D-8B52C8F7D1C0}" srcOrd="3" destOrd="0" presId="urn:microsoft.com/office/officeart/2005/8/layout/vProcess5"/>
    <dgm:cxn modelId="{4BF0863E-346E-4DC2-81DB-C23BCF9CC772}" type="presParOf" srcId="{2171A043-E83B-4253-B985-9F25338719BA}" destId="{2214D04A-C9EF-45B4-BC27-197F185C88A4}" srcOrd="4" destOrd="0" presId="urn:microsoft.com/office/officeart/2005/8/layout/vProcess5"/>
    <dgm:cxn modelId="{93A93B52-CA75-4AF6-BB99-3A0862241DEC}" type="presParOf" srcId="{2171A043-E83B-4253-B985-9F25338719BA}" destId="{6BFF9C9A-B686-47AD-8591-0B6C8BE97823}" srcOrd="5" destOrd="0" presId="urn:microsoft.com/office/officeart/2005/8/layout/vProcess5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14DF5-6295-4E44-B306-4C7058954BE3}">
      <dsp:nvSpPr>
        <dsp:cNvPr id="0" name=""/>
        <dsp:cNvSpPr/>
      </dsp:nvSpPr>
      <dsp:spPr>
        <a:xfrm>
          <a:off x="320741" y="72268"/>
          <a:ext cx="2520684" cy="1238087"/>
        </a:xfrm>
        <a:prstGeom prst="chevr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ndara" pitchFamily="34" charset="0"/>
            </a:rPr>
            <a:t>Sesiones del Honorable Consejo Directivo</a:t>
          </a:r>
          <a:endParaRPr lang="es-MX" sz="1800" kern="1200" dirty="0">
            <a:latin typeface="Candara" pitchFamily="34" charset="0"/>
          </a:endParaRPr>
        </a:p>
      </dsp:txBody>
      <dsp:txXfrm>
        <a:off x="939785" y="72268"/>
        <a:ext cx="1282597" cy="1238087"/>
      </dsp:txXfrm>
    </dsp:sp>
    <dsp:sp modelId="{27F44B26-9240-4B9A-A1A1-3AE67E5012E9}">
      <dsp:nvSpPr>
        <dsp:cNvPr id="0" name=""/>
        <dsp:cNvSpPr/>
      </dsp:nvSpPr>
      <dsp:spPr>
        <a:xfrm>
          <a:off x="896730" y="1440243"/>
          <a:ext cx="2616605" cy="1238087"/>
        </a:xfrm>
        <a:prstGeom prst="chevr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ndara" pitchFamily="34" charset="0"/>
            </a:rPr>
            <a:t>Presupuesto</a:t>
          </a:r>
          <a:endParaRPr lang="es-MX" sz="1800" b="1" kern="1200" dirty="0">
            <a:latin typeface="Candara" pitchFamily="34" charset="0"/>
          </a:endParaRPr>
        </a:p>
      </dsp:txBody>
      <dsp:txXfrm>
        <a:off x="1515774" y="1440243"/>
        <a:ext cx="1378518" cy="1238087"/>
      </dsp:txXfrm>
    </dsp:sp>
    <dsp:sp modelId="{13FF356B-D5B8-47F0-93FB-2949181AD574}">
      <dsp:nvSpPr>
        <dsp:cNvPr id="0" name=""/>
        <dsp:cNvSpPr/>
      </dsp:nvSpPr>
      <dsp:spPr>
        <a:xfrm>
          <a:off x="3239625" y="1518193"/>
          <a:ext cx="2091577" cy="1027612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 </a:t>
          </a:r>
          <a:r>
            <a:rPr lang="es-MX" sz="1300" b="1" u="none" kern="1200" dirty="0" smtClean="0">
              <a:effectLst/>
              <a:latin typeface="Candara" pitchFamily="34" charset="0"/>
            </a:rPr>
            <a:t>40 mil pesos</a:t>
          </a:r>
          <a:endParaRPr lang="es-MX" sz="1300" b="1" u="none" kern="1200" dirty="0">
            <a:effectLst/>
          </a:endParaRPr>
        </a:p>
      </dsp:txBody>
      <dsp:txXfrm>
        <a:off x="3753431" y="1518193"/>
        <a:ext cx="1063965" cy="1027612"/>
      </dsp:txXfrm>
    </dsp:sp>
    <dsp:sp modelId="{18E4A484-571C-40DA-A311-E65D61D956CA}">
      <dsp:nvSpPr>
        <dsp:cNvPr id="0" name=""/>
        <dsp:cNvSpPr/>
      </dsp:nvSpPr>
      <dsp:spPr>
        <a:xfrm>
          <a:off x="1200767" y="2825912"/>
          <a:ext cx="2695316" cy="1238087"/>
        </a:xfrm>
        <a:prstGeom prst="chevr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ndara" pitchFamily="34" charset="0"/>
            </a:rPr>
            <a:t>Objetivos</a:t>
          </a:r>
          <a:endParaRPr lang="es-MX" sz="1800" b="1" kern="1200" dirty="0">
            <a:latin typeface="Candara" pitchFamily="34" charset="0"/>
          </a:endParaRPr>
        </a:p>
      </dsp:txBody>
      <dsp:txXfrm>
        <a:off x="1819811" y="2825912"/>
        <a:ext cx="1457229" cy="1238087"/>
      </dsp:txXfrm>
    </dsp:sp>
    <dsp:sp modelId="{F5AE9EBA-E0EF-4649-AE9B-4D4379816F48}">
      <dsp:nvSpPr>
        <dsp:cNvPr id="0" name=""/>
        <dsp:cNvSpPr/>
      </dsp:nvSpPr>
      <dsp:spPr>
        <a:xfrm>
          <a:off x="3576720" y="2952210"/>
          <a:ext cx="2569031" cy="1027612"/>
        </a:xfrm>
        <a:prstGeom prst="chevron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Informar los avances y logros de la Universidad como institución  educativa de calidad.</a:t>
          </a:r>
          <a:endParaRPr lang="es-MX" sz="1300" b="1" kern="1200" dirty="0"/>
        </a:p>
      </dsp:txBody>
      <dsp:txXfrm>
        <a:off x="4090526" y="2952210"/>
        <a:ext cx="1541419" cy="1027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63808-C364-4200-80F4-8FD4C4FE4CA6}">
      <dsp:nvSpPr>
        <dsp:cNvPr id="0" name=""/>
        <dsp:cNvSpPr/>
      </dsp:nvSpPr>
      <dsp:spPr>
        <a:xfrm>
          <a:off x="0" y="0"/>
          <a:ext cx="4327924" cy="197661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Candara" pitchFamily="34" charset="0"/>
            </a:rPr>
            <a:t>Mantenimiento de la Certificación en la Norma Mexicana NMX-R-025-SCFI-2015 en Igualdad Laboral y NO Discriminación</a:t>
          </a:r>
          <a:r>
            <a:rPr lang="es-MX" sz="1400" b="1" kern="1200" dirty="0" smtClean="0">
              <a:solidFill>
                <a:schemeClr val="tx1"/>
              </a:solidFill>
            </a:rPr>
            <a:t> 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57893" y="57893"/>
        <a:ext cx="2284934" cy="1860833"/>
      </dsp:txXfrm>
    </dsp:sp>
    <dsp:sp modelId="{9A7B7634-E633-4A92-B708-00AE1C7EAA9C}">
      <dsp:nvSpPr>
        <dsp:cNvPr id="0" name=""/>
        <dsp:cNvSpPr/>
      </dsp:nvSpPr>
      <dsp:spPr>
        <a:xfrm>
          <a:off x="763751" y="2415868"/>
          <a:ext cx="4327924" cy="197661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</a:rPr>
            <a:t>Inversión $50</a:t>
          </a:r>
          <a:r>
            <a:rPr lang="es-MX" sz="16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 mil pesos</a:t>
          </a:r>
          <a:r>
            <a:rPr lang="es-MX" sz="1100" b="1" u="none" kern="1200" dirty="0" smtClean="0">
              <a:solidFill>
                <a:schemeClr val="tx1"/>
              </a:solidFill>
            </a:rPr>
            <a:t> </a:t>
          </a:r>
          <a:endParaRPr lang="es-MX" sz="1100" b="1" u="none" kern="1200" dirty="0">
            <a:solidFill>
              <a:schemeClr val="tx1"/>
            </a:solidFill>
          </a:endParaRPr>
        </a:p>
      </dsp:txBody>
      <dsp:txXfrm>
        <a:off x="821644" y="2473761"/>
        <a:ext cx="2163584" cy="1860833"/>
      </dsp:txXfrm>
    </dsp:sp>
    <dsp:sp modelId="{564B9B31-381E-4D01-AE4D-8B52C8F7D1C0}">
      <dsp:nvSpPr>
        <dsp:cNvPr id="0" name=""/>
        <dsp:cNvSpPr/>
      </dsp:nvSpPr>
      <dsp:spPr>
        <a:xfrm>
          <a:off x="3806873" y="1440163"/>
          <a:ext cx="1284802" cy="12848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4095953" y="1440163"/>
        <a:ext cx="706642" cy="966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69638-BA5A-44B7-8393-CD31A173CDAD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E5734-ACB6-4DF8-8F86-CD62F5DE2A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82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5DED-3167-4DC6-9EC6-EA6809735930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41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5DED-3167-4DC6-9EC6-EA6809735930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00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A05D-EE9E-4EB2-B0F9-9120569C5E2D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374-719C-4002-A8A1-5A39AEF15E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62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A05D-EE9E-4EB2-B0F9-9120569C5E2D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374-719C-4002-A8A1-5A39AEF15E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753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A05D-EE9E-4EB2-B0F9-9120569C5E2D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374-719C-4002-A8A1-5A39AEF15E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307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A05D-EE9E-4EB2-B0F9-9120569C5E2D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374-719C-4002-A8A1-5A39AEF15E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473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A05D-EE9E-4EB2-B0F9-9120569C5E2D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374-719C-4002-A8A1-5A39AEF15E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46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A05D-EE9E-4EB2-B0F9-9120569C5E2D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374-719C-4002-A8A1-5A39AEF15E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87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A05D-EE9E-4EB2-B0F9-9120569C5E2D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374-719C-4002-A8A1-5A39AEF15E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A05D-EE9E-4EB2-B0F9-9120569C5E2D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374-719C-4002-A8A1-5A39AEF15E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19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A05D-EE9E-4EB2-B0F9-9120569C5E2D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374-719C-4002-A8A1-5A39AEF15E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985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A05D-EE9E-4EB2-B0F9-9120569C5E2D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374-719C-4002-A8A1-5A39AEF15E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855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A05D-EE9E-4EB2-B0F9-9120569C5E2D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374-719C-4002-A8A1-5A39AEF15E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310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A05D-EE9E-4EB2-B0F9-9120569C5E2D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8374-719C-4002-A8A1-5A39AEF15E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245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nexo%20Anteproyecto%20Ejercicio%20Fiscal%202021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460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11796" y="1720840"/>
            <a:ext cx="9768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5400" dirty="0" smtClean="0"/>
              <a:t>8.3.- ANTEPROYECTO DEL PRESUPUESTO DE INGRESOS Y EGRESOS PARA EL EJERCICIO FISCAL 2021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13349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7 Tabla"/>
          <p:cNvGraphicFramePr>
            <a:graphicFrameLocks noGrp="1"/>
          </p:cNvGraphicFramePr>
          <p:nvPr>
            <p:extLst/>
          </p:nvPr>
        </p:nvGraphicFramePr>
        <p:xfrm>
          <a:off x="2783632" y="1772816"/>
          <a:ext cx="7033984" cy="383579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74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9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882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 smtClean="0">
                          <a:effectLst/>
                        </a:rPr>
                        <a:t>1122-UNIVERSIDAD </a:t>
                      </a:r>
                      <a:r>
                        <a:rPr lang="es-MX" sz="1800" b="1" u="none" strike="noStrike" dirty="0">
                          <a:effectLst/>
                        </a:rPr>
                        <a:t>TECNOLÓGICA DEL USUMACINTA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11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ASIGNACIÓN PRESUPUESTAL DEL EJERCICIO FISCAL 2021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3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CONCEPTO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>
                          <a:effectLst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 smtClean="0">
                          <a:effectLst/>
                        </a:rPr>
                        <a:t>RAMO 28 Participaciones a Entidades Federativas y Municipios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 $            </a:t>
                      </a:r>
                      <a:r>
                        <a:rPr lang="es-MX" sz="1600" u="none" strike="noStrike" dirty="0" smtClean="0">
                          <a:effectLst/>
                        </a:rPr>
                        <a:t>                               17,417,500.00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 smtClean="0">
                          <a:effectLst/>
                        </a:rPr>
                        <a:t>Generados ( Recursos Propios)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 $ </a:t>
                      </a:r>
                      <a:r>
                        <a:rPr lang="es-MX" sz="1600" u="none" strike="noStrike" dirty="0" smtClean="0">
                          <a:effectLst/>
                        </a:rPr>
                        <a:t>                                            1,850,800.00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 smtClean="0">
                          <a:effectLst/>
                        </a:rPr>
                        <a:t>Ramo 11. Educación Pública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 $     </a:t>
                      </a:r>
                      <a:r>
                        <a:rPr lang="es-MX" sz="1600" u="none" strike="noStrike" dirty="0" smtClean="0">
                          <a:effectLst/>
                        </a:rPr>
                        <a:t>                                      17,417,500.00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>
                          <a:effectLst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115"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ndar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l" rtl="0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6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 $           </a:t>
                      </a:r>
                      <a:r>
                        <a:rPr lang="es-MX" sz="1600" u="none" strike="noStrike" dirty="0" smtClean="0">
                          <a:effectLst/>
                        </a:rPr>
                        <a:t>                                36,685,800.00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3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-1" y="2344569"/>
          <a:ext cx="12192000" cy="238057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887330">
                  <a:extLst>
                    <a:ext uri="{9D8B030D-6E8A-4147-A177-3AD203B41FA5}">
                      <a16:colId xmlns:a16="http://schemas.microsoft.com/office/drawing/2014/main" xmlns="" val="2957502355"/>
                    </a:ext>
                  </a:extLst>
                </a:gridCol>
                <a:gridCol w="788379">
                  <a:extLst>
                    <a:ext uri="{9D8B030D-6E8A-4147-A177-3AD203B41FA5}">
                      <a16:colId xmlns:a16="http://schemas.microsoft.com/office/drawing/2014/main" xmlns="" val="2585480736"/>
                    </a:ext>
                  </a:extLst>
                </a:gridCol>
                <a:gridCol w="788379">
                  <a:extLst>
                    <a:ext uri="{9D8B030D-6E8A-4147-A177-3AD203B41FA5}">
                      <a16:colId xmlns:a16="http://schemas.microsoft.com/office/drawing/2014/main" xmlns="" val="2164677959"/>
                    </a:ext>
                  </a:extLst>
                </a:gridCol>
                <a:gridCol w="788379">
                  <a:extLst>
                    <a:ext uri="{9D8B030D-6E8A-4147-A177-3AD203B41FA5}">
                      <a16:colId xmlns:a16="http://schemas.microsoft.com/office/drawing/2014/main" xmlns="" val="3528613470"/>
                    </a:ext>
                  </a:extLst>
                </a:gridCol>
                <a:gridCol w="788379">
                  <a:extLst>
                    <a:ext uri="{9D8B030D-6E8A-4147-A177-3AD203B41FA5}">
                      <a16:colId xmlns:a16="http://schemas.microsoft.com/office/drawing/2014/main" xmlns="" val="3528776787"/>
                    </a:ext>
                  </a:extLst>
                </a:gridCol>
                <a:gridCol w="788379">
                  <a:extLst>
                    <a:ext uri="{9D8B030D-6E8A-4147-A177-3AD203B41FA5}">
                      <a16:colId xmlns:a16="http://schemas.microsoft.com/office/drawing/2014/main" xmlns="" val="1968181435"/>
                    </a:ext>
                  </a:extLst>
                </a:gridCol>
                <a:gridCol w="788379">
                  <a:extLst>
                    <a:ext uri="{9D8B030D-6E8A-4147-A177-3AD203B41FA5}">
                      <a16:colId xmlns:a16="http://schemas.microsoft.com/office/drawing/2014/main" xmlns="" val="1153259914"/>
                    </a:ext>
                  </a:extLst>
                </a:gridCol>
                <a:gridCol w="788379">
                  <a:extLst>
                    <a:ext uri="{9D8B030D-6E8A-4147-A177-3AD203B41FA5}">
                      <a16:colId xmlns:a16="http://schemas.microsoft.com/office/drawing/2014/main" xmlns="" val="671908522"/>
                    </a:ext>
                  </a:extLst>
                </a:gridCol>
                <a:gridCol w="788379">
                  <a:extLst>
                    <a:ext uri="{9D8B030D-6E8A-4147-A177-3AD203B41FA5}">
                      <a16:colId xmlns:a16="http://schemas.microsoft.com/office/drawing/2014/main" xmlns="" val="982917202"/>
                    </a:ext>
                  </a:extLst>
                </a:gridCol>
                <a:gridCol w="788379">
                  <a:extLst>
                    <a:ext uri="{9D8B030D-6E8A-4147-A177-3AD203B41FA5}">
                      <a16:colId xmlns:a16="http://schemas.microsoft.com/office/drawing/2014/main" xmlns="" val="4205782279"/>
                    </a:ext>
                  </a:extLst>
                </a:gridCol>
                <a:gridCol w="788379">
                  <a:extLst>
                    <a:ext uri="{9D8B030D-6E8A-4147-A177-3AD203B41FA5}">
                      <a16:colId xmlns:a16="http://schemas.microsoft.com/office/drawing/2014/main" xmlns="" val="2478765120"/>
                    </a:ext>
                  </a:extLst>
                </a:gridCol>
                <a:gridCol w="788379">
                  <a:extLst>
                    <a:ext uri="{9D8B030D-6E8A-4147-A177-3AD203B41FA5}">
                      <a16:colId xmlns:a16="http://schemas.microsoft.com/office/drawing/2014/main" xmlns="" val="1403121271"/>
                    </a:ext>
                  </a:extLst>
                </a:gridCol>
                <a:gridCol w="788379">
                  <a:extLst>
                    <a:ext uri="{9D8B030D-6E8A-4147-A177-3AD203B41FA5}">
                      <a16:colId xmlns:a16="http://schemas.microsoft.com/office/drawing/2014/main" xmlns="" val="116172488"/>
                    </a:ext>
                  </a:extLst>
                </a:gridCol>
                <a:gridCol w="844122">
                  <a:extLst>
                    <a:ext uri="{9D8B030D-6E8A-4147-A177-3AD203B41FA5}">
                      <a16:colId xmlns:a16="http://schemas.microsoft.com/office/drawing/2014/main" xmlns="" val="228365425"/>
                    </a:ext>
                  </a:extLst>
                </a:gridCol>
              </a:tblGrid>
              <a:tr h="282919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UNIVERSIDAD TECNOLÓGICA DEL USUMACINTA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8976160"/>
                  </a:ext>
                </a:extLst>
              </a:tr>
              <a:tr h="282919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Presupuesto de Ingresos 2021 (Concentrado)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8937918"/>
                  </a:ext>
                </a:extLst>
              </a:tr>
              <a:tr h="24658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CONCEPTO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Ene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Feb.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Mar.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Abr.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May.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Jun.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Jul.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Ago.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Sep.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Oct.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Nov.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Dic.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TOTAL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extLst>
                  <a:ext uri="{0D108BD9-81ED-4DB2-BD59-A6C34878D82A}">
                    <a16:rowId xmlns:a16="http://schemas.microsoft.com/office/drawing/2014/main" xmlns="" val="2289888970"/>
                  </a:ext>
                </a:extLst>
              </a:tr>
              <a:tr h="3187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Ingresos Propios Ordinarios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44,000.00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73,500.00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67,000.00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186,542.50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733,799.01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195,073.49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66,000.00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108,342.50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177,542.50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66,000.00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66,000.00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67,000.00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1,850,800.00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extLst>
                  <a:ext uri="{0D108BD9-81ED-4DB2-BD59-A6C34878D82A}">
                    <a16:rowId xmlns:a16="http://schemas.microsoft.com/office/drawing/2014/main" xmlns="" val="3747605361"/>
                  </a:ext>
                </a:extLst>
              </a:tr>
              <a:tr h="2818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Aportacion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2,342,500.00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738,256.51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3,004,756.51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202,500.00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2,342,500.00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146,500.00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2,352,500.00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156,000.00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2,342,500.00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149,486.98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3,640,000.00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17,417,500.00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extLst>
                  <a:ext uri="{0D108BD9-81ED-4DB2-BD59-A6C34878D82A}">
                    <a16:rowId xmlns:a16="http://schemas.microsoft.com/office/drawing/2014/main" xmlns="" val="3378817675"/>
                  </a:ext>
                </a:extLst>
              </a:tr>
              <a:tr h="3187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Aportación Estatal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2,882,256.51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813,256.51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2,422,500.00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212,500.00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2,272,500.00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219,500.00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2,422,500.00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73,000.00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2,272,500.00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144,486.98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2,422,500.00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1,260,000.00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17,417,500.00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extLst>
                  <a:ext uri="{0D108BD9-81ED-4DB2-BD59-A6C34878D82A}">
                    <a16:rowId xmlns:a16="http://schemas.microsoft.com/office/drawing/2014/main" xmlns="" val="1777536327"/>
                  </a:ext>
                </a:extLst>
              </a:tr>
              <a:tr h="2818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Ingresos Propios Extraordinarios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               -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               -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               -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extLst>
                  <a:ext uri="{0D108BD9-81ED-4DB2-BD59-A6C34878D82A}">
                    <a16:rowId xmlns:a16="http://schemas.microsoft.com/office/drawing/2014/main" xmlns="" val="2594326719"/>
                  </a:ext>
                </a:extLst>
              </a:tr>
              <a:tr h="2906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TOTAL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2,926,256.51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3,229,256.51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3,227,756.51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3,403,799.01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3,208,799.01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2,757,073.49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2,635,000.00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2,533,842.50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2,606,042.50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2,552,986.98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2,637,986.98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4,967,000.00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36,685,800.00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6" marR="5386" marT="5386" marB="0" anchor="ctr"/>
                </a:tc>
                <a:extLst>
                  <a:ext uri="{0D108BD9-81ED-4DB2-BD59-A6C34878D82A}">
                    <a16:rowId xmlns:a16="http://schemas.microsoft.com/office/drawing/2014/main" xmlns="" val="1222438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7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0" y="1700808"/>
          <a:ext cx="12192001" cy="395131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45369">
                  <a:extLst>
                    <a:ext uri="{9D8B030D-6E8A-4147-A177-3AD203B41FA5}">
                      <a16:colId xmlns:a16="http://schemas.microsoft.com/office/drawing/2014/main" xmlns="" val="3957235605"/>
                    </a:ext>
                  </a:extLst>
                </a:gridCol>
                <a:gridCol w="885659">
                  <a:extLst>
                    <a:ext uri="{9D8B030D-6E8A-4147-A177-3AD203B41FA5}">
                      <a16:colId xmlns:a16="http://schemas.microsoft.com/office/drawing/2014/main" xmlns="" val="1468519065"/>
                    </a:ext>
                  </a:extLst>
                </a:gridCol>
                <a:gridCol w="855876">
                  <a:extLst>
                    <a:ext uri="{9D8B030D-6E8A-4147-A177-3AD203B41FA5}">
                      <a16:colId xmlns:a16="http://schemas.microsoft.com/office/drawing/2014/main" xmlns="" val="914888188"/>
                    </a:ext>
                  </a:extLst>
                </a:gridCol>
                <a:gridCol w="855876">
                  <a:extLst>
                    <a:ext uri="{9D8B030D-6E8A-4147-A177-3AD203B41FA5}">
                      <a16:colId xmlns:a16="http://schemas.microsoft.com/office/drawing/2014/main" xmlns="" val="360856201"/>
                    </a:ext>
                  </a:extLst>
                </a:gridCol>
                <a:gridCol w="838860">
                  <a:extLst>
                    <a:ext uri="{9D8B030D-6E8A-4147-A177-3AD203B41FA5}">
                      <a16:colId xmlns:a16="http://schemas.microsoft.com/office/drawing/2014/main" xmlns="" val="2399000468"/>
                    </a:ext>
                  </a:extLst>
                </a:gridCol>
                <a:gridCol w="838860">
                  <a:extLst>
                    <a:ext uri="{9D8B030D-6E8A-4147-A177-3AD203B41FA5}">
                      <a16:colId xmlns:a16="http://schemas.microsoft.com/office/drawing/2014/main" xmlns="" val="3574084533"/>
                    </a:ext>
                  </a:extLst>
                </a:gridCol>
                <a:gridCol w="838860">
                  <a:extLst>
                    <a:ext uri="{9D8B030D-6E8A-4147-A177-3AD203B41FA5}">
                      <a16:colId xmlns:a16="http://schemas.microsoft.com/office/drawing/2014/main" xmlns="" val="3277127701"/>
                    </a:ext>
                  </a:extLst>
                </a:gridCol>
                <a:gridCol w="855876">
                  <a:extLst>
                    <a:ext uri="{9D8B030D-6E8A-4147-A177-3AD203B41FA5}">
                      <a16:colId xmlns:a16="http://schemas.microsoft.com/office/drawing/2014/main" xmlns="" val="1338063060"/>
                    </a:ext>
                  </a:extLst>
                </a:gridCol>
                <a:gridCol w="855876">
                  <a:extLst>
                    <a:ext uri="{9D8B030D-6E8A-4147-A177-3AD203B41FA5}">
                      <a16:colId xmlns:a16="http://schemas.microsoft.com/office/drawing/2014/main" xmlns="" val="4094320554"/>
                    </a:ext>
                  </a:extLst>
                </a:gridCol>
                <a:gridCol w="838860">
                  <a:extLst>
                    <a:ext uri="{9D8B030D-6E8A-4147-A177-3AD203B41FA5}">
                      <a16:colId xmlns:a16="http://schemas.microsoft.com/office/drawing/2014/main" xmlns="" val="3729205037"/>
                    </a:ext>
                  </a:extLst>
                </a:gridCol>
                <a:gridCol w="885659">
                  <a:extLst>
                    <a:ext uri="{9D8B030D-6E8A-4147-A177-3AD203B41FA5}">
                      <a16:colId xmlns:a16="http://schemas.microsoft.com/office/drawing/2014/main" xmlns="" val="3074122725"/>
                    </a:ext>
                  </a:extLst>
                </a:gridCol>
                <a:gridCol w="855876">
                  <a:extLst>
                    <a:ext uri="{9D8B030D-6E8A-4147-A177-3AD203B41FA5}">
                      <a16:colId xmlns:a16="http://schemas.microsoft.com/office/drawing/2014/main" xmlns="" val="2770824458"/>
                    </a:ext>
                  </a:extLst>
                </a:gridCol>
                <a:gridCol w="855876">
                  <a:extLst>
                    <a:ext uri="{9D8B030D-6E8A-4147-A177-3AD203B41FA5}">
                      <a16:colId xmlns:a16="http://schemas.microsoft.com/office/drawing/2014/main" xmlns="" val="3933773024"/>
                    </a:ext>
                  </a:extLst>
                </a:gridCol>
                <a:gridCol w="984618">
                  <a:extLst>
                    <a:ext uri="{9D8B030D-6E8A-4147-A177-3AD203B41FA5}">
                      <a16:colId xmlns:a16="http://schemas.microsoft.com/office/drawing/2014/main" xmlns="" val="1462107228"/>
                    </a:ext>
                  </a:extLst>
                </a:gridCol>
              </a:tblGrid>
              <a:tr h="255326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UNIVERSIDAD TECNOLÓGICA DEL USUMACINTA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4831004"/>
                  </a:ext>
                </a:extLst>
              </a:tr>
              <a:tr h="255326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Presupuesto de Egresos 2021  (Concentrado)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5068732"/>
                  </a:ext>
                </a:extLst>
              </a:tr>
              <a:tr h="28309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Fuente de Financiamiento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Enero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Febrero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Marzo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Abril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Mayo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Junio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Julio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Agosto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Septiembre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Octubre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Noviembre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Diciembre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Total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xmlns="" val="2730565629"/>
                  </a:ext>
                </a:extLst>
              </a:tr>
              <a:tr h="28309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Recursos Estatales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$ 2,926,256.51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886,756.51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$ 2,489,500.00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399,042.50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$ 3,006,299.01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414,573.49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$ 2,488,500.00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181,342.50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$ 2,450,042.50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210,486.98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$ 2,488,500.00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$ 1,327,000.00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$ 19,268,300.00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xmlns="" val="426068079"/>
                  </a:ext>
                </a:extLst>
              </a:tr>
              <a:tr h="31054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Participaciones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2,882,256.51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 813,256.51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2,422,500.00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 212,500.00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2,272,500.00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219,500.00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2,422,500.00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   73,000.00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2,272,500.00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144,486.98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2,422,500.00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1,260,000.00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17,417,500.00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xmlns="" val="3156080900"/>
                  </a:ext>
                </a:extLst>
              </a:tr>
              <a:tr h="25736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Ingresos Estatales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                  -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                  -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                  -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                  -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                    - 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xmlns="" val="1287620102"/>
                  </a:ext>
                </a:extLst>
              </a:tr>
              <a:tr h="31054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Generados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   44,000.00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   73,500.00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   67,000.00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 186,542.50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733,799.01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 195,073.49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    66,000.00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 108,342.50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177,542.50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   66,000.00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   66,000.00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   67,000.00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1,850,800.00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xmlns="" val="3526346634"/>
                  </a:ext>
                </a:extLst>
              </a:tr>
              <a:tr h="28309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Recursos Federales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           -  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$ 2,342,500.00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738,256.51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$ 3,004,756.51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202,500.00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$ 2,342,500.00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146,500.00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$ 2,352,500.00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156,000.00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            - 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149,486.98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$ 3,640,000.00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$ 17,417,500.00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xmlns="" val="4267616493"/>
                  </a:ext>
                </a:extLst>
              </a:tr>
              <a:tr h="102086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Ramo 11 Educación Pública  U006 Subsidios Federales para Organismos Desentralizados Estatales</a:t>
                      </a:r>
                      <a:endParaRPr lang="es-MX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                  -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2,342,500.00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738,256.51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3,004,756.51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    202,500.00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2,342,500.00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 146,500.00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2,352,500.00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 156,000.00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2,342,500.00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 149,486.98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3,640,000.00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17,417,500.00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xmlns="" val="191713538"/>
                  </a:ext>
                </a:extLst>
              </a:tr>
              <a:tr h="25736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                   -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                     -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xmlns="" val="1391010633"/>
                  </a:ext>
                </a:extLst>
              </a:tr>
              <a:tr h="3002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Sumas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$ 2,926,256.51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$ 3,229,256.51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$ 3,227,756.51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$ 3,403,799.01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$ 3,208,799.01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$ 2,757,073.49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$ 2,635,000.00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$ 2,533,842.50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>
                          <a:effectLst/>
                        </a:rPr>
                        <a:t> $ 2,606,042.50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210,486.98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$ 2,637,986.98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$ 4,967,000.00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$ 36,685,800.00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xmlns="" val="3119676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2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-3" y="2492896"/>
          <a:ext cx="12192007" cy="297681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097017">
                  <a:extLst>
                    <a:ext uri="{9D8B030D-6E8A-4147-A177-3AD203B41FA5}">
                      <a16:colId xmlns:a16="http://schemas.microsoft.com/office/drawing/2014/main" xmlns="" val="3160005009"/>
                    </a:ext>
                  </a:extLst>
                </a:gridCol>
                <a:gridCol w="308352">
                  <a:extLst>
                    <a:ext uri="{9D8B030D-6E8A-4147-A177-3AD203B41FA5}">
                      <a16:colId xmlns:a16="http://schemas.microsoft.com/office/drawing/2014/main" xmlns="" val="2183343430"/>
                    </a:ext>
                  </a:extLst>
                </a:gridCol>
                <a:gridCol w="88948">
                  <a:extLst>
                    <a:ext uri="{9D8B030D-6E8A-4147-A177-3AD203B41FA5}">
                      <a16:colId xmlns:a16="http://schemas.microsoft.com/office/drawing/2014/main" xmlns="" val="4190061744"/>
                    </a:ext>
                  </a:extLst>
                </a:gridCol>
                <a:gridCol w="137190">
                  <a:extLst>
                    <a:ext uri="{9D8B030D-6E8A-4147-A177-3AD203B41FA5}">
                      <a16:colId xmlns:a16="http://schemas.microsoft.com/office/drawing/2014/main" xmlns="" val="2789075850"/>
                    </a:ext>
                  </a:extLst>
                </a:gridCol>
                <a:gridCol w="492104"/>
                <a:gridCol w="763190">
                  <a:extLst>
                    <a:ext uri="{9D8B030D-6E8A-4147-A177-3AD203B41FA5}">
                      <a16:colId xmlns:a16="http://schemas.microsoft.com/office/drawing/2014/main" xmlns="" val="3547761180"/>
                    </a:ext>
                  </a:extLst>
                </a:gridCol>
                <a:gridCol w="763190">
                  <a:extLst>
                    <a:ext uri="{9D8B030D-6E8A-4147-A177-3AD203B41FA5}">
                      <a16:colId xmlns:a16="http://schemas.microsoft.com/office/drawing/2014/main" xmlns="" val="756786257"/>
                    </a:ext>
                  </a:extLst>
                </a:gridCol>
                <a:gridCol w="763190">
                  <a:extLst>
                    <a:ext uri="{9D8B030D-6E8A-4147-A177-3AD203B41FA5}">
                      <a16:colId xmlns:a16="http://schemas.microsoft.com/office/drawing/2014/main" xmlns="" val="3986385896"/>
                    </a:ext>
                  </a:extLst>
                </a:gridCol>
                <a:gridCol w="763190">
                  <a:extLst>
                    <a:ext uri="{9D8B030D-6E8A-4147-A177-3AD203B41FA5}">
                      <a16:colId xmlns:a16="http://schemas.microsoft.com/office/drawing/2014/main" xmlns="" val="4058867112"/>
                    </a:ext>
                  </a:extLst>
                </a:gridCol>
                <a:gridCol w="763190">
                  <a:extLst>
                    <a:ext uri="{9D8B030D-6E8A-4147-A177-3AD203B41FA5}">
                      <a16:colId xmlns:a16="http://schemas.microsoft.com/office/drawing/2014/main" xmlns="" val="1850422446"/>
                    </a:ext>
                  </a:extLst>
                </a:gridCol>
                <a:gridCol w="763190">
                  <a:extLst>
                    <a:ext uri="{9D8B030D-6E8A-4147-A177-3AD203B41FA5}">
                      <a16:colId xmlns:a16="http://schemas.microsoft.com/office/drawing/2014/main" xmlns="" val="4274968760"/>
                    </a:ext>
                  </a:extLst>
                </a:gridCol>
                <a:gridCol w="763190">
                  <a:extLst>
                    <a:ext uri="{9D8B030D-6E8A-4147-A177-3AD203B41FA5}">
                      <a16:colId xmlns:a16="http://schemas.microsoft.com/office/drawing/2014/main" xmlns="" val="2370204760"/>
                    </a:ext>
                  </a:extLst>
                </a:gridCol>
                <a:gridCol w="763190">
                  <a:extLst>
                    <a:ext uri="{9D8B030D-6E8A-4147-A177-3AD203B41FA5}">
                      <a16:colId xmlns:a16="http://schemas.microsoft.com/office/drawing/2014/main" xmlns="" val="1227980140"/>
                    </a:ext>
                  </a:extLst>
                </a:gridCol>
                <a:gridCol w="763190">
                  <a:extLst>
                    <a:ext uri="{9D8B030D-6E8A-4147-A177-3AD203B41FA5}">
                      <a16:colId xmlns:a16="http://schemas.microsoft.com/office/drawing/2014/main" xmlns="" val="3311092477"/>
                    </a:ext>
                  </a:extLst>
                </a:gridCol>
                <a:gridCol w="763190">
                  <a:extLst>
                    <a:ext uri="{9D8B030D-6E8A-4147-A177-3AD203B41FA5}">
                      <a16:colId xmlns:a16="http://schemas.microsoft.com/office/drawing/2014/main" xmlns="" val="737882766"/>
                    </a:ext>
                  </a:extLst>
                </a:gridCol>
                <a:gridCol w="763190">
                  <a:extLst>
                    <a:ext uri="{9D8B030D-6E8A-4147-A177-3AD203B41FA5}">
                      <a16:colId xmlns:a16="http://schemas.microsoft.com/office/drawing/2014/main" xmlns="" val="1620095766"/>
                    </a:ext>
                  </a:extLst>
                </a:gridCol>
                <a:gridCol w="885806">
                  <a:extLst>
                    <a:ext uri="{9D8B030D-6E8A-4147-A177-3AD203B41FA5}">
                      <a16:colId xmlns:a16="http://schemas.microsoft.com/office/drawing/2014/main" xmlns="" val="1435039661"/>
                    </a:ext>
                  </a:extLst>
                </a:gridCol>
                <a:gridCol w="787500">
                  <a:extLst>
                    <a:ext uri="{9D8B030D-6E8A-4147-A177-3AD203B41FA5}">
                      <a16:colId xmlns:a16="http://schemas.microsoft.com/office/drawing/2014/main" xmlns="" val="426381238"/>
                    </a:ext>
                  </a:extLst>
                </a:gridCol>
              </a:tblGrid>
              <a:tr h="276856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UNIVERSIDAD TECNOLÓGICA DEL USUMACINTA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7767495"/>
                  </a:ext>
                </a:extLst>
              </a:tr>
              <a:tr h="276856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Presupuesto de Egresos por Rubro y Capítulo 2021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6791561"/>
                  </a:ext>
                </a:extLst>
              </a:tr>
              <a:tr h="276856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CONCENTRADO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2986709"/>
                  </a:ext>
                </a:extLst>
              </a:tr>
              <a:tr h="4487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CAPÍTULO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GEN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ESP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DESCRIPCIÓN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Ene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Feb.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Mar.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Abr.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 err="1">
                          <a:effectLst/>
                        </a:rPr>
                        <a:t>May</a:t>
                      </a:r>
                      <a:r>
                        <a:rPr lang="es-MX" sz="1000" u="none" strike="noStrike" dirty="0">
                          <a:effectLst/>
                        </a:rPr>
                        <a:t>.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Jun.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Jul.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Ago.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Sep.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Oct.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Nov.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Dic.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TOTAL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:a16="http://schemas.microsoft.com/office/drawing/2014/main" xmlns="" val="1860405932"/>
                  </a:ext>
                </a:extLst>
              </a:tr>
              <a:tr h="21806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1000 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2,272,500.00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2,422,500.00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2,422,500.00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2,492,500.00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2,352,500.00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2,492,500.00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2,492,500.00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2,352,500.00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2,352,500.00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2,422,500.00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2,502,500.00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4,872,500.00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31,450,000.00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:a16="http://schemas.microsoft.com/office/drawing/2014/main" xmlns="" val="3803391834"/>
                  </a:ext>
                </a:extLst>
              </a:tr>
              <a:tr h="24668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2000 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137,000.00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178,000.00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179,000.00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170,000.00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165,000.00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52,000.00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51,000.00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46,000.00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47,000.00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46,000.00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51,000.00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     19,000.00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1,141,000.00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:a16="http://schemas.microsoft.com/office/drawing/2014/main" xmlns="" val="2918774917"/>
                  </a:ext>
                </a:extLst>
              </a:tr>
              <a:tr h="24668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3000 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501,756.51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613,756.51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611,256.51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726,299.01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676,299.01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197,573.49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76,500.00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120,342.50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191,542.50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69,486.98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69,486.98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     60,500.00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3,914,800.00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:a16="http://schemas.microsoft.com/office/drawing/2014/main" xmlns="" val="1519874534"/>
                  </a:ext>
                </a:extLst>
              </a:tr>
              <a:tr h="4487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4000 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15,000.00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15,000.00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15,000.00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$        15,000.00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15,000.00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15,000.00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15,000.00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15,000.00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15,000.00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15,000.00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15,000.00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      15,000.00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      180,000.00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:a16="http://schemas.microsoft.com/office/drawing/2014/main" xmlns="" val="1035414375"/>
                  </a:ext>
                </a:extLst>
              </a:tr>
              <a:tr h="22488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TOTAL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2,926,256.51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3,229,256.51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3,227,756.51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3,403,799.01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3,208,799.01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2,757,073.49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2,635,000.00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2,533,842.50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2,606,042.50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2,552,986.98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2,637,986.98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 $       4,967,000.00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u="none" strike="noStrike" dirty="0">
                          <a:effectLst/>
                        </a:rPr>
                        <a:t> $  36,685,800.00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:a16="http://schemas.microsoft.com/office/drawing/2014/main" xmlns="" val="337889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hlinkClick r:id="rId3" action="ppaction://hlinkpres?slideindex=1&amp;slidetitle="/>
          </p:cNvPr>
          <p:cNvSpPr txBox="1"/>
          <p:nvPr/>
        </p:nvSpPr>
        <p:spPr>
          <a:xfrm>
            <a:off x="2927648" y="2276872"/>
            <a:ext cx="633670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Calibri" panose="020F0502020204030204" charset="0"/>
              </a:rPr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12148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91744" y="2136338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5400" dirty="0" smtClean="0"/>
              <a:t>8.4.- ANTEPROYECTO DEL PROGRAMA OPERATIVO ANUAL 2021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21917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407368" y="1826412"/>
          <a:ext cx="11377264" cy="40698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002571">
                  <a:extLst>
                    <a:ext uri="{9D8B030D-6E8A-4147-A177-3AD203B41FA5}">
                      <a16:colId xmlns:a16="http://schemas.microsoft.com/office/drawing/2014/main" xmlns="" val="1222539306"/>
                    </a:ext>
                  </a:extLst>
                </a:gridCol>
                <a:gridCol w="2374693">
                  <a:extLst>
                    <a:ext uri="{9D8B030D-6E8A-4147-A177-3AD203B41FA5}">
                      <a16:colId xmlns:a16="http://schemas.microsoft.com/office/drawing/2014/main" xmlns="" val="1585406603"/>
                    </a:ext>
                  </a:extLst>
                </a:gridCol>
              </a:tblGrid>
              <a:tr h="20026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 smtClean="0">
                          <a:effectLst/>
                        </a:rPr>
                        <a:t>Nómina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>
                          <a:effectLst/>
                        </a:rPr>
                        <a:t>$31,450,000.00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01372837"/>
                  </a:ext>
                </a:extLst>
              </a:tr>
              <a:tr h="185141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>
                          <a:effectLst/>
                        </a:rPr>
                        <a:t>Gastos  Fijos 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>
                          <a:effectLst/>
                        </a:rPr>
                        <a:t>$4,023,630.00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63376856"/>
                  </a:ext>
                </a:extLst>
              </a:tr>
              <a:tr h="185141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>
                          <a:effectLst/>
                        </a:rPr>
                        <a:t>Auditoría de matrícula  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>
                          <a:effectLst/>
                        </a:rPr>
                        <a:t>$90,000.00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91619860"/>
                  </a:ext>
                </a:extLst>
              </a:tr>
              <a:tr h="215828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>
                          <a:effectLst/>
                        </a:rPr>
                        <a:t>Sesiones del H. Consejo Directivo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 dirty="0">
                          <a:effectLst/>
                        </a:rPr>
                        <a:t>$40,000.00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78792934"/>
                  </a:ext>
                </a:extLst>
              </a:tr>
              <a:tr h="23898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 smtClean="0">
                          <a:effectLst/>
                        </a:rPr>
                        <a:t>Promoción </a:t>
                      </a:r>
                      <a:r>
                        <a:rPr lang="es-MX" sz="1600" u="none" strike="noStrike" dirty="0">
                          <a:effectLst/>
                        </a:rPr>
                        <a:t>del Modelo Educativo de la UTU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>
                          <a:effectLst/>
                        </a:rPr>
                        <a:t>$73,000.00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10007483"/>
                  </a:ext>
                </a:extLst>
              </a:tr>
              <a:tr h="22811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>
                          <a:effectLst/>
                        </a:rPr>
                        <a:t>Extensión Universitaria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>
                          <a:effectLst/>
                        </a:rPr>
                        <a:t>$36,000.00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05509576"/>
                  </a:ext>
                </a:extLst>
              </a:tr>
              <a:tr h="21725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>
                          <a:effectLst/>
                        </a:rPr>
                        <a:t>Capacitación al personal docente y administrativo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>
                          <a:effectLst/>
                        </a:rPr>
                        <a:t>$50,000.00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72999415"/>
                  </a:ext>
                </a:extLst>
              </a:tr>
              <a:tr h="29077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>
                          <a:effectLst/>
                        </a:rPr>
                        <a:t>Transversalidad de la perspectiva de género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 dirty="0">
                          <a:effectLst/>
                        </a:rPr>
                        <a:t>$50,000.00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12387041"/>
                  </a:ext>
                </a:extLst>
              </a:tr>
              <a:tr h="29077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>
                          <a:effectLst/>
                        </a:rPr>
                        <a:t>Sistema de Gestión de la Calidad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>
                          <a:effectLst/>
                        </a:rPr>
                        <a:t>$100,000.00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6405250"/>
                  </a:ext>
                </a:extLst>
              </a:tr>
              <a:tr h="298331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>
                          <a:effectLst/>
                        </a:rPr>
                        <a:t>Mantenimiento preventivo y correctivo, equipamiento de cómputo e infraestructura de red de voz y datos.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 dirty="0">
                          <a:effectLst/>
                        </a:rPr>
                        <a:t>$56,000.00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04502274"/>
                  </a:ext>
                </a:extLst>
              </a:tr>
              <a:tr h="29077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>
                          <a:effectLst/>
                        </a:rPr>
                        <a:t>Auditoría de gestión administrativa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>
                          <a:effectLst/>
                        </a:rPr>
                        <a:t>$300,000.00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58844"/>
                  </a:ext>
                </a:extLst>
              </a:tr>
              <a:tr h="29077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>
                          <a:effectLst/>
                        </a:rPr>
                        <a:t>Capacitación  a Academias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>
                          <a:effectLst/>
                        </a:rPr>
                        <a:t>$75,000.00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90784537"/>
                  </a:ext>
                </a:extLst>
              </a:tr>
              <a:tr h="29077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>
                          <a:effectLst/>
                        </a:rPr>
                        <a:t>Becas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>
                          <a:effectLst/>
                        </a:rPr>
                        <a:t>$180,000.00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44117068"/>
                  </a:ext>
                </a:extLst>
              </a:tr>
              <a:tr h="185141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u="none" strike="noStrike" dirty="0" smtClean="0">
                          <a:effectLst/>
                        </a:rPr>
                        <a:t>Instalación, reparación y </a:t>
                      </a:r>
                      <a:r>
                        <a:rPr lang="es-MX" sz="1600" u="none" strike="noStrike" dirty="0">
                          <a:effectLst/>
                        </a:rPr>
                        <a:t>m</a:t>
                      </a:r>
                      <a:r>
                        <a:rPr lang="es-MX" sz="1600" u="none" strike="noStrike" dirty="0" smtClean="0">
                          <a:effectLst/>
                        </a:rPr>
                        <a:t>antenimiento de equipo e instrumental medico y de laboratorio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u="none" strike="noStrike">
                          <a:effectLst/>
                        </a:rPr>
                        <a:t>$162,170.00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35819091"/>
                  </a:ext>
                </a:extLst>
              </a:tr>
              <a:tr h="29077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600" b="1" u="none" strike="noStrike" dirty="0"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u="none" strike="noStrike" dirty="0">
                          <a:effectLst/>
                        </a:rPr>
                        <a:t>$36,685,800.00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96465596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621038" y="1413848"/>
            <a:ext cx="694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Anteproyecto POA 2021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981200" y="162134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Pago de nómina y gastos fijos para la operatividad de la Universidad.</a:t>
            </a:r>
            <a:b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s-MX" sz="2800" dirty="0">
              <a:solidFill>
                <a:prstClr val="black"/>
              </a:solidFill>
            </a:endParaRPr>
          </a:p>
        </p:txBody>
      </p:sp>
      <p:sp>
        <p:nvSpPr>
          <p:cNvPr id="5" name="6 CuadroTexto"/>
          <p:cNvSpPr txBox="1"/>
          <p:nvPr/>
        </p:nvSpPr>
        <p:spPr>
          <a:xfrm>
            <a:off x="356319" y="2737230"/>
            <a:ext cx="3992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Nómina</a:t>
            </a:r>
          </a:p>
          <a:p>
            <a:pPr algn="ctr"/>
            <a:r>
              <a:rPr lang="es-MX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31 </a:t>
            </a:r>
            <a:r>
              <a:rPr lang="es-MX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millones </a:t>
            </a:r>
            <a:r>
              <a:rPr lang="es-MX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450 mil pesos</a:t>
            </a:r>
            <a:endParaRPr lang="es-MX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endParaRPr lang="es-MX" sz="22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Picture 3" descr="C:\Users\end user\Downloads\nomi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" y="3861048"/>
            <a:ext cx="4045446" cy="233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8 CuadroTexto"/>
          <p:cNvSpPr txBox="1"/>
          <p:nvPr/>
        </p:nvSpPr>
        <p:spPr>
          <a:xfrm>
            <a:off x="6217867" y="2875002"/>
            <a:ext cx="3992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Gastos  Fijos </a:t>
            </a:r>
          </a:p>
          <a:p>
            <a:pPr algn="ctr"/>
            <a:r>
              <a:rPr lang="es-MX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 </a:t>
            </a:r>
            <a:r>
              <a:rPr lang="es-MX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millones </a:t>
            </a:r>
            <a:r>
              <a:rPr lang="es-MX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023 </a:t>
            </a:r>
            <a:r>
              <a:rPr lang="es-MX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mil </a:t>
            </a:r>
            <a:r>
              <a:rPr lang="es-MX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630 </a:t>
            </a:r>
            <a:r>
              <a:rPr lang="es-MX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pesos</a:t>
            </a:r>
          </a:p>
          <a:p>
            <a:pPr algn="ctr"/>
            <a:endParaRPr lang="es-MX" sz="2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67611" l="5228" r="95594">
                        <a14:foregroundMark x1="18671" y1="25101" x2="17999" y2="29555"/>
                        <a14:foregroundMark x1="46079" y1="25911" x2="46751" y2="15992"/>
                        <a14:foregroundMark x1="32338" y1="31377" x2="33383" y2="31377"/>
                        <a14:foregroundMark x1="62808" y1="32389" x2="72143" y2="32389"/>
                        <a14:foregroundMark x1="26662" y1="30567" x2="37715" y2="30567"/>
                        <a14:foregroundMark x1="86856" y1="45951" x2="88872" y2="38664"/>
                        <a14:foregroundMark x1="50784" y1="17814" x2="50411" y2="15992"/>
                        <a14:foregroundMark x1="13966" y1="23279" x2="13294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146"/>
          <a:stretch/>
        </p:blipFill>
        <p:spPr bwMode="auto">
          <a:xfrm>
            <a:off x="5784887" y="4312615"/>
            <a:ext cx="4141658" cy="10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9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sp>
        <p:nvSpPr>
          <p:cNvPr id="9" name="1 Rectángulo redondeado"/>
          <p:cNvSpPr/>
          <p:nvPr/>
        </p:nvSpPr>
        <p:spPr>
          <a:xfrm>
            <a:off x="593812" y="1631092"/>
            <a:ext cx="3960440" cy="5714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prstClr val="black"/>
                </a:solidFill>
                <a:latin typeface="Candara" pitchFamily="34" charset="0"/>
              </a:rPr>
              <a:t>Auditoría de matrícula  </a:t>
            </a:r>
            <a:endParaRPr lang="es-MX" sz="20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pic>
        <p:nvPicPr>
          <p:cNvPr id="10" name="Picture 2" descr="E:\PEMEX\memoria fotografica\fotos 2018\JULIO\EXAMEN DE NUEVO INGRESO 2018\IMG_9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7"/>
            <a:ext cx="4855408" cy="3236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3 CuadroTexto"/>
          <p:cNvSpPr txBox="1"/>
          <p:nvPr/>
        </p:nvSpPr>
        <p:spPr>
          <a:xfrm>
            <a:off x="7727356" y="1802462"/>
            <a:ext cx="341987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u="sng" dirty="0" smtClean="0">
                <a:solidFill>
                  <a:srgbClr val="000000"/>
                </a:solidFill>
                <a:latin typeface="Candara" pitchFamily="34" charset="0"/>
                <a:ea typeface="Calibri"/>
                <a:cs typeface="Aharoni" pitchFamily="2" charset="-79"/>
              </a:rPr>
              <a:t>90 </a:t>
            </a:r>
            <a:r>
              <a:rPr lang="es-MX" sz="2000" b="1" u="sng" dirty="0">
                <a:solidFill>
                  <a:srgbClr val="000000"/>
                </a:solidFill>
                <a:latin typeface="Candara" pitchFamily="34" charset="0"/>
                <a:ea typeface="Calibri"/>
                <a:cs typeface="Aharoni" pitchFamily="2" charset="-79"/>
              </a:rPr>
              <a:t>mil  pesos</a:t>
            </a:r>
            <a:endParaRPr lang="es-MX" sz="2000" u="sng" dirty="0">
              <a:latin typeface="Candara" pitchFamily="34" charset="0"/>
              <a:cs typeface="Aharoni" pitchFamily="2" charset="-79"/>
            </a:endParaRPr>
          </a:p>
        </p:txBody>
      </p:sp>
      <p:pic>
        <p:nvPicPr>
          <p:cNvPr id="1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51" y="2717074"/>
            <a:ext cx="5011175" cy="281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47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42707" y="1997839"/>
            <a:ext cx="7506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/>
              <a:t>8</a:t>
            </a:r>
            <a:r>
              <a:rPr lang="es-MX" sz="6000" b="1" dirty="0" smtClean="0"/>
              <a:t>. </a:t>
            </a:r>
            <a:r>
              <a:rPr lang="es-MX" sz="6000" b="1" dirty="0"/>
              <a:t>ASUNTOS QUE </a:t>
            </a:r>
            <a:r>
              <a:rPr lang="es-MX" sz="6000" b="1" dirty="0" smtClean="0"/>
              <a:t>REQUIEREN APROBACIÓN</a:t>
            </a:r>
            <a:endParaRPr lang="es-MX" sz="5400" b="1" dirty="0"/>
          </a:p>
        </p:txBody>
      </p:sp>
    </p:spTree>
    <p:extLst>
      <p:ext uri="{BB962C8B-B14F-4D97-AF65-F5344CB8AC3E}">
        <p14:creationId xmlns:p14="http://schemas.microsoft.com/office/powerpoint/2010/main" val="18431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821396" y="115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Sesiones del H. Consejo Directivo</a:t>
            </a:r>
            <a:endParaRPr lang="es-MX" sz="3600" dirty="0">
              <a:solidFill>
                <a:prstClr val="black"/>
              </a:solidFill>
            </a:endParaRPr>
          </a:p>
        </p:txBody>
      </p:sp>
      <p:graphicFrame>
        <p:nvGraphicFramePr>
          <p:cNvPr id="8" name="6 Diagrama"/>
          <p:cNvGraphicFramePr/>
          <p:nvPr>
            <p:extLst/>
          </p:nvPr>
        </p:nvGraphicFramePr>
        <p:xfrm>
          <a:off x="2639616" y="2045752"/>
          <a:ext cx="6912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99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492586" y="11345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solidFill>
                  <a:prstClr val="black"/>
                </a:solidFill>
                <a:latin typeface="Candara" pitchFamily="34" charset="0"/>
              </a:rPr>
              <a:t>Promoción del Modelo Educativo de la UTU</a:t>
            </a:r>
            <a:endParaRPr lang="es-MX" sz="3200" b="1" dirty="0">
              <a:solidFill>
                <a:prstClr val="black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207022" y="3275329"/>
            <a:ext cx="269313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MX" dirty="0">
                <a:latin typeface="Candara" pitchFamily="34" charset="0"/>
              </a:rPr>
              <a:t>73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mil pesos</a:t>
            </a:r>
            <a:endParaRPr lang="es-MX" dirty="0">
              <a:latin typeface="Candara" pitchFamily="34" charset="0"/>
            </a:endParaRPr>
          </a:p>
        </p:txBody>
      </p:sp>
      <p:pic>
        <p:nvPicPr>
          <p:cNvPr id="7" name="Picture 2" descr="C:\Users\RosaIsela\Downloads\IMG-20200706-WA00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46" y="2164664"/>
            <a:ext cx="5213135" cy="38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sp>
        <p:nvSpPr>
          <p:cNvPr id="4" name="1 Rectángulo redondeado"/>
          <p:cNvSpPr/>
          <p:nvPr/>
        </p:nvSpPr>
        <p:spPr>
          <a:xfrm>
            <a:off x="3541934" y="1406848"/>
            <a:ext cx="4786314" cy="5714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prstClr val="black"/>
                </a:solidFill>
                <a:latin typeface="Candara" pitchFamily="34" charset="0"/>
              </a:rPr>
              <a:t>Extensión</a:t>
            </a:r>
            <a:r>
              <a:rPr lang="es-MX" sz="3200" b="1" dirty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s-MX" sz="2000" b="1" dirty="0">
                <a:solidFill>
                  <a:prstClr val="black"/>
                </a:solidFill>
                <a:latin typeface="Candara" pitchFamily="34" charset="0"/>
              </a:rPr>
              <a:t>Universitaria </a:t>
            </a:r>
            <a:endParaRPr lang="es-MX" sz="32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5" name="3 Elipse"/>
          <p:cNvSpPr/>
          <p:nvPr/>
        </p:nvSpPr>
        <p:spPr>
          <a:xfrm>
            <a:off x="1346198" y="2050336"/>
            <a:ext cx="2843808" cy="1487583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MX" sz="1400" dirty="0">
                <a:solidFill>
                  <a:prstClr val="black"/>
                </a:solidFill>
                <a:latin typeface="Candara" pitchFamily="34" charset="0"/>
              </a:rPr>
              <a:t>Actividades culturales y deportivas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s-MX" sz="1400" dirty="0">
                <a:solidFill>
                  <a:prstClr val="black"/>
                </a:solidFill>
                <a:latin typeface="Candara" pitchFamily="34" charset="0"/>
              </a:rPr>
              <a:t>Radio universitaria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s-MX" sz="1400" dirty="0">
                <a:solidFill>
                  <a:prstClr val="black"/>
                </a:solidFill>
                <a:latin typeface="Candara" pitchFamily="34" charset="0"/>
              </a:rPr>
              <a:t>Eventos institucionales</a:t>
            </a:r>
          </a:p>
        </p:txBody>
      </p:sp>
      <p:sp>
        <p:nvSpPr>
          <p:cNvPr id="6" name="3 Recortar rectángulo de esquina sencilla"/>
          <p:cNvSpPr/>
          <p:nvPr/>
        </p:nvSpPr>
        <p:spPr>
          <a:xfrm>
            <a:off x="4710954" y="2050337"/>
            <a:ext cx="2575395" cy="1499348"/>
          </a:xfrm>
          <a:prstGeom prst="snip1Rect">
            <a:avLst/>
          </a:prstGeom>
          <a:ln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solidFill>
                  <a:srgbClr val="000000"/>
                </a:solidFill>
                <a:latin typeface="Candara" pitchFamily="34" charset="0"/>
                <a:ea typeface="Calibri"/>
                <a:cs typeface="Times New Roman"/>
              </a:rPr>
              <a:t>Presupuesto: 36 </a:t>
            </a:r>
            <a:r>
              <a:rPr lang="es-MX" sz="1400" dirty="0">
                <a:solidFill>
                  <a:srgbClr val="000000"/>
                </a:solidFill>
                <a:latin typeface="Candara" pitchFamily="34" charset="0"/>
                <a:ea typeface="Calibri"/>
                <a:cs typeface="Times New Roman"/>
              </a:rPr>
              <a:t>mil </a:t>
            </a:r>
            <a:r>
              <a:rPr lang="es-MX" sz="1400" dirty="0" smtClean="0">
                <a:solidFill>
                  <a:srgbClr val="000000"/>
                </a:solidFill>
                <a:latin typeface="Candara" pitchFamily="34" charset="0"/>
                <a:ea typeface="Calibri"/>
                <a:cs typeface="Times New Roman"/>
              </a:rPr>
              <a:t>pesos</a:t>
            </a:r>
            <a:endParaRPr lang="es-MX" sz="1400" dirty="0">
              <a:solidFill>
                <a:srgbClr val="000000"/>
              </a:solidFill>
              <a:latin typeface="Candara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MX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7" name="3 Elipse"/>
          <p:cNvSpPr/>
          <p:nvPr/>
        </p:nvSpPr>
        <p:spPr>
          <a:xfrm>
            <a:off x="7718398" y="2146430"/>
            <a:ext cx="2160240" cy="1354385"/>
          </a:xfrm>
          <a:prstGeom prst="snip1Rect">
            <a:avLst/>
          </a:prstGeom>
          <a:ln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dirty="0">
                <a:solidFill>
                  <a:srgbClr val="000000"/>
                </a:solidFill>
                <a:latin typeface="Candara" pitchFamily="34" charset="0"/>
                <a:ea typeface="Calibri"/>
                <a:cs typeface="Times New Roman"/>
              </a:rPr>
              <a:t>Apoyar con el desarrollo integral de </a:t>
            </a:r>
            <a:r>
              <a:rPr lang="es-MX" sz="1400" dirty="0" smtClean="0">
                <a:solidFill>
                  <a:srgbClr val="000000"/>
                </a:solidFill>
                <a:latin typeface="Candara" pitchFamily="34" charset="0"/>
                <a:ea typeface="Calibri"/>
                <a:cs typeface="Times New Roman"/>
              </a:rPr>
              <a:t>las y los </a:t>
            </a:r>
            <a:r>
              <a:rPr lang="es-MX" sz="1400" dirty="0">
                <a:solidFill>
                  <a:srgbClr val="000000"/>
                </a:solidFill>
                <a:latin typeface="Candara" pitchFamily="34" charset="0"/>
                <a:ea typeface="Calibri"/>
                <a:cs typeface="Times New Roman"/>
              </a:rPr>
              <a:t>estudiantes mediante </a:t>
            </a:r>
            <a:r>
              <a:rPr lang="es-MX" sz="1400" dirty="0" smtClean="0">
                <a:solidFill>
                  <a:srgbClr val="000000"/>
                </a:solidFill>
                <a:latin typeface="Candara" pitchFamily="34" charset="0"/>
                <a:ea typeface="Calibri"/>
                <a:cs typeface="Times New Roman"/>
              </a:rPr>
              <a:t>distintas  actividades culturales y deportivas.</a:t>
            </a:r>
            <a:endParaRPr lang="es-MX" sz="1400" dirty="0">
              <a:solidFill>
                <a:prstClr val="white"/>
              </a:solidFill>
              <a:latin typeface="Candara" pitchFamily="34" charset="0"/>
              <a:ea typeface="Calibri"/>
              <a:cs typeface="Times New Roman"/>
            </a:endParaRPr>
          </a:p>
        </p:txBody>
      </p:sp>
      <p:pic>
        <p:nvPicPr>
          <p:cNvPr id="8" name="Picture 2" descr="E:\PEMEX\memoria fotografica\2016\FEBRERO\23 de febrero\juegos regionales cancun\DSC08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22" y="3840419"/>
            <a:ext cx="3888432" cy="25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PEMEX\memoria fotografica\fotos 2018\octubre\23 de octubre\fotos catrinas\_MG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02" y="3802259"/>
            <a:ext cx="3888704" cy="25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745593" y="1350597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000" b="1" dirty="0" smtClean="0">
                <a:solidFill>
                  <a:prstClr val="black"/>
                </a:solidFill>
                <a:latin typeface="Candara" pitchFamily="34" charset="0"/>
              </a:rPr>
              <a:t>Capacitación al personal docente y administrativo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5" name="2 Conector"/>
          <p:cNvSpPr/>
          <p:nvPr/>
        </p:nvSpPr>
        <p:spPr>
          <a:xfrm>
            <a:off x="1453302" y="1321023"/>
            <a:ext cx="3132350" cy="2737688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black"/>
                </a:solidFill>
                <a:latin typeface="Candara" pitchFamily="34" charset="0"/>
              </a:rPr>
              <a:t>Fortalecimiento del Desempeño Laboral del Personal Universitario</a:t>
            </a:r>
          </a:p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6" name="6 Conector"/>
          <p:cNvSpPr/>
          <p:nvPr/>
        </p:nvSpPr>
        <p:spPr>
          <a:xfrm>
            <a:off x="2317397" y="2781627"/>
            <a:ext cx="2682299" cy="269215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black"/>
                </a:solidFill>
                <a:latin typeface="Candara" pitchFamily="34" charset="0"/>
              </a:rPr>
              <a:t>Presupuesto  </a:t>
            </a:r>
            <a:r>
              <a:rPr lang="es-MX" sz="1600" b="1" dirty="0">
                <a:solidFill>
                  <a:prstClr val="black"/>
                </a:solidFill>
                <a:latin typeface="Candara" pitchFamily="34" charset="0"/>
              </a:rPr>
              <a:t>5</a:t>
            </a:r>
            <a:r>
              <a:rPr lang="es-MX" sz="1600" b="1" dirty="0" smtClean="0">
                <a:solidFill>
                  <a:prstClr val="black"/>
                </a:solidFill>
                <a:latin typeface="Candara" pitchFamily="34" charset="0"/>
              </a:rPr>
              <a:t>0 </a:t>
            </a:r>
            <a:r>
              <a:rPr lang="es-MX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mil  </a:t>
            </a:r>
            <a:r>
              <a:rPr lang="es-MX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pesos</a:t>
            </a:r>
          </a:p>
          <a:p>
            <a:pPr algn="ctr"/>
            <a:endParaRPr lang="es-MX" sz="1600" b="1" dirty="0">
              <a:solidFill>
                <a:prstClr val="black"/>
              </a:solidFill>
              <a:latin typeface="Candara" pitchFamily="34" charset="0"/>
            </a:endParaRPr>
          </a:p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7" name="7 Conector"/>
          <p:cNvSpPr/>
          <p:nvPr/>
        </p:nvSpPr>
        <p:spPr>
          <a:xfrm>
            <a:off x="3433521" y="4176253"/>
            <a:ext cx="3132350" cy="2737688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prstClr val="black"/>
                </a:solidFill>
                <a:latin typeface="Candara" pitchFamily="34" charset="0"/>
              </a:rPr>
              <a:t>Capacitación a</a:t>
            </a:r>
            <a:r>
              <a:rPr lang="es-MX" sz="1600" b="1" dirty="0" smtClean="0">
                <a:solidFill>
                  <a:prstClr val="black"/>
                </a:solidFill>
                <a:latin typeface="Candara" pitchFamily="34" charset="0"/>
              </a:rPr>
              <a:t>l </a:t>
            </a:r>
            <a:r>
              <a:rPr lang="es-MX" sz="1600" b="1" dirty="0">
                <a:solidFill>
                  <a:prstClr val="black"/>
                </a:solidFill>
                <a:latin typeface="Candara" pitchFamily="34" charset="0"/>
              </a:rPr>
              <a:t>personal Docente y Administrativo</a:t>
            </a:r>
          </a:p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03" y="2084179"/>
            <a:ext cx="3831133" cy="456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13 Diagrama"/>
          <p:cNvGraphicFramePr/>
          <p:nvPr>
            <p:extLst/>
          </p:nvPr>
        </p:nvGraphicFramePr>
        <p:xfrm>
          <a:off x="1271127" y="2084179"/>
          <a:ext cx="50916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1 Rectángulo"/>
          <p:cNvSpPr/>
          <p:nvPr/>
        </p:nvSpPr>
        <p:spPr>
          <a:xfrm>
            <a:off x="1852532" y="1364099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Transversalidad de la perspectiva de género</a:t>
            </a:r>
            <a:endParaRPr lang="es-MX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18" y="2421960"/>
            <a:ext cx="4283968" cy="23042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gradFill>
              <a:gsLst>
                <a:gs pos="57000">
                  <a:schemeClr val="accent1">
                    <a:tint val="66000"/>
                    <a:satMod val="160000"/>
                  </a:schemeClr>
                </a:gs>
                <a:gs pos="6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82915" y="1413848"/>
            <a:ext cx="6120680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prstClr val="black"/>
                </a:solidFill>
                <a:latin typeface="Candara" pitchFamily="34" charset="0"/>
              </a:rPr>
              <a:t>Sistema de Gestión de Calidad</a:t>
            </a:r>
          </a:p>
          <a:p>
            <a:r>
              <a:rPr lang="es-MX" sz="2000" b="1" dirty="0">
                <a:solidFill>
                  <a:prstClr val="black"/>
                </a:solidFill>
                <a:latin typeface="Candara" pitchFamily="34" charset="0"/>
              </a:rPr>
              <a:t>ISO 9001:2015</a:t>
            </a:r>
          </a:p>
        </p:txBody>
      </p:sp>
      <p:grpSp>
        <p:nvGrpSpPr>
          <p:cNvPr id="6" name="3 Grupo"/>
          <p:cNvGrpSpPr/>
          <p:nvPr/>
        </p:nvGrpSpPr>
        <p:grpSpPr>
          <a:xfrm>
            <a:off x="1275013" y="2709992"/>
            <a:ext cx="6332438" cy="3844655"/>
            <a:chOff x="1306227" y="2060851"/>
            <a:chExt cx="5900390" cy="3844655"/>
          </a:xfrm>
          <a:solidFill>
            <a:schemeClr val="accent3">
              <a:lumMod val="75000"/>
            </a:schemeClr>
          </a:solidFill>
        </p:grpSpPr>
        <p:sp>
          <p:nvSpPr>
            <p:cNvPr id="7" name="4 Forma libre"/>
            <p:cNvSpPr/>
            <p:nvPr/>
          </p:nvSpPr>
          <p:spPr>
            <a:xfrm>
              <a:off x="1306227" y="2060851"/>
              <a:ext cx="3596134" cy="1512168"/>
            </a:xfrm>
            <a:custGeom>
              <a:avLst/>
              <a:gdLst>
                <a:gd name="connsiteX0" fmla="*/ 0 w 2521015"/>
                <a:gd name="connsiteY0" fmla="*/ 0 h 1238250"/>
                <a:gd name="connsiteX1" fmla="*/ 1901890 w 2521015"/>
                <a:gd name="connsiteY1" fmla="*/ 0 h 1238250"/>
                <a:gd name="connsiteX2" fmla="*/ 2521015 w 2521015"/>
                <a:gd name="connsiteY2" fmla="*/ 619125 h 1238250"/>
                <a:gd name="connsiteX3" fmla="*/ 1901890 w 2521015"/>
                <a:gd name="connsiteY3" fmla="*/ 1238250 h 1238250"/>
                <a:gd name="connsiteX4" fmla="*/ 0 w 2521015"/>
                <a:gd name="connsiteY4" fmla="*/ 1238250 h 1238250"/>
                <a:gd name="connsiteX5" fmla="*/ 619125 w 2521015"/>
                <a:gd name="connsiteY5" fmla="*/ 619125 h 1238250"/>
                <a:gd name="connsiteX6" fmla="*/ 0 w 2521015"/>
                <a:gd name="connsiteY6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015" h="1238250">
                  <a:moveTo>
                    <a:pt x="0" y="0"/>
                  </a:moveTo>
                  <a:lnTo>
                    <a:pt x="1901890" y="0"/>
                  </a:lnTo>
                  <a:lnTo>
                    <a:pt x="2521015" y="619125"/>
                  </a:lnTo>
                  <a:lnTo>
                    <a:pt x="1901890" y="1238250"/>
                  </a:lnTo>
                  <a:lnTo>
                    <a:pt x="0" y="1238250"/>
                  </a:lnTo>
                  <a:lnTo>
                    <a:pt x="619125" y="619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1985" tIns="11430" rIns="619125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dirty="0">
                  <a:solidFill>
                    <a:schemeClr val="tx1"/>
                  </a:solidFill>
                </a:rPr>
                <a:t>Sistema de Gestión de Calidad ISO 9001:2015</a:t>
              </a:r>
            </a:p>
          </p:txBody>
        </p:sp>
        <p:sp>
          <p:nvSpPr>
            <p:cNvPr id="8" name="5 Forma libre"/>
            <p:cNvSpPr/>
            <p:nvPr/>
          </p:nvSpPr>
          <p:spPr>
            <a:xfrm>
              <a:off x="1734009" y="4365107"/>
              <a:ext cx="2952328" cy="1540399"/>
            </a:xfrm>
            <a:custGeom>
              <a:avLst/>
              <a:gdLst>
                <a:gd name="connsiteX0" fmla="*/ 0 w 2263613"/>
                <a:gd name="connsiteY0" fmla="*/ 0 h 1238250"/>
                <a:gd name="connsiteX1" fmla="*/ 1644488 w 2263613"/>
                <a:gd name="connsiteY1" fmla="*/ 0 h 1238250"/>
                <a:gd name="connsiteX2" fmla="*/ 2263613 w 2263613"/>
                <a:gd name="connsiteY2" fmla="*/ 619125 h 1238250"/>
                <a:gd name="connsiteX3" fmla="*/ 1644488 w 2263613"/>
                <a:gd name="connsiteY3" fmla="*/ 1238250 h 1238250"/>
                <a:gd name="connsiteX4" fmla="*/ 0 w 2263613"/>
                <a:gd name="connsiteY4" fmla="*/ 1238250 h 1238250"/>
                <a:gd name="connsiteX5" fmla="*/ 619125 w 2263613"/>
                <a:gd name="connsiteY5" fmla="*/ 619125 h 1238250"/>
                <a:gd name="connsiteX6" fmla="*/ 0 w 2263613"/>
                <a:gd name="connsiteY6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3613" h="1238250">
                  <a:moveTo>
                    <a:pt x="0" y="0"/>
                  </a:moveTo>
                  <a:lnTo>
                    <a:pt x="1644488" y="0"/>
                  </a:lnTo>
                  <a:lnTo>
                    <a:pt x="2263613" y="619125"/>
                  </a:lnTo>
                  <a:lnTo>
                    <a:pt x="1644488" y="1238250"/>
                  </a:lnTo>
                  <a:lnTo>
                    <a:pt x="0" y="1238250"/>
                  </a:lnTo>
                  <a:lnTo>
                    <a:pt x="619125" y="619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1985" tIns="11430" rIns="619125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>
                  <a:solidFill>
                    <a:schemeClr val="tx1"/>
                  </a:solidFill>
                </a:rPr>
                <a:t>Inversión</a:t>
              </a:r>
              <a:endParaRPr lang="es-MX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6 Forma libre"/>
            <p:cNvSpPr/>
            <p:nvPr/>
          </p:nvSpPr>
          <p:spPr>
            <a:xfrm>
              <a:off x="4326297" y="4365107"/>
              <a:ext cx="2880320" cy="1435147"/>
            </a:xfrm>
            <a:custGeom>
              <a:avLst/>
              <a:gdLst>
                <a:gd name="connsiteX0" fmla="*/ 0 w 2457447"/>
                <a:gd name="connsiteY0" fmla="*/ 0 h 1027747"/>
                <a:gd name="connsiteX1" fmla="*/ 1943574 w 2457447"/>
                <a:gd name="connsiteY1" fmla="*/ 0 h 1027747"/>
                <a:gd name="connsiteX2" fmla="*/ 2457447 w 2457447"/>
                <a:gd name="connsiteY2" fmla="*/ 513874 h 1027747"/>
                <a:gd name="connsiteX3" fmla="*/ 1943574 w 2457447"/>
                <a:gd name="connsiteY3" fmla="*/ 1027747 h 1027747"/>
                <a:gd name="connsiteX4" fmla="*/ 0 w 2457447"/>
                <a:gd name="connsiteY4" fmla="*/ 1027747 h 1027747"/>
                <a:gd name="connsiteX5" fmla="*/ 513874 w 2457447"/>
                <a:gd name="connsiteY5" fmla="*/ 513874 h 1027747"/>
                <a:gd name="connsiteX6" fmla="*/ 0 w 2457447"/>
                <a:gd name="connsiteY6" fmla="*/ 0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7447" h="1027747">
                  <a:moveTo>
                    <a:pt x="0" y="0"/>
                  </a:moveTo>
                  <a:lnTo>
                    <a:pt x="1943574" y="0"/>
                  </a:lnTo>
                  <a:lnTo>
                    <a:pt x="2457447" y="513874"/>
                  </a:lnTo>
                  <a:lnTo>
                    <a:pt x="1943574" y="1027747"/>
                  </a:lnTo>
                  <a:lnTo>
                    <a:pt x="0" y="1027747"/>
                  </a:lnTo>
                  <a:lnTo>
                    <a:pt x="513874" y="513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1985" tIns="11430" rIns="619125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dirty="0">
                  <a:solidFill>
                    <a:schemeClr val="tx1"/>
                  </a:solidFill>
                </a:rPr>
                <a:t> </a:t>
              </a:r>
              <a:r>
                <a:rPr lang="es-MX" sz="2400" b="1" dirty="0" smtClean="0">
                  <a:solidFill>
                    <a:schemeClr val="tx1"/>
                  </a:solidFill>
                </a:rPr>
                <a:t>100 </a:t>
              </a:r>
              <a:r>
                <a:rPr lang="es-MX" sz="2400" b="1" dirty="0">
                  <a:solidFill>
                    <a:schemeClr val="tx1"/>
                  </a:solidFill>
                </a:rPr>
                <a:t>mil pesos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8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pic>
        <p:nvPicPr>
          <p:cNvPr id="5" name="Picture 2" descr="C:\Users\JfRecMat\Pictures\44112050_2271321889561961_309422615380046643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62" y="1714075"/>
            <a:ext cx="4759966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60040" y="1728591"/>
            <a:ext cx="4990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Mantenimiento preventivo y correctivo, equipamiento de cómputo e infraestructura de red de voz y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14311" y="4176889"/>
            <a:ext cx="39849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56 mil pesos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sp>
        <p:nvSpPr>
          <p:cNvPr id="4" name="1 Rectángulo"/>
          <p:cNvSpPr/>
          <p:nvPr/>
        </p:nvSpPr>
        <p:spPr>
          <a:xfrm>
            <a:off x="1845838" y="1508348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Auditoría de gestión administrativa</a:t>
            </a:r>
          </a:p>
          <a:p>
            <a:endParaRPr lang="es-MX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5" name="Picture 2" descr="45 preguntas para una auditoría de responsabilidad so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14" y="2538477"/>
            <a:ext cx="4280485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6" name="4 Grupo"/>
          <p:cNvGrpSpPr/>
          <p:nvPr/>
        </p:nvGrpSpPr>
        <p:grpSpPr>
          <a:xfrm>
            <a:off x="6130314" y="2697605"/>
            <a:ext cx="3744416" cy="1113485"/>
            <a:chOff x="4824028" y="2982908"/>
            <a:chExt cx="3744416" cy="1113485"/>
          </a:xfrm>
        </p:grpSpPr>
        <p:sp>
          <p:nvSpPr>
            <p:cNvPr id="7" name="2 Rectángulo redondeado"/>
            <p:cNvSpPr/>
            <p:nvPr/>
          </p:nvSpPr>
          <p:spPr>
            <a:xfrm>
              <a:off x="4824028" y="2982908"/>
              <a:ext cx="3744416" cy="1113485"/>
            </a:xfrm>
            <a:prstGeom prst="roundRect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3 CuadroTexto"/>
            <p:cNvSpPr txBox="1"/>
            <p:nvPr/>
          </p:nvSpPr>
          <p:spPr>
            <a:xfrm>
              <a:off x="5004048" y="3214717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/>
                <a:t>300 mil pesos </a:t>
              </a:r>
              <a:endParaRPr lang="es-MX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0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sp>
        <p:nvSpPr>
          <p:cNvPr id="4" name="1 Rectángulo"/>
          <p:cNvSpPr/>
          <p:nvPr/>
        </p:nvSpPr>
        <p:spPr>
          <a:xfrm>
            <a:off x="1948850" y="108872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Capacitación a Academias</a:t>
            </a:r>
            <a:endParaRPr lang="es-MX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pSp>
        <p:nvGrpSpPr>
          <p:cNvPr id="6" name="4 Grupo"/>
          <p:cNvGrpSpPr/>
          <p:nvPr/>
        </p:nvGrpSpPr>
        <p:grpSpPr>
          <a:xfrm>
            <a:off x="7359875" y="2203190"/>
            <a:ext cx="3744416" cy="1113485"/>
            <a:chOff x="3679940" y="581171"/>
            <a:chExt cx="3744416" cy="1113485"/>
          </a:xfrm>
        </p:grpSpPr>
        <p:sp>
          <p:nvSpPr>
            <p:cNvPr id="7" name="2 Rectángulo redondeado"/>
            <p:cNvSpPr/>
            <p:nvPr/>
          </p:nvSpPr>
          <p:spPr>
            <a:xfrm>
              <a:off x="3679940" y="581171"/>
              <a:ext cx="3744416" cy="1113485"/>
            </a:xfrm>
            <a:prstGeom prst="roundRect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3 CuadroTexto"/>
            <p:cNvSpPr txBox="1"/>
            <p:nvPr/>
          </p:nvSpPr>
          <p:spPr>
            <a:xfrm>
              <a:off x="3902045" y="856180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/>
                <a:t>75 mil pesos </a:t>
              </a:r>
              <a:endParaRPr lang="es-MX" sz="3600" dirty="0"/>
            </a:p>
          </p:txBody>
        </p:sp>
      </p:grpSp>
      <p:pic>
        <p:nvPicPr>
          <p:cNvPr id="9" name="Picture 2" descr="C:\Users\JfRecMat\Documents\68557611_2775852329108912_518975371985970790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1" y="1611817"/>
            <a:ext cx="47160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73315291_2919968871363923_7159455034957103104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06" y="3188077"/>
            <a:ext cx="4923574" cy="3277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sp>
        <p:nvSpPr>
          <p:cNvPr id="4" name="1 Rectángulo"/>
          <p:cNvSpPr/>
          <p:nvPr/>
        </p:nvSpPr>
        <p:spPr>
          <a:xfrm>
            <a:off x="1948850" y="108872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Becas</a:t>
            </a:r>
            <a:endParaRPr lang="es-MX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pSp>
        <p:nvGrpSpPr>
          <p:cNvPr id="6" name="4 Grupo"/>
          <p:cNvGrpSpPr/>
          <p:nvPr/>
        </p:nvGrpSpPr>
        <p:grpSpPr>
          <a:xfrm>
            <a:off x="8206542" y="2891812"/>
            <a:ext cx="3744416" cy="1113485"/>
            <a:chOff x="3679940" y="581171"/>
            <a:chExt cx="3744416" cy="1113485"/>
          </a:xfrm>
        </p:grpSpPr>
        <p:sp>
          <p:nvSpPr>
            <p:cNvPr id="7" name="2 Rectángulo redondeado"/>
            <p:cNvSpPr/>
            <p:nvPr/>
          </p:nvSpPr>
          <p:spPr>
            <a:xfrm>
              <a:off x="3679940" y="581171"/>
              <a:ext cx="3744416" cy="1113485"/>
            </a:xfrm>
            <a:prstGeom prst="roundRect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3 CuadroTexto"/>
            <p:cNvSpPr txBox="1"/>
            <p:nvPr/>
          </p:nvSpPr>
          <p:spPr>
            <a:xfrm>
              <a:off x="3902045" y="856180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/>
                <a:t>180 mil pesos </a:t>
              </a:r>
              <a:endParaRPr lang="es-MX" sz="3600" dirty="0"/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5" y="2372558"/>
            <a:ext cx="6552727" cy="296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4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1344" y="2136338"/>
            <a:ext cx="1080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5400" dirty="0" smtClean="0"/>
              <a:t>8.1.- ADECUACIONES AL PRESUPUESTO DE INGRESOS Y EGRESOS DEL EJERCICIO FISCAL 2020</a:t>
            </a:r>
            <a:endParaRPr lang="es-MX" sz="5400" dirty="0"/>
          </a:p>
        </p:txBody>
      </p:sp>
      <p:sp>
        <p:nvSpPr>
          <p:cNvPr id="6" name="Rectángulo 5"/>
          <p:cNvSpPr/>
          <p:nvPr/>
        </p:nvSpPr>
        <p:spPr>
          <a:xfrm>
            <a:off x="407368" y="4866500"/>
            <a:ext cx="1088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Honorable Consejo Directivo me </a:t>
            </a:r>
            <a:r>
              <a:rPr lang="es-MX" dirty="0"/>
              <a:t>permito someter a su amable consideración la aprobación </a:t>
            </a:r>
            <a:r>
              <a:rPr lang="es-MX" dirty="0" smtClean="0"/>
              <a:t>de las Adecuaciones Presupuestaras Internas </a:t>
            </a:r>
            <a:r>
              <a:rPr lang="es-MX" dirty="0"/>
              <a:t>del Ejercicio Fiscal 2020</a:t>
            </a:r>
            <a:r>
              <a:rPr lang="es-MX" dirty="0" smtClean="0"/>
              <a:t>, </a:t>
            </a:r>
            <a:r>
              <a:rPr lang="es-MX" dirty="0"/>
              <a:t>en cumplimiento al Art. 12, </a:t>
            </a:r>
            <a:r>
              <a:rPr lang="es-MX" dirty="0" err="1"/>
              <a:t>Fracc</a:t>
            </a:r>
            <a:r>
              <a:rPr lang="es-MX" dirty="0"/>
              <a:t>. VII del Acuerdo de Creación de la Universidad Tecnológica del </a:t>
            </a:r>
            <a:r>
              <a:rPr lang="es-MX" dirty="0" smtClean="0"/>
              <a:t>Usumacinta.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1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918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</a:t>
            </a:r>
            <a:r>
              <a:rPr lang="es-MX" sz="2000" dirty="0">
                <a:latin typeface="Arial Rounded MT Bold" panose="020F0704030504030204" pitchFamily="34" charset="0"/>
              </a:rPr>
              <a:t>Consejo    Directivo     2020</a:t>
            </a:r>
          </a:p>
        </p:txBody>
      </p:sp>
      <p:sp>
        <p:nvSpPr>
          <p:cNvPr id="4" name="1 Rectángulo"/>
          <p:cNvSpPr/>
          <p:nvPr/>
        </p:nvSpPr>
        <p:spPr>
          <a:xfrm>
            <a:off x="5020813" y="1704701"/>
            <a:ext cx="6614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Instalación, reparación y mantenimiento de equipos e instrumental de laboratorio</a:t>
            </a:r>
            <a:endParaRPr lang="es-MX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pSp>
        <p:nvGrpSpPr>
          <p:cNvPr id="6" name="4 Grupo"/>
          <p:cNvGrpSpPr/>
          <p:nvPr/>
        </p:nvGrpSpPr>
        <p:grpSpPr>
          <a:xfrm>
            <a:off x="6214059" y="3548612"/>
            <a:ext cx="4284617" cy="1475338"/>
            <a:chOff x="3679940" y="581171"/>
            <a:chExt cx="3744416" cy="1475338"/>
          </a:xfrm>
        </p:grpSpPr>
        <p:sp>
          <p:nvSpPr>
            <p:cNvPr id="7" name="2 Rectángulo redondeado"/>
            <p:cNvSpPr/>
            <p:nvPr/>
          </p:nvSpPr>
          <p:spPr>
            <a:xfrm>
              <a:off x="3679940" y="581171"/>
              <a:ext cx="3744416" cy="1113485"/>
            </a:xfrm>
            <a:prstGeom prst="roundRect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3 CuadroTexto"/>
            <p:cNvSpPr txBox="1"/>
            <p:nvPr/>
          </p:nvSpPr>
          <p:spPr>
            <a:xfrm>
              <a:off x="3902045" y="856180"/>
              <a:ext cx="33843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/>
                <a:t>162 mil 170 pesos </a:t>
              </a:r>
              <a:endParaRPr lang="es-MX" sz="3600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6"/>
          <a:stretch/>
        </p:blipFill>
        <p:spPr>
          <a:xfrm>
            <a:off x="295389" y="1816359"/>
            <a:ext cx="4725424" cy="401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39616" y="2136338"/>
            <a:ext cx="85778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5400" dirty="0"/>
              <a:t>8</a:t>
            </a:r>
            <a:r>
              <a:rPr lang="es-MX" sz="5400" dirty="0" smtClean="0"/>
              <a:t>. </a:t>
            </a:r>
            <a:r>
              <a:rPr lang="es-MX" sz="5400" dirty="0"/>
              <a:t>5</a:t>
            </a:r>
            <a:r>
              <a:rPr lang="es-MX" sz="5400" dirty="0" smtClean="0"/>
              <a:t>.-</a:t>
            </a:r>
            <a:r>
              <a:rPr lang="es-ES" sz="5400" dirty="0" smtClean="0"/>
              <a:t> PROPUESTA DE NOMBRAMIENTOS DE PERSONAL DE CONFIANZA.</a:t>
            </a:r>
            <a:r>
              <a:rPr lang="es-MX" sz="5400" dirty="0" smtClean="0"/>
              <a:t> 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11306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1186609" y="2636912"/>
          <a:ext cx="9818781" cy="20517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55489"/>
                <a:gridCol w="49632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n-lt"/>
                        </a:rPr>
                        <a:t>NOMBRE</a:t>
                      </a:r>
                      <a:endParaRPr lang="es-MX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n-lt"/>
                        </a:rPr>
                        <a:t>CARGO</a:t>
                      </a:r>
                      <a:endParaRPr lang="es-MX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+mn-lt"/>
                        </a:rPr>
                        <a:t>Guadalupe del Carmen Heredia López</a:t>
                      </a:r>
                      <a:endParaRPr lang="es-MX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n-lt"/>
                        </a:rPr>
                        <a:t>Jefa del Departamento de Recursos Materiales</a:t>
                      </a:r>
                      <a:endParaRPr lang="es-MX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+mn-lt"/>
                        </a:rPr>
                        <a:t>Patricia del Carmen Jiménez Hernández</a:t>
                      </a:r>
                      <a:endParaRPr lang="es-MX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n-lt"/>
                        </a:rPr>
                        <a:t>Jefa del Departamento de Recursos Humanos</a:t>
                      </a:r>
                      <a:endParaRPr lang="es-MX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+mn-lt"/>
                        </a:rPr>
                        <a:t>Arturo Vallejo Juárez</a:t>
                      </a:r>
                      <a:endParaRPr lang="es-MX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n-lt"/>
                        </a:rPr>
                        <a:t>Jefe del Departamento de Programación y Presupuesto.</a:t>
                      </a:r>
                      <a:endParaRPr lang="es-MX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+mn-lt"/>
                        </a:rPr>
                        <a:t>Alejandra Correa </a:t>
                      </a:r>
                      <a:r>
                        <a:rPr lang="es-MX" sz="2000" dirty="0" smtClean="0">
                          <a:effectLst/>
                          <a:latin typeface="+mn-lt"/>
                        </a:rPr>
                        <a:t>Cárdenas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n-lt"/>
                        </a:rPr>
                        <a:t>Jefa del Departamento de </a:t>
                      </a:r>
                      <a:r>
                        <a:rPr lang="es-MX" sz="1800" dirty="0" smtClean="0">
                          <a:effectLst/>
                          <a:latin typeface="+mn-lt"/>
                        </a:rPr>
                        <a:t>Servicios </a:t>
                      </a:r>
                      <a:r>
                        <a:rPr lang="es-MX" sz="1800" dirty="0">
                          <a:effectLst/>
                          <a:latin typeface="+mn-lt"/>
                        </a:rPr>
                        <a:t>Integrales de Vinculación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1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67608" y="2136338"/>
            <a:ext cx="87938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5400" dirty="0" smtClean="0"/>
              <a:t>8.6. </a:t>
            </a:r>
            <a:r>
              <a:rPr lang="es-MX" sz="5400" dirty="0" smtClean="0"/>
              <a:t>ACTUALIZACIÓN </a:t>
            </a:r>
            <a:r>
              <a:rPr lang="es-MX" sz="5400" dirty="0" smtClean="0"/>
              <a:t>DE MIEMBROS DEL SUBCOMITÉ DE COMPRAS DE LA UTU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28209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74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1196752"/>
            <a:ext cx="10363200" cy="576064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Subcomité de Compras de la UTU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9376" y="2132856"/>
            <a:ext cx="10654208" cy="39888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Actualmente esta estructurado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siguiente manera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M.A.P. Víctor Antonio Can Izquierdo, Director de Administración y Finanzas</a:t>
            </a: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SECRETARIO: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M.A.E.S. Guadalupe del Carmen Heredia López, encargada del Departamento de Recursos Materiales</a:t>
            </a: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VOCAL: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L.C. Luis Arturo Vallejo Juárez, encargado del Departamento de Presupuesto</a:t>
            </a: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VOCAL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Lic. 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Maribel Rojas Casanova Abogado General</a:t>
            </a:r>
          </a:p>
          <a:p>
            <a:pPr algn="just">
              <a:lnSpc>
                <a:spcPct val="150000"/>
              </a:lnSpc>
            </a:pPr>
            <a:endParaRPr lang="es-E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74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9376" y="2083680"/>
            <a:ext cx="10654208" cy="44929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quedar de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siguiente manera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M.A.P. Víctor Antonio Can Izquierdo, Director de Administración y Finanzas</a:t>
            </a: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SECRETARIO: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M.A.E.S. Guadalupe del Carmen Heredia López, encargada del Departamento de Recursos Materiales</a:t>
            </a: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VOCAL: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L.C. Luis Arturo Vallejo Juárez, encargado del Departamento de Presupuesto</a:t>
            </a: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VOCAL: </a:t>
            </a:r>
            <a:r>
              <a:rPr lang="es-E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Emilio Vargas </a:t>
            </a:r>
            <a:r>
              <a:rPr lang="es-E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Vázquez  </a:t>
            </a:r>
            <a:r>
              <a:rPr lang="es-E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Encargado de </a:t>
            </a:r>
            <a:r>
              <a:rPr lang="es-E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Dirección de </a:t>
            </a:r>
            <a:r>
              <a:rPr lang="es-E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Abogado </a:t>
            </a:r>
            <a:r>
              <a:rPr lang="es-E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algn="just">
              <a:lnSpc>
                <a:spcPct val="150000"/>
              </a:lnSpc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914400" y="1196752"/>
            <a:ext cx="10363200" cy="576064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Actualización de miembros del Subcomité de Compras de la UTU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83432" y="5037977"/>
            <a:ext cx="9876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/>
              <a:t>NOTA</a:t>
            </a:r>
            <a:r>
              <a:rPr lang="es-MX" sz="1200" dirty="0" smtClean="0"/>
              <a:t>: LAS AMPLIACIONES INTERNAS PRESUPUESTALES POR $ 372.37 (CONSIDERADOS EN LOS $19,593.57) Y POR $ 1,259.33 CORRESPONDEN A LOS PRODUCTOS FINANCIEROS GENERADOS EN LAS CUENTAS DE CADA FUENTE DE FINANCIAMIENTO, ASI MISMO LA CANTIDAD DE $ 19,221.20 SON INTERNAS ENTRE EL CAPITULO 2000 Y 3000, A ESTA CANTIDAD SE LE SUMAN LOS PRODUCTOS FINANCIEROS POR $372.37 Y SE GENERAN LOS $19,593.57; CON RELACIÓN A LOS RECURSOS PROPIOS 2020 </a:t>
            </a:r>
            <a:r>
              <a:rPr lang="es-MX" sz="1200" u="sng" dirty="0" smtClean="0"/>
              <a:t>DEBIDO AL IMPACTO DEL COVID 19 Y LAS INUNDACIONES NO SE LOGRARA ALCANZAR EL MONTO APROBADO INICIALMENTE.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351584" y="1933215"/>
          <a:ext cx="7658101" cy="2647913"/>
        </p:xfrm>
        <a:graphic>
          <a:graphicData uri="http://schemas.openxmlformats.org/drawingml/2006/table">
            <a:tbl>
              <a:tblPr/>
              <a:tblGrid>
                <a:gridCol w="2021815">
                  <a:extLst>
                    <a:ext uri="{9D8B030D-6E8A-4147-A177-3AD203B41FA5}">
                      <a16:colId xmlns:a16="http://schemas.microsoft.com/office/drawing/2014/main" xmlns="" val="627113313"/>
                    </a:ext>
                  </a:extLst>
                </a:gridCol>
                <a:gridCol w="1246150">
                  <a:extLst>
                    <a:ext uri="{9D8B030D-6E8A-4147-A177-3AD203B41FA5}">
                      <a16:colId xmlns:a16="http://schemas.microsoft.com/office/drawing/2014/main" xmlns="" val="2434171736"/>
                    </a:ext>
                  </a:extLst>
                </a:gridCol>
                <a:gridCol w="762949">
                  <a:extLst>
                    <a:ext uri="{9D8B030D-6E8A-4147-A177-3AD203B41FA5}">
                      <a16:colId xmlns:a16="http://schemas.microsoft.com/office/drawing/2014/main" xmlns="" val="2266583198"/>
                    </a:ext>
                  </a:extLst>
                </a:gridCol>
                <a:gridCol w="848781">
                  <a:extLst>
                    <a:ext uri="{9D8B030D-6E8A-4147-A177-3AD203B41FA5}">
                      <a16:colId xmlns:a16="http://schemas.microsoft.com/office/drawing/2014/main" xmlns="" val="3094497204"/>
                    </a:ext>
                  </a:extLst>
                </a:gridCol>
                <a:gridCol w="848781">
                  <a:extLst>
                    <a:ext uri="{9D8B030D-6E8A-4147-A177-3AD203B41FA5}">
                      <a16:colId xmlns:a16="http://schemas.microsoft.com/office/drawing/2014/main" xmlns="" val="2424223629"/>
                    </a:ext>
                  </a:extLst>
                </a:gridCol>
                <a:gridCol w="848781">
                  <a:extLst>
                    <a:ext uri="{9D8B030D-6E8A-4147-A177-3AD203B41FA5}">
                      <a16:colId xmlns:a16="http://schemas.microsoft.com/office/drawing/2014/main" xmlns="" val="1923060852"/>
                    </a:ext>
                  </a:extLst>
                </a:gridCol>
                <a:gridCol w="1080844">
                  <a:extLst>
                    <a:ext uri="{9D8B030D-6E8A-4147-A177-3AD203B41FA5}">
                      <a16:colId xmlns:a16="http://schemas.microsoft.com/office/drawing/2014/main" xmlns="" val="1524182948"/>
                    </a:ext>
                  </a:extLst>
                </a:gridCol>
              </a:tblGrid>
              <a:tr h="276225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ADECUACIONES PRESUPUESTARIAS EXTERNAS E INTERNAS DEL EJECRICIO FISCAL 2020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255321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100" u="none" strike="noStrike">
                          <a:effectLst/>
                        </a:rPr>
                        <a:t>CONCEPTO 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100" u="none" strike="noStrike" dirty="0">
                          <a:effectLst/>
                        </a:rPr>
                        <a:t>PPTO APROBADO EN LA </a:t>
                      </a:r>
                      <a:r>
                        <a:rPr lang="es-MX" sz="1100" u="none" strike="noStrike" dirty="0" smtClean="0">
                          <a:effectLst/>
                        </a:rPr>
                        <a:t>III </a:t>
                      </a:r>
                      <a:r>
                        <a:rPr lang="es-MX" sz="1100" u="none" strike="noStrike" dirty="0">
                          <a:effectLst/>
                        </a:rPr>
                        <a:t>S.O. 2020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100" u="none" strike="noStrike">
                          <a:effectLst/>
                        </a:rPr>
                        <a:t>AMPLIACIÓN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100" u="none" strike="noStrike">
                          <a:effectLst/>
                        </a:rPr>
                        <a:t>REDUCCIÓN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100" u="none" strike="noStrike">
                          <a:effectLst/>
                        </a:rPr>
                        <a:t>PRESUPUESTO MODIFICADO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555986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FUENTE DE FINANCIAMIENTO 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100" u="none" strike="noStrike">
                          <a:effectLst/>
                        </a:rPr>
                        <a:t>EXTERNAS 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100" u="none" strike="noStrike">
                          <a:effectLst/>
                        </a:rPr>
                        <a:t>INTERNAS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100" u="none" strike="noStrike">
                          <a:effectLst/>
                        </a:rPr>
                        <a:t>EXTERNAS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100" u="none" strike="noStrike">
                          <a:effectLst/>
                        </a:rPr>
                        <a:t>INTERNAS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4955198"/>
                  </a:ext>
                </a:extLst>
              </a:tr>
              <a:tr h="419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900" u="none" strike="noStrike" dirty="0">
                          <a:effectLst/>
                        </a:rPr>
                        <a:t>RAMO 28 APORTACIONES A ENTIDADES FEDERATIVAS Y MUNICIPIOS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             </a:t>
                      </a:r>
                      <a:r>
                        <a:rPr lang="es-MX" sz="1100" u="none" strike="noStrike" dirty="0" smtClean="0">
                          <a:effectLst/>
                        </a:rPr>
                        <a:t>17,419,890.64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         </a:t>
                      </a:r>
                      <a:r>
                        <a:rPr lang="es-MX" sz="1100" u="none" strike="noStrike" dirty="0" smtClean="0">
                          <a:effectLst/>
                        </a:rPr>
                        <a:t>19,593.57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 smtClean="0">
                          <a:effectLst/>
                        </a:rPr>
                        <a:t>19,221.20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       </a:t>
                      </a:r>
                      <a:r>
                        <a:rPr lang="es-MX" sz="1100" u="none" strike="noStrike" dirty="0" smtClean="0">
                          <a:effectLst/>
                        </a:rPr>
                        <a:t>17,420,263.01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48030"/>
                  </a:ext>
                </a:extLst>
              </a:tr>
              <a:tr h="476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900" u="none" strike="noStrike" dirty="0">
                          <a:effectLst/>
                        </a:rPr>
                        <a:t>RAMO 11 SUBSIDIOS FEDERALES PATA ORGANISMOS  DESENTRALIZADOS  ESTATALES 2020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             </a:t>
                      </a:r>
                      <a:r>
                        <a:rPr lang="es-MX" sz="1100" u="none" strike="noStrike" dirty="0" smtClean="0">
                          <a:effectLst/>
                        </a:rPr>
                        <a:t>17,419,181.30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         </a:t>
                      </a:r>
                      <a:r>
                        <a:rPr lang="es-MX" sz="1100" u="none" strike="noStrike" dirty="0" smtClean="0">
                          <a:effectLst/>
                        </a:rPr>
                        <a:t>1,259.33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    </a:t>
                      </a:r>
                      <a:r>
                        <a:rPr lang="es-MX" sz="1100" u="none" strike="noStrike" dirty="0" smtClean="0">
                          <a:effectLst/>
                        </a:rPr>
                        <a:t>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       </a:t>
                      </a:r>
                      <a:r>
                        <a:rPr lang="es-MX" sz="1100" u="none" strike="noStrike" dirty="0" smtClean="0">
                          <a:effectLst/>
                        </a:rPr>
                        <a:t>17,420,440.63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413711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900" u="none" strike="noStrike" dirty="0">
                          <a:effectLst/>
                        </a:rPr>
                        <a:t>RECURSOS PROPIOS 2020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               1,850,800.00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     </a:t>
                      </a:r>
                      <a:r>
                        <a:rPr lang="es-MX" sz="1100" u="none" strike="noStrike" dirty="0" smtClean="0">
                          <a:effectLst/>
                        </a:rPr>
                        <a:t>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     </a:t>
                      </a:r>
                      <a:r>
                        <a:rPr lang="es-MX" sz="1100" u="none" strike="noStrike" dirty="0" smtClean="0">
                          <a:effectLst/>
                        </a:rPr>
                        <a:t>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          1,850,800.00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868638"/>
                  </a:ext>
                </a:extLst>
              </a:tr>
              <a:tr h="350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900" u="none" strike="noStrike" dirty="0">
                          <a:effectLst/>
                        </a:rPr>
                        <a:t>PFCE 2020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                   363,881.00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             363,881.00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736377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200" b="1" u="none" strike="noStrike" dirty="0"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200" b="1" u="none" strike="noStrike" dirty="0">
                          <a:effectLst/>
                        </a:rPr>
                        <a:t>       </a:t>
                      </a:r>
                      <a:r>
                        <a:rPr lang="es-MX" sz="1200" b="1" u="none" strike="noStrike" dirty="0" smtClean="0">
                          <a:effectLst/>
                        </a:rPr>
                        <a:t>  37,053,752.94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200" b="1" u="none" strike="noStrike" dirty="0">
                          <a:effectLst/>
                        </a:rPr>
                        <a:t> 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200" b="1" u="none" strike="noStrike" dirty="0" smtClean="0">
                          <a:effectLst/>
                        </a:rPr>
                        <a:t>20,852.90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200" b="1" u="none" strike="noStrike" dirty="0">
                          <a:effectLst/>
                        </a:rPr>
                        <a:t>  </a:t>
                      </a:r>
                      <a:r>
                        <a:rPr lang="es-MX" sz="1200" b="1" u="none" strike="noStrike" dirty="0" smtClean="0">
                          <a:effectLst/>
                        </a:rPr>
                        <a:t>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200" b="1" u="none" strike="noStrike" dirty="0" smtClean="0">
                          <a:effectLst/>
                        </a:rPr>
                        <a:t>19,221.20 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200" b="1" u="none" strike="noStrike" dirty="0">
                          <a:effectLst/>
                        </a:rPr>
                        <a:t>   </a:t>
                      </a:r>
                      <a:r>
                        <a:rPr lang="es-MX" sz="1200" b="1" u="none" strike="noStrike" dirty="0" smtClean="0">
                          <a:effectLst/>
                        </a:rPr>
                        <a:t>37,055,384.64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846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5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75692" y="1196752"/>
          <a:ext cx="11640616" cy="5574419"/>
        </p:xfrm>
        <a:graphic>
          <a:graphicData uri="http://schemas.openxmlformats.org/drawingml/2006/table">
            <a:tbl>
              <a:tblPr/>
              <a:tblGrid>
                <a:gridCol w="3073240">
                  <a:extLst>
                    <a:ext uri="{9D8B030D-6E8A-4147-A177-3AD203B41FA5}">
                      <a16:colId xmlns:a16="http://schemas.microsoft.com/office/drawing/2014/main" xmlns="" val="2234910735"/>
                    </a:ext>
                  </a:extLst>
                </a:gridCol>
                <a:gridCol w="1894199">
                  <a:extLst>
                    <a:ext uri="{9D8B030D-6E8A-4147-A177-3AD203B41FA5}">
                      <a16:colId xmlns:a16="http://schemas.microsoft.com/office/drawing/2014/main" xmlns="" val="999713316"/>
                    </a:ext>
                  </a:extLst>
                </a:gridCol>
                <a:gridCol w="1159714">
                  <a:extLst>
                    <a:ext uri="{9D8B030D-6E8A-4147-A177-3AD203B41FA5}">
                      <a16:colId xmlns:a16="http://schemas.microsoft.com/office/drawing/2014/main" xmlns="" val="144742632"/>
                    </a:ext>
                  </a:extLst>
                </a:gridCol>
                <a:gridCol w="1290179">
                  <a:extLst>
                    <a:ext uri="{9D8B030D-6E8A-4147-A177-3AD203B41FA5}">
                      <a16:colId xmlns:a16="http://schemas.microsoft.com/office/drawing/2014/main" xmlns="" val="1490080469"/>
                    </a:ext>
                  </a:extLst>
                </a:gridCol>
                <a:gridCol w="1290179">
                  <a:extLst>
                    <a:ext uri="{9D8B030D-6E8A-4147-A177-3AD203B41FA5}">
                      <a16:colId xmlns:a16="http://schemas.microsoft.com/office/drawing/2014/main" xmlns="" val="4101538223"/>
                    </a:ext>
                  </a:extLst>
                </a:gridCol>
                <a:gridCol w="1290179">
                  <a:extLst>
                    <a:ext uri="{9D8B030D-6E8A-4147-A177-3AD203B41FA5}">
                      <a16:colId xmlns:a16="http://schemas.microsoft.com/office/drawing/2014/main" xmlns="" val="1916929974"/>
                    </a:ext>
                  </a:extLst>
                </a:gridCol>
                <a:gridCol w="1642926">
                  <a:extLst>
                    <a:ext uri="{9D8B030D-6E8A-4147-A177-3AD203B41FA5}">
                      <a16:colId xmlns:a16="http://schemas.microsoft.com/office/drawing/2014/main" xmlns="" val="4154055140"/>
                    </a:ext>
                  </a:extLst>
                </a:gridCol>
              </a:tblGrid>
              <a:tr h="242752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800" b="1" u="none" strike="noStrike" dirty="0">
                          <a:effectLst/>
                        </a:rPr>
                        <a:t>ADECUACIONES PRESUPUESTARIAS EXTERNAS E INTERNAS DEL </a:t>
                      </a:r>
                      <a:r>
                        <a:rPr lang="es-MX" sz="1800" b="1" u="none" strike="noStrike" dirty="0" smtClean="0">
                          <a:effectLst/>
                        </a:rPr>
                        <a:t>EJERCICIO </a:t>
                      </a:r>
                      <a:r>
                        <a:rPr lang="es-MX" sz="1800" b="1" u="none" strike="noStrike" dirty="0">
                          <a:effectLst/>
                        </a:rPr>
                        <a:t>FISCAL 2020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5620616"/>
                  </a:ext>
                </a:extLst>
              </a:tr>
              <a:tr h="298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050" u="none" strike="noStrike" dirty="0">
                          <a:effectLst/>
                        </a:rPr>
                        <a:t>CONCEPTO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050" u="none" strike="noStrike" dirty="0">
                          <a:effectLst/>
                        </a:rPr>
                        <a:t>PPTO APROBADO EN LA </a:t>
                      </a:r>
                      <a:r>
                        <a:rPr lang="es-MX" sz="1050" u="none" strike="noStrike" dirty="0" smtClean="0">
                          <a:effectLst/>
                        </a:rPr>
                        <a:t>III </a:t>
                      </a:r>
                      <a:r>
                        <a:rPr lang="es-MX" sz="1050" u="none" strike="noStrike" dirty="0">
                          <a:effectLst/>
                        </a:rPr>
                        <a:t>S.O. 2020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050" u="none" strike="noStrike" dirty="0">
                          <a:effectLst/>
                        </a:rPr>
                        <a:t>AMPLIACIÓN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050" u="none" strike="noStrike" dirty="0">
                          <a:effectLst/>
                        </a:rPr>
                        <a:t>REDUCCIÓN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050" u="none" strike="noStrike">
                          <a:effectLst/>
                        </a:rPr>
                        <a:t>PRESUPUESTO MODIFICADO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420021"/>
                  </a:ext>
                </a:extLst>
              </a:tr>
              <a:tr h="298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FUENTE DE FINANCIAMIENTO Y CAPITULOS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050" u="none" strike="noStrike" dirty="0">
                          <a:effectLst/>
                        </a:rPr>
                        <a:t>EXTERNAS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050" u="none" strike="noStrike" dirty="0">
                          <a:effectLst/>
                        </a:rPr>
                        <a:t>INTERNAS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050" u="none" strike="noStrike" dirty="0">
                          <a:effectLst/>
                        </a:rPr>
                        <a:t>EXTERNAS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MX" sz="1050" u="none" strike="noStrike" dirty="0">
                          <a:effectLst/>
                        </a:rPr>
                        <a:t>INTERNAS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980614"/>
                  </a:ext>
                </a:extLst>
              </a:tr>
              <a:tr h="323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RAMO 28 APORTACIONES A ENTIDADES FEDERATIVAS Y MUNICIPIOS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422897"/>
                  </a:ext>
                </a:extLst>
              </a:tr>
              <a:tr h="2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1000 SERVICIOS PERSONALES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11,743,000.00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11,743,000.00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1720778"/>
                  </a:ext>
                </a:extLst>
              </a:tr>
              <a:tr h="229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2000 MATERIALES Y SUMINISTROS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1,432,514.00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 smtClean="0">
                          <a:effectLst/>
                        </a:rPr>
                        <a:t>19,221.20</a:t>
                      </a:r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</a:t>
                      </a:r>
                      <a:r>
                        <a:rPr lang="es-MX" sz="1050" u="none" strike="noStrike" dirty="0" smtClean="0">
                          <a:effectLst/>
                        </a:rPr>
                        <a:t>1,451,735.20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9256932"/>
                  </a:ext>
                </a:extLst>
              </a:tr>
              <a:tr h="229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3000 SERVICIOS GENERALES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</a:t>
                      </a:r>
                      <a:r>
                        <a:rPr lang="es-MX" sz="1050" u="none" strike="noStrike" dirty="0" smtClean="0">
                          <a:effectLst/>
                        </a:rPr>
                        <a:t>4,232,376.64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</a:t>
                      </a:r>
                      <a:r>
                        <a:rPr lang="es-MX" sz="1050" u="none" strike="noStrike" dirty="0" smtClean="0">
                          <a:effectLst/>
                        </a:rPr>
                        <a:t>372.37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 smtClean="0">
                          <a:effectLst/>
                        </a:rPr>
                        <a:t>19,221.20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</a:t>
                      </a:r>
                      <a:r>
                        <a:rPr lang="es-MX" sz="1050" u="none" strike="noStrike" dirty="0" smtClean="0">
                          <a:effectLst/>
                        </a:rPr>
                        <a:t>4,213,527.81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2448458"/>
                  </a:ext>
                </a:extLst>
              </a:tr>
              <a:tr h="2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4000 TRANSFERENCIAS, ASIGNACIONES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      12,000.00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      12,000.00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2495355"/>
                  </a:ext>
                </a:extLst>
              </a:tr>
              <a:tr h="2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SUBTOTAL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17,419,890.64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          -  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</a:t>
                      </a:r>
                      <a:r>
                        <a:rPr lang="es-MX" sz="1050" b="1" u="none" strike="noStrike" dirty="0" smtClean="0">
                          <a:effectLst/>
                        </a:rPr>
                        <a:t>19,593.57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             -  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 smtClean="0">
                          <a:effectLst/>
                        </a:rPr>
                        <a:t>           19,221.20  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</a:t>
                      </a:r>
                      <a:r>
                        <a:rPr lang="es-MX" sz="1050" b="1" u="none" strike="noStrike" dirty="0" smtClean="0">
                          <a:effectLst/>
                        </a:rPr>
                        <a:t>17,420,263.01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257057"/>
                  </a:ext>
                </a:extLst>
              </a:tr>
              <a:tr h="317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RAMO 11 SUBSIDIOS FEDERALES PATA ORGANISMOS  DESENTRALIZADOS  ESTATALES 2020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074143"/>
                  </a:ext>
                </a:extLst>
              </a:tr>
              <a:tr h="2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1000 SERVICIOS PERSONALES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15,995,528.07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15,995,528.07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929341"/>
                  </a:ext>
                </a:extLst>
              </a:tr>
              <a:tr h="2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2000 MATERIALES Y SUMINISTROS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   265,457.93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   265,457.93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880661"/>
                  </a:ext>
                </a:extLst>
              </a:tr>
              <a:tr h="229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3000 SERVICIOS GENERALES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1,158,195.30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</a:t>
                      </a:r>
                      <a:r>
                        <a:rPr lang="es-MX" sz="1050" u="none" strike="noStrike" dirty="0" smtClean="0">
                          <a:effectLst/>
                        </a:rPr>
                        <a:t>1,259.33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</a:t>
                      </a:r>
                      <a:r>
                        <a:rPr lang="es-MX" sz="1050" u="none" strike="noStrike" dirty="0" smtClean="0">
                          <a:effectLst/>
                        </a:rPr>
                        <a:t>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</a:t>
                      </a:r>
                      <a:r>
                        <a:rPr lang="es-MX" sz="1050" u="none" strike="noStrike" dirty="0" smtClean="0">
                          <a:effectLst/>
                        </a:rPr>
                        <a:t>1,159,454.63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443440"/>
                  </a:ext>
                </a:extLst>
              </a:tr>
              <a:tr h="2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SUBTOTAL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17,419,181.30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          -  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</a:t>
                      </a:r>
                      <a:r>
                        <a:rPr lang="es-MX" sz="1050" b="1" u="none" strike="noStrike" dirty="0" smtClean="0">
                          <a:effectLst/>
                        </a:rPr>
                        <a:t>1,259.33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</a:t>
                      </a:r>
                      <a:r>
                        <a:rPr lang="es-MX" sz="1050" b="1" u="none" strike="noStrike" dirty="0" smtClean="0">
                          <a:effectLst/>
                        </a:rPr>
                        <a:t>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             -  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</a:t>
                      </a:r>
                      <a:r>
                        <a:rPr lang="es-MX" sz="1050" b="1" u="none" strike="noStrike" dirty="0" smtClean="0">
                          <a:effectLst/>
                        </a:rPr>
                        <a:t>17,420,440.63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929204"/>
                  </a:ext>
                </a:extLst>
              </a:tr>
              <a:tr h="158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RECURSOS PROPIOS 2020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18502"/>
                  </a:ext>
                </a:extLst>
              </a:tr>
              <a:tr h="2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2000 MATERIALES Y SUMINISTROS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   595,200.00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   595,200.00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2797888"/>
                  </a:ext>
                </a:extLst>
              </a:tr>
              <a:tr h="2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3000 SERVICIOS GENERALES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   498,222.24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 smtClean="0">
                          <a:effectLst/>
                        </a:rPr>
                        <a:t>24,748.96     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   </a:t>
                      </a:r>
                      <a:r>
                        <a:rPr lang="es-MX" sz="1050" u="none" strike="noStrike" dirty="0" smtClean="0">
                          <a:effectLst/>
                        </a:rPr>
                        <a:t>522,971.20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7578551"/>
                  </a:ext>
                </a:extLst>
              </a:tr>
              <a:tr h="2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4000 TRANSFERENCIAS, ASIGNACIONES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   757,377.76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 smtClean="0">
                          <a:effectLst/>
                        </a:rPr>
                        <a:t>24,748.96     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   </a:t>
                      </a:r>
                      <a:r>
                        <a:rPr lang="es-MX" sz="1050" u="none" strike="noStrike" dirty="0" smtClean="0">
                          <a:effectLst/>
                        </a:rPr>
                        <a:t>732,628.80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6276483"/>
                  </a:ext>
                </a:extLst>
              </a:tr>
              <a:tr h="2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SUBTOTAL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1,850,800.00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          -  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 smtClean="0">
                          <a:effectLst/>
                        </a:rPr>
                        <a:t>24,748.96     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             -  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 smtClean="0">
                          <a:effectLst/>
                        </a:rPr>
                        <a:t>24,748.96    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1,850,800.00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0673723"/>
                  </a:ext>
                </a:extLst>
              </a:tr>
              <a:tr h="158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PFCE 2020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500774"/>
                  </a:ext>
                </a:extLst>
              </a:tr>
              <a:tr h="2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4000 TRANSFERENCIAS, ASIGNACIONES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                   363,881.00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u="none" strike="noStrike" dirty="0">
                          <a:effectLst/>
                        </a:rPr>
                        <a:t>             363,881.00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5430866"/>
                  </a:ext>
                </a:extLst>
              </a:tr>
              <a:tr h="2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SUBTOTAL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         363,881.00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          -  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             -  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             -  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             -  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s-MX" sz="1050" b="1" u="none" strike="noStrike" dirty="0">
                          <a:effectLst/>
                        </a:rPr>
                        <a:t>             363,881.00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2794146"/>
                  </a:ext>
                </a:extLst>
              </a:tr>
              <a:tr h="2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1200" b="1" u="none" strike="noStrike" dirty="0"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100" b="1" u="none" strike="noStrike" dirty="0">
                          <a:effectLst/>
                        </a:rPr>
                        <a:t>             </a:t>
                      </a:r>
                      <a:r>
                        <a:rPr lang="es-MX" sz="1100" b="1" u="none" strike="noStrike" dirty="0" smtClean="0">
                          <a:effectLst/>
                        </a:rPr>
                        <a:t>37,053,752.94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100" b="1" u="none" strike="noStrike" dirty="0">
                          <a:effectLst/>
                        </a:rPr>
                        <a:t>                    -  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100" b="1" u="none" strike="noStrike" dirty="0">
                          <a:effectLst/>
                        </a:rPr>
                        <a:t>     </a:t>
                      </a:r>
                      <a:r>
                        <a:rPr lang="es-MX" sz="1100" b="1" u="none" strike="noStrike" dirty="0" smtClean="0">
                          <a:effectLst/>
                        </a:rPr>
                        <a:t>   45,601.86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100" b="1" u="none" strike="noStrike" dirty="0">
                          <a:effectLst/>
                        </a:rPr>
                        <a:t>     </a:t>
                      </a:r>
                      <a:r>
                        <a:rPr lang="es-MX" sz="1100" b="1" u="none" strike="noStrike" dirty="0" smtClean="0">
                          <a:effectLst/>
                        </a:rPr>
                        <a:t>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100" b="1" u="none" strike="noStrike" dirty="0">
                          <a:effectLst/>
                        </a:rPr>
                        <a:t>     </a:t>
                      </a:r>
                      <a:r>
                        <a:rPr lang="es-MX" sz="1100" b="1" u="none" strike="noStrike" dirty="0" smtClean="0">
                          <a:effectLst/>
                        </a:rPr>
                        <a:t>   43,970.16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100" b="1" u="none" strike="noStrike" dirty="0">
                          <a:effectLst/>
                        </a:rPr>
                        <a:t>       </a:t>
                      </a:r>
                      <a:r>
                        <a:rPr lang="es-MX" sz="1100" b="1" u="none" strike="noStrike" dirty="0" smtClean="0">
                          <a:effectLst/>
                        </a:rPr>
                        <a:t>37,055,384.64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1" marR="5161" marT="5161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809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5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8 CuadroTexto"/>
          <p:cNvSpPr txBox="1"/>
          <p:nvPr/>
        </p:nvSpPr>
        <p:spPr>
          <a:xfrm>
            <a:off x="2459596" y="14138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PRESUPUESTO DE EGRESOS AUTORIZADO ANUAL MODIFICADO 2020</a:t>
            </a:r>
          </a:p>
          <a:p>
            <a:pPr algn="ctr"/>
            <a:endParaRPr lang="es-MX" dirty="0"/>
          </a:p>
        </p:txBody>
      </p:sp>
      <p:graphicFrame>
        <p:nvGraphicFramePr>
          <p:cNvPr id="5" name="7 Tabla"/>
          <p:cNvGraphicFramePr>
            <a:graphicFrameLocks noGrp="1"/>
          </p:cNvGraphicFramePr>
          <p:nvPr>
            <p:extLst/>
          </p:nvPr>
        </p:nvGraphicFramePr>
        <p:xfrm>
          <a:off x="1631288" y="2060179"/>
          <a:ext cx="8929424" cy="359195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664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5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882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effectLst/>
                        </a:rPr>
                        <a:t>UNIVERSIDAD TECNOLÓGICA DEL USUMACINTA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115">
                <a:tc gridSpan="2"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3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CONCEPTO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>
                          <a:effectLst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APORTACIÓN ESTATAL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 $            </a:t>
                      </a:r>
                      <a:r>
                        <a:rPr lang="es-MX" sz="1600" u="none" strike="noStrike" dirty="0" smtClean="0">
                          <a:effectLst/>
                        </a:rPr>
                        <a:t>                               17,420,263.01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APORTACIÓN FEDERAL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 $            </a:t>
                      </a:r>
                      <a:r>
                        <a:rPr lang="es-MX" sz="1600" u="none" strike="noStrike" dirty="0" smtClean="0">
                          <a:effectLst/>
                        </a:rPr>
                        <a:t>                               17,420,440.63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RECURSOS PROPIOS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 $             </a:t>
                      </a:r>
                      <a:r>
                        <a:rPr lang="es-MX" sz="1600" u="none" strike="noStrike" dirty="0" smtClean="0">
                          <a:effectLst/>
                        </a:rPr>
                        <a:t>                                1,850,800.00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>
                          <a:effectLst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 smtClean="0">
                          <a:effectLst/>
                        </a:rPr>
                        <a:t>PFCE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2020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kern="1200" dirty="0" smtClean="0">
                          <a:effectLst/>
                        </a:rPr>
                        <a:t>$                                                  363,881.00</a:t>
                      </a:r>
                      <a:endParaRPr lang="es-MX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ndar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l" rtl="0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6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 $           </a:t>
                      </a:r>
                      <a:r>
                        <a:rPr lang="es-MX" sz="1600" u="none" strike="noStrike" dirty="0" smtClean="0">
                          <a:effectLst/>
                        </a:rPr>
                        <a:t>                                37,055,384.64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6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9736" y="227687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5400" dirty="0" smtClean="0"/>
              <a:t>8.2.- ADECUACIÓN AL PROGRAMA OPERATIVO ANUAL 2020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22802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31704" y="1235589"/>
            <a:ext cx="5635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PROGRAMA OPERATIVO ANUAL (POA) 2020 MODIFICADO.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95536" y="1682715"/>
          <a:ext cx="11173073" cy="432174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722687">
                  <a:extLst>
                    <a:ext uri="{9D8B030D-6E8A-4147-A177-3AD203B41FA5}">
                      <a16:colId xmlns:a16="http://schemas.microsoft.com/office/drawing/2014/main" xmlns="" val="1107661015"/>
                    </a:ext>
                  </a:extLst>
                </a:gridCol>
                <a:gridCol w="2662997">
                  <a:extLst>
                    <a:ext uri="{9D8B030D-6E8A-4147-A177-3AD203B41FA5}">
                      <a16:colId xmlns:a16="http://schemas.microsoft.com/office/drawing/2014/main" xmlns="" val="3764740370"/>
                    </a:ext>
                  </a:extLst>
                </a:gridCol>
                <a:gridCol w="2664254">
                  <a:extLst>
                    <a:ext uri="{9D8B030D-6E8A-4147-A177-3AD203B41FA5}">
                      <a16:colId xmlns:a16="http://schemas.microsoft.com/office/drawing/2014/main" xmlns="" val="2790977358"/>
                    </a:ext>
                  </a:extLst>
                </a:gridCol>
                <a:gridCol w="2123135">
                  <a:extLst>
                    <a:ext uri="{9D8B030D-6E8A-4147-A177-3AD203B41FA5}">
                      <a16:colId xmlns:a16="http://schemas.microsoft.com/office/drawing/2014/main" xmlns="" val="556392697"/>
                    </a:ext>
                  </a:extLst>
                </a:gridCol>
              </a:tblGrid>
              <a:tr h="175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Objetivos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Actividades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Capítulo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Importe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extLst>
                  <a:ext uri="{0D108BD9-81ED-4DB2-BD59-A6C34878D82A}">
                    <a16:rowId xmlns:a16="http://schemas.microsoft.com/office/drawing/2014/main" xmlns="" val="2767764800"/>
                  </a:ext>
                </a:extLst>
              </a:tr>
              <a:tr h="10664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Objetivo 1.- </a:t>
                      </a:r>
                      <a:r>
                        <a:rPr lang="es-MX" sz="1100" dirty="0">
                          <a:effectLst/>
                        </a:rPr>
                        <a:t>Refrendar a la Población el derecho pleno a una educación de calidad, en condiciones de inclusión, equidad e igualdad sustantiva, que permita expandir sus conocimientos, habilidades y actitudes, favoreciendo el desarrollo sostenible de la entidad. </a:t>
                      </a:r>
                      <a:endParaRPr lang="es-MX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s-MX" sz="1100" dirty="0">
                          <a:effectLst/>
                        </a:rPr>
                        <a:t>Incrementar el nivel de competencia de las y los estudiantes.</a:t>
                      </a:r>
                      <a:endParaRPr lang="es-MX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s-MX" sz="1100" dirty="0">
                          <a:effectLst/>
                        </a:rPr>
                        <a:t>Promover la superación académica de las y los docentes.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1000.- Servicios Personales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$ 27,738,528.07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extLst>
                  <a:ext uri="{0D108BD9-81ED-4DB2-BD59-A6C34878D82A}">
                    <a16:rowId xmlns:a16="http://schemas.microsoft.com/office/drawing/2014/main" xmlns="" val="1151059569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Objetivo 2.- </a:t>
                      </a:r>
                      <a:r>
                        <a:rPr lang="es-MX" sz="1100" dirty="0">
                          <a:effectLst/>
                        </a:rPr>
                        <a:t>Fortalecer la calidad y pertinencia de la educación que favorezca la formación integral de los educandos, con la adquisición de destrezas y habilidades asociadas con el arte, la ciencia, la tecnología e innovación para el desarrollo sustentable de su entorno.  </a:t>
                      </a:r>
                      <a:endParaRPr lang="es-MX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s-MX" sz="1100" dirty="0">
                          <a:effectLst/>
                        </a:rPr>
                        <a:t>Medir el nivel de aprovechamiento de las y los estudiantes de la estadía.</a:t>
                      </a:r>
                      <a:endParaRPr lang="es-MX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s-MX" sz="1100" dirty="0">
                          <a:effectLst/>
                        </a:rPr>
                        <a:t>Elevar la participación de Empresarios/as en servicios tecnológicos.</a:t>
                      </a:r>
                      <a:endParaRPr lang="es-MX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2000.- Materiales y Suministros.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$  </a:t>
                      </a:r>
                      <a:r>
                        <a:rPr lang="es-MX" sz="1200" dirty="0" smtClean="0">
                          <a:effectLst/>
                        </a:rPr>
                        <a:t>2,312,393.13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extLst>
                  <a:ext uri="{0D108BD9-81ED-4DB2-BD59-A6C34878D82A}">
                    <a16:rowId xmlns:a16="http://schemas.microsoft.com/office/drawing/2014/main" xmlns="" val="2924101871"/>
                  </a:ext>
                </a:extLst>
              </a:tr>
              <a:tr h="8983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Objetivo 3.- </a:t>
                      </a:r>
                      <a:r>
                        <a:rPr lang="es-MX" sz="1100" dirty="0">
                          <a:effectLst/>
                        </a:rPr>
                        <a:t>Proporcionar que los educandos alcancen el perfil de egreso en cada y nivel, con la participación corresponsable de la comunidad educativa en el que hacer del centro educativo.</a:t>
                      </a:r>
                      <a:endParaRPr lang="es-MX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s-MX" sz="1100" dirty="0">
                          <a:effectLst/>
                        </a:rPr>
                        <a:t>Brindar capacitación a Egresados/as.</a:t>
                      </a:r>
                      <a:endParaRPr lang="es-MX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s-MX" sz="1100" dirty="0">
                          <a:effectLst/>
                        </a:rPr>
                        <a:t>Generar ingresos por conceptos de servicios tecnológicos.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3000.- Servicios Generales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$  </a:t>
                      </a:r>
                      <a:r>
                        <a:rPr lang="es-MX" sz="1200" dirty="0" smtClean="0">
                          <a:effectLst/>
                        </a:rPr>
                        <a:t>5,895,953.64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extLst>
                  <a:ext uri="{0D108BD9-81ED-4DB2-BD59-A6C34878D82A}">
                    <a16:rowId xmlns:a16="http://schemas.microsoft.com/office/drawing/2014/main" xmlns="" val="1830826474"/>
                  </a:ext>
                </a:extLst>
              </a:tr>
              <a:tr h="901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Objetivo 4.- </a:t>
                      </a:r>
                      <a:r>
                        <a:rPr lang="es-MX" sz="1100" dirty="0">
                          <a:effectLst/>
                        </a:rPr>
                        <a:t>Consolidar el sistema integral de profesionalización docente, que propicie el desarrollo de competencias para la enseñanza y la mejora del rendimiento académico de los alumnos.</a:t>
                      </a:r>
                      <a:endParaRPr lang="es-MX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s-MX" sz="1100">
                          <a:effectLst/>
                        </a:rPr>
                        <a:t>Cubrir los gastos de servicios personales y generales los cuales proporcionarán una Institución eficiente y de calidad logrando así una educación de calidad.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4000.- Transferencias Asignaciones, Subsidios y Otras Ayudas.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$  </a:t>
                      </a:r>
                      <a:r>
                        <a:rPr lang="es-MX" sz="1200" dirty="0" smtClean="0">
                          <a:effectLst/>
                        </a:rPr>
                        <a:t>1,108,509.80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extLst>
                  <a:ext uri="{0D108BD9-81ED-4DB2-BD59-A6C34878D82A}">
                    <a16:rowId xmlns:a16="http://schemas.microsoft.com/office/drawing/2014/main" xmlns="" val="133699309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TOTAL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$</a:t>
                      </a:r>
                      <a:r>
                        <a:rPr lang="es-MX" sz="1200" b="1" dirty="0" smtClean="0">
                          <a:effectLst/>
                        </a:rPr>
                        <a:t>37,055,384.64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8" marR="43858" marT="0" marB="0"/>
                </a:tc>
                <a:extLst>
                  <a:ext uri="{0D108BD9-81ED-4DB2-BD59-A6C34878D82A}">
                    <a16:rowId xmlns:a16="http://schemas.microsoft.com/office/drawing/2014/main" xmlns="" val="15629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6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3832" y="260648"/>
            <a:ext cx="3744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Berlin Sans FB Demi" panose="020E0802020502020306" pitchFamily="34" charset="0"/>
              </a:rPr>
              <a:t>4ta. </a:t>
            </a:r>
            <a:r>
              <a:rPr lang="es-MX" sz="2800" b="1" dirty="0">
                <a:latin typeface="Berlin Sans FB Demi" panose="020E0802020502020306" pitchFamily="34" charset="0"/>
              </a:rPr>
              <a:t>Sesión Ordinaria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 </a:t>
            </a:r>
            <a:r>
              <a:rPr lang="es-MX" sz="2000" dirty="0" smtClean="0">
                <a:latin typeface="Arial Rounded MT Bold" panose="020F0704030504030204" pitchFamily="34" charset="0"/>
              </a:rPr>
              <a:t>Consejo    </a:t>
            </a:r>
            <a:r>
              <a:rPr lang="es-MX" sz="2000" dirty="0">
                <a:latin typeface="Arial Rounded MT Bold" panose="020F0704030504030204" pitchFamily="34" charset="0"/>
              </a:rPr>
              <a:t>Directivo </a:t>
            </a:r>
            <a:r>
              <a:rPr lang="es-MX" sz="2000" dirty="0" smtClean="0">
                <a:latin typeface="Arial Rounded MT Bold" panose="020F0704030504030204" pitchFamily="34" charset="0"/>
              </a:rPr>
              <a:t>    2020</a:t>
            </a:r>
            <a:endParaRPr lang="es-MX" sz="2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477598" y="1152718"/>
          <a:ext cx="7956884" cy="550328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109157">
                  <a:extLst>
                    <a:ext uri="{9D8B030D-6E8A-4147-A177-3AD203B41FA5}">
                      <a16:colId xmlns:a16="http://schemas.microsoft.com/office/drawing/2014/main" xmlns="" val="2986053044"/>
                    </a:ext>
                  </a:extLst>
                </a:gridCol>
                <a:gridCol w="2847727">
                  <a:extLst>
                    <a:ext uri="{9D8B030D-6E8A-4147-A177-3AD203B41FA5}">
                      <a16:colId xmlns:a16="http://schemas.microsoft.com/office/drawing/2014/main" xmlns="" val="1124829931"/>
                    </a:ext>
                  </a:extLst>
                </a:gridCol>
              </a:tblGrid>
              <a:tr h="236983">
                <a:tc gridSpan="2">
                  <a:txBody>
                    <a:bodyPr/>
                    <a:lstStyle/>
                    <a:p>
                      <a:pPr algn="ctr" rtl="0" fontAlgn="t"/>
                      <a:endParaRPr lang="es-MX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8432868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 smtClean="0">
                          <a:effectLst/>
                        </a:rPr>
                        <a:t>Nómina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27,738,528.07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3566256956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Gastos  Fijos 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7,032,476.57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3495140201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Auditoría de matrícula  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   98,000.00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3072057212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Test Psicométrico online 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104,000.00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2407123692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Graduaciones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   29,000.00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866918933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Re acreditación de TSU en Turismo, área Hotelería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205,000.00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3148557474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Vinculación Institucional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   37,500.00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2911097497"/>
                  </a:ext>
                </a:extLst>
              </a:tr>
              <a:tr h="262672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Sesiones del H. Consejo Directivo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   40,000.00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1616382545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Programa de Promoción del Modelo Educativo de la UTU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126,000.00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1787637312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Extensión Universitaria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   90,000.00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1901686227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Capacitación al personal docente y administrativo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120,000.00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1731108737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Transversalidad de la perspectiva de género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   35,000.00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3985306452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Sistema de Gestión de la Calidad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120,000.00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3098512569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Servicios Tecnológicos 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210,000.00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1933866369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Asistencia a eventos nacionales y estatales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259,480.00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3584433429"/>
                  </a:ext>
                </a:extLst>
              </a:tr>
              <a:tr h="294598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Mantenimiento preventivo y correctivo, equipamiento de cómputo e infraestructura de red de voz y datos.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315,400.00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2276974241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Auditoría de gestión administrativa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285,000.00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198076439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u="none" strike="noStrike" dirty="0">
                          <a:effectLst/>
                        </a:rPr>
                        <a:t>Capacitación  a Academias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                                            210,000.00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3747026294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1" u="none" strike="noStrike" dirty="0"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 dirty="0">
                          <a:effectLst/>
                        </a:rPr>
                        <a:t> $                                              </a:t>
                      </a:r>
                      <a:r>
                        <a:rPr lang="es-MX" sz="1200" b="1" u="none" strike="noStrike" dirty="0" smtClean="0">
                          <a:effectLst/>
                        </a:rPr>
                        <a:t>37,055,384.64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1581588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5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2621</Words>
  <Application>Microsoft Office PowerPoint</Application>
  <PresentationFormat>Panorámica</PresentationFormat>
  <Paragraphs>799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Aharoni</vt:lpstr>
      <vt:lpstr>Arial</vt:lpstr>
      <vt:lpstr>Arial Rounded MT Bold</vt:lpstr>
      <vt:lpstr>Berlin Sans FB Demi</vt:lpstr>
      <vt:lpstr>Calibri</vt:lpstr>
      <vt:lpstr>Calibri Light</vt:lpstr>
      <vt:lpstr>Candara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Subcomité de Compras de la UTU</vt:lpstr>
      <vt:lpstr>Actualización de miembros del Subcomité de Compras de la UTU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Abogado</dc:creator>
  <cp:lastModifiedBy>Abogado</cp:lastModifiedBy>
  <cp:revision>1</cp:revision>
  <dcterms:created xsi:type="dcterms:W3CDTF">2020-12-02T21:51:16Z</dcterms:created>
  <dcterms:modified xsi:type="dcterms:W3CDTF">2020-12-02T21:51:45Z</dcterms:modified>
</cp:coreProperties>
</file>