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256" r:id="rId2"/>
    <p:sldId id="261" r:id="rId3"/>
    <p:sldId id="257" r:id="rId4"/>
    <p:sldId id="258" r:id="rId5"/>
    <p:sldId id="259" r:id="rId6"/>
    <p:sldId id="262" r:id="rId7"/>
    <p:sldId id="263" r:id="rId8"/>
    <p:sldId id="468" r:id="rId9"/>
    <p:sldId id="469" r:id="rId10"/>
    <p:sldId id="266" r:id="rId11"/>
    <p:sldId id="267" r:id="rId12"/>
    <p:sldId id="268" r:id="rId13"/>
    <p:sldId id="365" r:id="rId14"/>
    <p:sldId id="366" r:id="rId15"/>
    <p:sldId id="269" r:id="rId16"/>
    <p:sldId id="367" r:id="rId17"/>
    <p:sldId id="368" r:id="rId18"/>
    <p:sldId id="271" r:id="rId19"/>
    <p:sldId id="273" r:id="rId20"/>
    <p:sldId id="432" r:id="rId21"/>
    <p:sldId id="433" r:id="rId22"/>
    <p:sldId id="434" r:id="rId23"/>
    <p:sldId id="370" r:id="rId24"/>
    <p:sldId id="435" r:id="rId25"/>
    <p:sldId id="436" r:id="rId26"/>
    <p:sldId id="437" r:id="rId27"/>
    <p:sldId id="479" r:id="rId28"/>
    <p:sldId id="283" r:id="rId29"/>
    <p:sldId id="441" r:id="rId30"/>
    <p:sldId id="480" r:id="rId31"/>
    <p:sldId id="443" r:id="rId32"/>
    <p:sldId id="289" r:id="rId33"/>
    <p:sldId id="470" r:id="rId34"/>
    <p:sldId id="471" r:id="rId35"/>
    <p:sldId id="472" r:id="rId36"/>
    <p:sldId id="473" r:id="rId37"/>
    <p:sldId id="483" r:id="rId38"/>
    <p:sldId id="463" r:id="rId39"/>
    <p:sldId id="292" r:id="rId40"/>
    <p:sldId id="293" r:id="rId41"/>
    <p:sldId id="371" r:id="rId42"/>
    <p:sldId id="372" r:id="rId43"/>
    <p:sldId id="374" r:id="rId44"/>
    <p:sldId id="375" r:id="rId45"/>
    <p:sldId id="373" r:id="rId46"/>
    <p:sldId id="383" r:id="rId47"/>
    <p:sldId id="384" r:id="rId48"/>
    <p:sldId id="376" r:id="rId49"/>
    <p:sldId id="377" r:id="rId50"/>
    <p:sldId id="378" r:id="rId51"/>
    <p:sldId id="379" r:id="rId52"/>
    <p:sldId id="380" r:id="rId53"/>
    <p:sldId id="381" r:id="rId54"/>
    <p:sldId id="382" r:id="rId55"/>
    <p:sldId id="385" r:id="rId56"/>
    <p:sldId id="386" r:id="rId57"/>
    <p:sldId id="387" r:id="rId58"/>
    <p:sldId id="388" r:id="rId59"/>
    <p:sldId id="389" r:id="rId60"/>
    <p:sldId id="390" r:id="rId61"/>
    <p:sldId id="391" r:id="rId62"/>
    <p:sldId id="303" r:id="rId63"/>
    <p:sldId id="304" r:id="rId64"/>
    <p:sldId id="393" r:id="rId65"/>
    <p:sldId id="394" r:id="rId66"/>
    <p:sldId id="395" r:id="rId67"/>
    <p:sldId id="396" r:id="rId68"/>
    <p:sldId id="397" r:id="rId69"/>
    <p:sldId id="398" r:id="rId70"/>
    <p:sldId id="399" r:id="rId71"/>
    <p:sldId id="400" r:id="rId72"/>
    <p:sldId id="401" r:id="rId73"/>
    <p:sldId id="402" r:id="rId74"/>
    <p:sldId id="403" r:id="rId75"/>
    <p:sldId id="404" r:id="rId76"/>
    <p:sldId id="317" r:id="rId77"/>
    <p:sldId id="405" r:id="rId78"/>
    <p:sldId id="456" r:id="rId79"/>
    <p:sldId id="457" r:id="rId80"/>
    <p:sldId id="458" r:id="rId81"/>
    <p:sldId id="459" r:id="rId82"/>
    <p:sldId id="460" r:id="rId83"/>
    <p:sldId id="461" r:id="rId84"/>
    <p:sldId id="462" r:id="rId85"/>
    <p:sldId id="418" r:id="rId86"/>
    <p:sldId id="465" r:id="rId87"/>
    <p:sldId id="407" r:id="rId88"/>
    <p:sldId id="408" r:id="rId89"/>
    <p:sldId id="409" r:id="rId90"/>
    <p:sldId id="410" r:id="rId91"/>
    <p:sldId id="411" r:id="rId92"/>
    <p:sldId id="466" r:id="rId93"/>
    <p:sldId id="412" r:id="rId94"/>
    <p:sldId id="467" r:id="rId95"/>
    <p:sldId id="413" r:id="rId96"/>
    <p:sldId id="414" r:id="rId97"/>
    <p:sldId id="415" r:id="rId98"/>
    <p:sldId id="416" r:id="rId99"/>
    <p:sldId id="417" r:id="rId100"/>
    <p:sldId id="326" r:id="rId101"/>
    <p:sldId id="419" r:id="rId102"/>
    <p:sldId id="420" r:id="rId103"/>
    <p:sldId id="421" r:id="rId104"/>
    <p:sldId id="422" r:id="rId105"/>
    <p:sldId id="337" r:id="rId106"/>
    <p:sldId id="423" r:id="rId107"/>
    <p:sldId id="424" r:id="rId108"/>
    <p:sldId id="425" r:id="rId109"/>
    <p:sldId id="426" r:id="rId110"/>
    <p:sldId id="427" r:id="rId111"/>
    <p:sldId id="428" r:id="rId112"/>
    <p:sldId id="429" r:id="rId113"/>
    <p:sldId id="430" r:id="rId114"/>
    <p:sldId id="431" r:id="rId115"/>
    <p:sldId id="355" r:id="rId116"/>
    <p:sldId id="356" r:id="rId117"/>
    <p:sldId id="357" r:id="rId118"/>
    <p:sldId id="358" r:id="rId119"/>
  </p:sldIdLst>
  <p:sldSz cx="9144000" cy="6858000" type="screen4x3"/>
  <p:notesSz cx="6950075" cy="92360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94660"/>
  </p:normalViewPr>
  <p:slideViewPr>
    <p:cSldViewPr>
      <p:cViewPr varScale="1">
        <p:scale>
          <a:sx n="70" d="100"/>
          <a:sy n="70" d="100"/>
        </p:scale>
        <p:origin x="118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nd%20user\Documents\Junio%202014\2020\CONSEJO%20DIRECTIVO\Libro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osaIsela\Documents\2020\CONSEJO%20DIRECTIVO\Libro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smtClean="0"/>
              <a:t>8.1.5 </a:t>
            </a:r>
            <a:r>
              <a:rPr lang="en-US" sz="2800" dirty="0" err="1"/>
              <a:t>Eficiencia</a:t>
            </a:r>
            <a:r>
              <a:rPr lang="en-US" sz="2800" dirty="0"/>
              <a:t> Terminal TSU</a:t>
            </a: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3.12325545608804E-2"/>
          <c:y val="0.14133777780559595"/>
          <c:w val="0.95124006235332026"/>
          <c:h val="0.79121118780229427"/>
        </c:manualLayout>
      </c:layout>
      <c:bar3DChart>
        <c:barDir val="col"/>
        <c:grouping val="clustered"/>
        <c:varyColors val="0"/>
        <c:ser>
          <c:idx val="0"/>
          <c:order val="0"/>
          <c:spPr>
            <a:solidFill>
              <a:schemeClr val="accent6">
                <a:lumMod val="40000"/>
                <a:lumOff val="60000"/>
              </a:schemeClr>
            </a:solidFill>
            <a:ln>
              <a:solidFill>
                <a:schemeClr val="accent1">
                  <a:lumMod val="75000"/>
                </a:schemeClr>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Hoja3!$A$4:$A$21</c:f>
              <c:strCache>
                <c:ptCount val="18"/>
                <c:pt idx="0">
                  <c:v>1era.</c:v>
                </c:pt>
                <c:pt idx="1">
                  <c:v>2da.</c:v>
                </c:pt>
                <c:pt idx="2">
                  <c:v>3era.</c:v>
                </c:pt>
                <c:pt idx="3">
                  <c:v>4ta.</c:v>
                </c:pt>
                <c:pt idx="4">
                  <c:v>5ta.</c:v>
                </c:pt>
                <c:pt idx="5">
                  <c:v>6ta.</c:v>
                </c:pt>
                <c:pt idx="6">
                  <c:v>7ma.</c:v>
                </c:pt>
                <c:pt idx="7">
                  <c:v>8va.</c:v>
                </c:pt>
                <c:pt idx="8">
                  <c:v>9na.</c:v>
                </c:pt>
                <c:pt idx="9">
                  <c:v>10ma.</c:v>
                </c:pt>
                <c:pt idx="10">
                  <c:v>11va.</c:v>
                </c:pt>
                <c:pt idx="11">
                  <c:v>12va.</c:v>
                </c:pt>
                <c:pt idx="12">
                  <c:v>13va.</c:v>
                </c:pt>
                <c:pt idx="13">
                  <c:v>14va.</c:v>
                </c:pt>
                <c:pt idx="14">
                  <c:v>15va.</c:v>
                </c:pt>
                <c:pt idx="15">
                  <c:v>16va.</c:v>
                </c:pt>
                <c:pt idx="16">
                  <c:v>17va.</c:v>
                </c:pt>
                <c:pt idx="17">
                  <c:v>18va.</c:v>
                </c:pt>
              </c:strCache>
            </c:strRef>
          </c:cat>
          <c:val>
            <c:numRef>
              <c:f>Hoja3!$B$4:$B$21</c:f>
              <c:numCache>
                <c:formatCode>General</c:formatCode>
                <c:ptCount val="18"/>
                <c:pt idx="0" formatCode="0.0">
                  <c:v>75</c:v>
                </c:pt>
                <c:pt idx="1">
                  <c:v>72.7</c:v>
                </c:pt>
                <c:pt idx="2">
                  <c:v>61.7</c:v>
                </c:pt>
                <c:pt idx="3">
                  <c:v>68.400000000000006</c:v>
                </c:pt>
                <c:pt idx="4">
                  <c:v>52.4</c:v>
                </c:pt>
                <c:pt idx="5">
                  <c:v>68.599999999999994</c:v>
                </c:pt>
                <c:pt idx="6">
                  <c:v>49.5</c:v>
                </c:pt>
                <c:pt idx="7">
                  <c:v>56.2</c:v>
                </c:pt>
                <c:pt idx="8">
                  <c:v>52.6</c:v>
                </c:pt>
                <c:pt idx="9">
                  <c:v>55.6</c:v>
                </c:pt>
                <c:pt idx="10" formatCode="0.0">
                  <c:v>48</c:v>
                </c:pt>
                <c:pt idx="11">
                  <c:v>68.8</c:v>
                </c:pt>
                <c:pt idx="12" formatCode="0.0">
                  <c:v>59</c:v>
                </c:pt>
                <c:pt idx="13">
                  <c:v>66.599999999999994</c:v>
                </c:pt>
                <c:pt idx="14" formatCode="0.0">
                  <c:v>63</c:v>
                </c:pt>
                <c:pt idx="15">
                  <c:v>65.5</c:v>
                </c:pt>
                <c:pt idx="16" formatCode="0.0">
                  <c:v>67.099999999999994</c:v>
                </c:pt>
                <c:pt idx="17">
                  <c:v>73.03</c:v>
                </c:pt>
              </c:numCache>
            </c:numRef>
          </c:val>
          <c:extLst xmlns:c16r2="http://schemas.microsoft.com/office/drawing/2015/06/chart">
            <c:ext xmlns:c16="http://schemas.microsoft.com/office/drawing/2014/chart" uri="{C3380CC4-5D6E-409C-BE32-E72D297353CC}">
              <c16:uniqueId val="{00000000-17BA-4337-AC76-97B2CCC4F007}"/>
            </c:ext>
          </c:extLst>
        </c:ser>
        <c:dLbls>
          <c:showLegendKey val="0"/>
          <c:showVal val="0"/>
          <c:showCatName val="0"/>
          <c:showSerName val="0"/>
          <c:showPercent val="0"/>
          <c:showBubbleSize val="0"/>
        </c:dLbls>
        <c:gapWidth val="75"/>
        <c:shape val="box"/>
        <c:axId val="-501959440"/>
        <c:axId val="-501958352"/>
        <c:axId val="0"/>
      </c:bar3DChart>
      <c:catAx>
        <c:axId val="-501959440"/>
        <c:scaling>
          <c:orientation val="minMax"/>
        </c:scaling>
        <c:delete val="0"/>
        <c:axPos val="b"/>
        <c:numFmt formatCode="General" sourceLinked="0"/>
        <c:majorTickMark val="none"/>
        <c:minorTickMark val="none"/>
        <c:tickLblPos val="nextTo"/>
        <c:txPr>
          <a:bodyPr/>
          <a:lstStyle/>
          <a:p>
            <a:pPr>
              <a:defRPr sz="1200" b="1"/>
            </a:pPr>
            <a:endParaRPr lang="es-MX"/>
          </a:p>
        </c:txPr>
        <c:crossAx val="-501958352"/>
        <c:crosses val="autoZero"/>
        <c:auto val="1"/>
        <c:lblAlgn val="ctr"/>
        <c:lblOffset val="100"/>
        <c:noMultiLvlLbl val="0"/>
      </c:catAx>
      <c:valAx>
        <c:axId val="-501958352"/>
        <c:scaling>
          <c:orientation val="minMax"/>
        </c:scaling>
        <c:delete val="0"/>
        <c:axPos val="l"/>
        <c:majorGridlines/>
        <c:numFmt formatCode="0.0" sourceLinked="1"/>
        <c:majorTickMark val="none"/>
        <c:minorTickMark val="none"/>
        <c:tickLblPos val="nextTo"/>
        <c:spPr>
          <a:ln w="9525">
            <a:noFill/>
          </a:ln>
        </c:spPr>
        <c:crossAx val="-501959440"/>
        <c:crosses val="autoZero"/>
        <c:crossBetween val="between"/>
      </c:valAx>
    </c:plotArea>
    <c:plotVisOnly val="1"/>
    <c:dispBlanksAs val="gap"/>
    <c:showDLblsOverMax val="0"/>
  </c:chart>
  <c:txPr>
    <a:bodyPr/>
    <a:lstStyle/>
    <a:p>
      <a:pPr>
        <a:defRPr sz="1100"/>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8.5625656167979E-2"/>
          <c:y val="3.5715784861161448E-2"/>
          <c:w val="0.89413161591880996"/>
          <c:h val="0.86732067497588938"/>
        </c:manualLayout>
      </c:layout>
      <c:bar3DChart>
        <c:barDir val="col"/>
        <c:grouping val="standard"/>
        <c:varyColors val="0"/>
        <c:ser>
          <c:idx val="0"/>
          <c:order val="0"/>
          <c:spPr>
            <a:solidFill>
              <a:schemeClr val="accent4">
                <a:lumMod val="60000"/>
                <a:lumOff val="40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Hoja1!$A$58:$A$67</c:f>
              <c:strCache>
                <c:ptCount val="10"/>
                <c:pt idx="0">
                  <c:v>1era.</c:v>
                </c:pt>
                <c:pt idx="1">
                  <c:v>2da.</c:v>
                </c:pt>
                <c:pt idx="2">
                  <c:v>3era.</c:v>
                </c:pt>
                <c:pt idx="3">
                  <c:v>4ta.</c:v>
                </c:pt>
                <c:pt idx="4">
                  <c:v>5ta.</c:v>
                </c:pt>
                <c:pt idx="5">
                  <c:v>6ta.</c:v>
                </c:pt>
                <c:pt idx="6">
                  <c:v>7ma.</c:v>
                </c:pt>
                <c:pt idx="7">
                  <c:v>8va.</c:v>
                </c:pt>
                <c:pt idx="8">
                  <c:v>9na.</c:v>
                </c:pt>
                <c:pt idx="9">
                  <c:v>10ma.</c:v>
                </c:pt>
              </c:strCache>
            </c:strRef>
          </c:cat>
          <c:val>
            <c:numRef>
              <c:f>Hoja1!$B$58:$B$67</c:f>
              <c:numCache>
                <c:formatCode>General</c:formatCode>
                <c:ptCount val="10"/>
                <c:pt idx="0">
                  <c:v>67</c:v>
                </c:pt>
                <c:pt idx="1">
                  <c:v>55.3</c:v>
                </c:pt>
                <c:pt idx="2">
                  <c:v>71.2</c:v>
                </c:pt>
                <c:pt idx="3">
                  <c:v>83</c:v>
                </c:pt>
                <c:pt idx="4">
                  <c:v>92</c:v>
                </c:pt>
                <c:pt idx="5">
                  <c:v>93</c:v>
                </c:pt>
                <c:pt idx="6">
                  <c:v>92</c:v>
                </c:pt>
                <c:pt idx="7">
                  <c:v>76</c:v>
                </c:pt>
                <c:pt idx="8">
                  <c:v>90.1</c:v>
                </c:pt>
                <c:pt idx="9">
                  <c:v>93.6</c:v>
                </c:pt>
              </c:numCache>
            </c:numRef>
          </c:val>
          <c:extLst xmlns:c16r2="http://schemas.microsoft.com/office/drawing/2015/06/chart">
            <c:ext xmlns:c16="http://schemas.microsoft.com/office/drawing/2014/chart" uri="{C3380CC4-5D6E-409C-BE32-E72D297353CC}">
              <c16:uniqueId val="{00000000-8673-439A-9496-EA0DDEDD1216}"/>
            </c:ext>
          </c:extLst>
        </c:ser>
        <c:dLbls>
          <c:showLegendKey val="0"/>
          <c:showVal val="0"/>
          <c:showCatName val="0"/>
          <c:showSerName val="0"/>
          <c:showPercent val="0"/>
          <c:showBubbleSize val="0"/>
        </c:dLbls>
        <c:gapWidth val="150"/>
        <c:shape val="cylinder"/>
        <c:axId val="-501953456"/>
        <c:axId val="-501948560"/>
        <c:axId val="-372855856"/>
      </c:bar3DChart>
      <c:catAx>
        <c:axId val="-501953456"/>
        <c:scaling>
          <c:orientation val="minMax"/>
        </c:scaling>
        <c:delete val="0"/>
        <c:axPos val="b"/>
        <c:title>
          <c:tx>
            <c:rich>
              <a:bodyPr/>
              <a:lstStyle/>
              <a:p>
                <a:pPr>
                  <a:defRPr/>
                </a:pPr>
                <a:r>
                  <a:rPr lang="en-US"/>
                  <a:t>Generaciones</a:t>
                </a:r>
              </a:p>
            </c:rich>
          </c:tx>
          <c:layout>
            <c:manualLayout>
              <c:xMode val="edge"/>
              <c:yMode val="edge"/>
              <c:x val="0.4656164064366497"/>
              <c:y val="0.79512095678173411"/>
            </c:manualLayout>
          </c:layout>
          <c:overlay val="0"/>
        </c:title>
        <c:numFmt formatCode="General" sourceLinked="0"/>
        <c:majorTickMark val="none"/>
        <c:minorTickMark val="none"/>
        <c:tickLblPos val="nextTo"/>
        <c:crossAx val="-501948560"/>
        <c:crosses val="autoZero"/>
        <c:auto val="1"/>
        <c:lblAlgn val="ctr"/>
        <c:lblOffset val="100"/>
        <c:noMultiLvlLbl val="0"/>
      </c:catAx>
      <c:valAx>
        <c:axId val="-501948560"/>
        <c:scaling>
          <c:orientation val="minMax"/>
        </c:scaling>
        <c:delete val="0"/>
        <c:axPos val="l"/>
        <c:majorGridlines/>
        <c:title>
          <c:tx>
            <c:rich>
              <a:bodyPr/>
              <a:lstStyle/>
              <a:p>
                <a:pPr>
                  <a:defRPr/>
                </a:pPr>
                <a:r>
                  <a:rPr lang="en-US"/>
                  <a:t>Porcentaje</a:t>
                </a:r>
              </a:p>
            </c:rich>
          </c:tx>
          <c:overlay val="0"/>
        </c:title>
        <c:numFmt formatCode="General" sourceLinked="1"/>
        <c:majorTickMark val="out"/>
        <c:minorTickMark val="none"/>
        <c:tickLblPos val="nextTo"/>
        <c:crossAx val="-501953456"/>
        <c:crosses val="autoZero"/>
        <c:crossBetween val="between"/>
      </c:valAx>
      <c:serAx>
        <c:axId val="-372855856"/>
        <c:scaling>
          <c:orientation val="minMax"/>
        </c:scaling>
        <c:delete val="1"/>
        <c:axPos val="b"/>
        <c:majorTickMark val="none"/>
        <c:minorTickMark val="none"/>
        <c:tickLblPos val="nextTo"/>
        <c:crossAx val="-501948560"/>
        <c:crosses val="autoZero"/>
      </c:serAx>
    </c:plotArea>
    <c:plotVisOnly val="1"/>
    <c:dispBlanksAs val="gap"/>
    <c:showDLblsOverMax val="0"/>
  </c:chart>
  <c:spPr>
    <a:ln>
      <a:noFill/>
    </a:ln>
  </c:spPr>
  <c:txPr>
    <a:bodyPr/>
    <a:lstStyle/>
    <a:p>
      <a:pPr>
        <a:defRPr sz="1800"/>
      </a:pPr>
      <a:endParaRPr lang="es-MX"/>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s-MX"/>
          </a:p>
        </p:txBody>
      </p:sp>
      <p:sp>
        <p:nvSpPr>
          <p:cNvPr id="3" name="2 Marcador de fecha"/>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FE5BEC5C-5262-449B-8ED4-3E3ED3F673ED}" type="datetimeFigureOut">
              <a:rPr lang="es-MX" smtClean="0"/>
              <a:t>15/03/2021</a:t>
            </a:fld>
            <a:endParaRPr lang="es-MX"/>
          </a:p>
        </p:txBody>
      </p:sp>
      <p:sp>
        <p:nvSpPr>
          <p:cNvPr id="4" name="3 Marcador de imagen de diapositiva"/>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s-MX"/>
          </a:p>
        </p:txBody>
      </p:sp>
      <p:sp>
        <p:nvSpPr>
          <p:cNvPr id="5" name="4 Marcador de notas"/>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35635DED-3167-4DC6-9EC6-EA6809735930}" type="slidenum">
              <a:rPr lang="es-MX" smtClean="0"/>
              <a:t>‹Nº›</a:t>
            </a:fld>
            <a:endParaRPr lang="es-MX"/>
          </a:p>
        </p:txBody>
      </p:sp>
    </p:spTree>
    <p:extLst>
      <p:ext uri="{BB962C8B-B14F-4D97-AF65-F5344CB8AC3E}">
        <p14:creationId xmlns:p14="http://schemas.microsoft.com/office/powerpoint/2010/main" val="98290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6CF50C33-0A2B-4CE9-8761-11D690149E10}" type="slidenum">
              <a:rPr lang="es-MX" smtClean="0"/>
              <a:t>44</a:t>
            </a:fld>
            <a:endParaRPr lang="es-MX"/>
          </a:p>
        </p:txBody>
      </p:sp>
    </p:spTree>
    <p:extLst>
      <p:ext uri="{BB962C8B-B14F-4D97-AF65-F5344CB8AC3E}">
        <p14:creationId xmlns:p14="http://schemas.microsoft.com/office/powerpoint/2010/main" val="1732521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70069C7-2D65-4203-8A22-9E98D3B3BF09}" type="slidenum">
              <a:rPr lang="es-MX" smtClean="0"/>
              <a:t>105</a:t>
            </a:fld>
            <a:endParaRPr lang="es-MX" dirty="0"/>
          </a:p>
        </p:txBody>
      </p:sp>
    </p:spTree>
    <p:extLst>
      <p:ext uri="{BB962C8B-B14F-4D97-AF65-F5344CB8AC3E}">
        <p14:creationId xmlns:p14="http://schemas.microsoft.com/office/powerpoint/2010/main" val="416299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BC6E5FB1-48AE-4446-92BC-73F4F7ACCFE3}" type="datetimeFigureOut">
              <a:rPr lang="es-MX" smtClean="0"/>
              <a:t>15/03/2021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C89C135C-93C0-4EC1-A324-FFFA0737A480}" type="slidenum">
              <a:rPr lang="es-MX" smtClean="0"/>
              <a:t>‹Nº›</a:t>
            </a:fld>
            <a:endParaRPr lang="es-MX"/>
          </a:p>
        </p:txBody>
      </p:sp>
    </p:spTree>
    <p:extLst>
      <p:ext uri="{BB962C8B-B14F-4D97-AF65-F5344CB8AC3E}">
        <p14:creationId xmlns:p14="http://schemas.microsoft.com/office/powerpoint/2010/main" val="2208194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C6E5FB1-48AE-4446-92BC-73F4F7ACCFE3}" type="datetimeFigureOut">
              <a:rPr lang="es-MX" smtClean="0"/>
              <a:t>15/03/2021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C89C135C-93C0-4EC1-A324-FFFA0737A480}" type="slidenum">
              <a:rPr lang="es-MX" smtClean="0"/>
              <a:t>‹Nº›</a:t>
            </a:fld>
            <a:endParaRPr lang="es-MX"/>
          </a:p>
        </p:txBody>
      </p:sp>
    </p:spTree>
    <p:extLst>
      <p:ext uri="{BB962C8B-B14F-4D97-AF65-F5344CB8AC3E}">
        <p14:creationId xmlns:p14="http://schemas.microsoft.com/office/powerpoint/2010/main" val="1204105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C6E5FB1-48AE-4446-92BC-73F4F7ACCFE3}" type="datetimeFigureOut">
              <a:rPr lang="es-MX" smtClean="0"/>
              <a:t>15/03/2021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C89C135C-93C0-4EC1-A324-FFFA0737A480}" type="slidenum">
              <a:rPr lang="es-MX" smtClean="0"/>
              <a:t>‹Nº›</a:t>
            </a:fld>
            <a:endParaRPr lang="es-MX"/>
          </a:p>
        </p:txBody>
      </p:sp>
    </p:spTree>
    <p:extLst>
      <p:ext uri="{BB962C8B-B14F-4D97-AF65-F5344CB8AC3E}">
        <p14:creationId xmlns:p14="http://schemas.microsoft.com/office/powerpoint/2010/main" val="3774154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C6E5FB1-48AE-4446-92BC-73F4F7ACCFE3}" type="datetimeFigureOut">
              <a:rPr lang="es-MX" smtClean="0"/>
              <a:t>15/03/2021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C89C135C-93C0-4EC1-A324-FFFA0737A480}" type="slidenum">
              <a:rPr lang="es-MX" smtClean="0"/>
              <a:t>‹Nº›</a:t>
            </a:fld>
            <a:endParaRPr lang="es-MX"/>
          </a:p>
        </p:txBody>
      </p:sp>
    </p:spTree>
    <p:extLst>
      <p:ext uri="{BB962C8B-B14F-4D97-AF65-F5344CB8AC3E}">
        <p14:creationId xmlns:p14="http://schemas.microsoft.com/office/powerpoint/2010/main" val="239194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C6E5FB1-48AE-4446-92BC-73F4F7ACCFE3}" type="datetimeFigureOut">
              <a:rPr lang="es-MX" smtClean="0"/>
              <a:t>15/03/2021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C89C135C-93C0-4EC1-A324-FFFA0737A480}" type="slidenum">
              <a:rPr lang="es-MX" smtClean="0"/>
              <a:t>‹Nº›</a:t>
            </a:fld>
            <a:endParaRPr lang="es-MX"/>
          </a:p>
        </p:txBody>
      </p:sp>
    </p:spTree>
    <p:extLst>
      <p:ext uri="{BB962C8B-B14F-4D97-AF65-F5344CB8AC3E}">
        <p14:creationId xmlns:p14="http://schemas.microsoft.com/office/powerpoint/2010/main" val="2678842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BC6E5FB1-48AE-4446-92BC-73F4F7ACCFE3}" type="datetimeFigureOut">
              <a:rPr lang="es-MX" smtClean="0"/>
              <a:t>15/03/2021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C89C135C-93C0-4EC1-A324-FFFA0737A480}" type="slidenum">
              <a:rPr lang="es-MX" smtClean="0"/>
              <a:t>‹Nº›</a:t>
            </a:fld>
            <a:endParaRPr lang="es-MX"/>
          </a:p>
        </p:txBody>
      </p:sp>
    </p:spTree>
    <p:extLst>
      <p:ext uri="{BB962C8B-B14F-4D97-AF65-F5344CB8AC3E}">
        <p14:creationId xmlns:p14="http://schemas.microsoft.com/office/powerpoint/2010/main" val="342164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BC6E5FB1-48AE-4446-92BC-73F4F7ACCFE3}" type="datetimeFigureOut">
              <a:rPr lang="es-MX" smtClean="0"/>
              <a:t>15/03/2021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C89C135C-93C0-4EC1-A324-FFFA0737A480}" type="slidenum">
              <a:rPr lang="es-MX" smtClean="0"/>
              <a:t>‹Nº›</a:t>
            </a:fld>
            <a:endParaRPr lang="es-MX"/>
          </a:p>
        </p:txBody>
      </p:sp>
    </p:spTree>
    <p:extLst>
      <p:ext uri="{BB962C8B-B14F-4D97-AF65-F5344CB8AC3E}">
        <p14:creationId xmlns:p14="http://schemas.microsoft.com/office/powerpoint/2010/main" val="3893230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BC6E5FB1-48AE-4446-92BC-73F4F7ACCFE3}" type="datetimeFigureOut">
              <a:rPr lang="es-MX" smtClean="0"/>
              <a:t>15/03/2021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C89C135C-93C0-4EC1-A324-FFFA0737A480}" type="slidenum">
              <a:rPr lang="es-MX" smtClean="0"/>
              <a:t>‹Nº›</a:t>
            </a:fld>
            <a:endParaRPr lang="es-MX"/>
          </a:p>
        </p:txBody>
      </p:sp>
    </p:spTree>
    <p:extLst>
      <p:ext uri="{BB962C8B-B14F-4D97-AF65-F5344CB8AC3E}">
        <p14:creationId xmlns:p14="http://schemas.microsoft.com/office/powerpoint/2010/main" val="918017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C6E5FB1-48AE-4446-92BC-73F4F7ACCFE3}" type="datetimeFigureOut">
              <a:rPr lang="es-MX" smtClean="0"/>
              <a:t>15/03/2021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C89C135C-93C0-4EC1-A324-FFFA0737A480}" type="slidenum">
              <a:rPr lang="es-MX" smtClean="0"/>
              <a:t>‹Nº›</a:t>
            </a:fld>
            <a:endParaRPr lang="es-MX"/>
          </a:p>
        </p:txBody>
      </p:sp>
    </p:spTree>
    <p:extLst>
      <p:ext uri="{BB962C8B-B14F-4D97-AF65-F5344CB8AC3E}">
        <p14:creationId xmlns:p14="http://schemas.microsoft.com/office/powerpoint/2010/main" val="343710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C6E5FB1-48AE-4446-92BC-73F4F7ACCFE3}" type="datetimeFigureOut">
              <a:rPr lang="es-MX" smtClean="0"/>
              <a:t>15/03/2021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C89C135C-93C0-4EC1-A324-FFFA0737A480}" type="slidenum">
              <a:rPr lang="es-MX" smtClean="0"/>
              <a:t>‹Nº›</a:t>
            </a:fld>
            <a:endParaRPr lang="es-MX"/>
          </a:p>
        </p:txBody>
      </p:sp>
    </p:spTree>
    <p:extLst>
      <p:ext uri="{BB962C8B-B14F-4D97-AF65-F5344CB8AC3E}">
        <p14:creationId xmlns:p14="http://schemas.microsoft.com/office/powerpoint/2010/main" val="3806405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C6E5FB1-48AE-4446-92BC-73F4F7ACCFE3}" type="datetimeFigureOut">
              <a:rPr lang="es-MX" smtClean="0"/>
              <a:t>15/03/2021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C89C135C-93C0-4EC1-A324-FFFA0737A480}" type="slidenum">
              <a:rPr lang="es-MX" smtClean="0"/>
              <a:t>‹Nº›</a:t>
            </a:fld>
            <a:endParaRPr lang="es-MX"/>
          </a:p>
        </p:txBody>
      </p:sp>
    </p:spTree>
    <p:extLst>
      <p:ext uri="{BB962C8B-B14F-4D97-AF65-F5344CB8AC3E}">
        <p14:creationId xmlns:p14="http://schemas.microsoft.com/office/powerpoint/2010/main" val="98190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E5FB1-48AE-4446-92BC-73F4F7ACCFE3}" type="datetimeFigureOut">
              <a:rPr lang="es-MX" smtClean="0"/>
              <a:t>15/03/2021</a:t>
            </a:fld>
            <a:endParaRPr lang="es-MX"/>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C135C-93C0-4EC1-A324-FFFA0737A480}" type="slidenum">
              <a:rPr lang="es-MX" smtClean="0"/>
              <a:t>‹Nº›</a:t>
            </a:fld>
            <a:endParaRPr lang="es-MX"/>
          </a:p>
        </p:txBody>
      </p:sp>
    </p:spTree>
    <p:extLst>
      <p:ext uri="{BB962C8B-B14F-4D97-AF65-F5344CB8AC3E}">
        <p14:creationId xmlns:p14="http://schemas.microsoft.com/office/powerpoint/2010/main" val="492565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Acta%20de%20IV%20Sesi&#243;n%20Consejo%202020%20UTU.PDF"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0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ANEXO%201%20CIERRE%20PRESUPUESTAL%202020.pdf"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6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package" Target="../embeddings/Presentaci_n_de_Microsoft_PowerPoint1.ppt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emf"/></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package" Target="../embeddings/Presentaci_n_de_Microsoft_PowerPoint2.pptx"/><Relationship Id="rId7"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emf"/></Relationships>
</file>

<file path=ppt/slides/_rels/slide88.xml.rels><?xml version="1.0" encoding="UTF-8" standalone="yes"?>
<Relationships xmlns="http://schemas.openxmlformats.org/package/2006/relationships"><Relationship Id="rId3" Type="http://schemas.openxmlformats.org/officeDocument/2006/relationships/package" Target="../embeddings/Presentaci_n_de_Microsoft_PowerPoint3.pptx"/><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1.emf"/></Relationships>
</file>

<file path=ppt/slides/_rels/slide89.xml.rels><?xml version="1.0" encoding="UTF-8" standalone="yes"?>
<Relationships xmlns="http://schemas.openxmlformats.org/package/2006/relationships"><Relationship Id="rId3" Type="http://schemas.openxmlformats.org/officeDocument/2006/relationships/package" Target="../embeddings/Presentaci_n_de_Microsoft_PowerPoint4.pptx"/><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package" Target="../embeddings/Presentaci_n_de_Microsoft_PowerPoint5.pptx"/><Relationship Id="rId7"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1.emf"/></Relationships>
</file>

<file path=ppt/slides/_rels/slide91.xml.rels><?xml version="1.0" encoding="UTF-8" standalone="yes"?>
<Relationships xmlns="http://schemas.openxmlformats.org/package/2006/relationships"><Relationship Id="rId3" Type="http://schemas.openxmlformats.org/officeDocument/2006/relationships/package" Target="../embeddings/Presentaci_n_de_Microsoft_PowerPoint6.pptx"/><Relationship Id="rId7"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1.emf"/></Relationships>
</file>

<file path=ppt/slides/_rels/slide92.xml.rels><?xml version="1.0" encoding="UTF-8" standalone="yes"?>
<Relationships xmlns="http://schemas.openxmlformats.org/package/2006/relationships"><Relationship Id="rId3" Type="http://schemas.openxmlformats.org/officeDocument/2006/relationships/package" Target="../embeddings/Presentaci_n_de_Microsoft_PowerPoint7.ppt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1.emf"/></Relationships>
</file>

<file path=ppt/slides/_rels/slide9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 name="Grupo 1"/>
          <p:cNvGrpSpPr/>
          <p:nvPr/>
        </p:nvGrpSpPr>
        <p:grpSpPr>
          <a:xfrm>
            <a:off x="0" y="1719943"/>
            <a:ext cx="9144000" cy="3005201"/>
            <a:chOff x="0" y="1719943"/>
            <a:chExt cx="9144000" cy="3005201"/>
          </a:xfrm>
        </p:grpSpPr>
        <p:pic>
          <p:nvPicPr>
            <p:cNvPr id="1028" name="Picture 4" descr="C:\Users\AsistenteAG\Desktop\Para AG CONSEJO DIRECTIVO\plantillas\lilian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656" b="43840"/>
            <a:stretch/>
          </p:blipFill>
          <p:spPr bwMode="auto">
            <a:xfrm>
              <a:off x="0" y="1719943"/>
              <a:ext cx="9144000" cy="2177143"/>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l="38096" t="8928" r="32767" b="84772"/>
            <a:stretch/>
          </p:blipFill>
          <p:spPr>
            <a:xfrm>
              <a:off x="2267744" y="4005064"/>
              <a:ext cx="5040560" cy="720080"/>
            </a:xfrm>
            <a:prstGeom prst="rect">
              <a:avLst/>
            </a:prstGeom>
          </p:spPr>
        </p:pic>
      </p:grpSp>
    </p:spTree>
    <p:extLst>
      <p:ext uri="{BB962C8B-B14F-4D97-AF65-F5344CB8AC3E}">
        <p14:creationId xmlns:p14="http://schemas.microsoft.com/office/powerpoint/2010/main" val="4215229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a:hlinkClick r:id="rId3" action="ppaction://hlinkfile"/>
          </p:cNvPr>
          <p:cNvSpPr txBox="1"/>
          <p:nvPr/>
        </p:nvSpPr>
        <p:spPr>
          <a:xfrm>
            <a:off x="1041987" y="1772816"/>
            <a:ext cx="7506586" cy="3508653"/>
          </a:xfrm>
          <a:prstGeom prst="rect">
            <a:avLst/>
          </a:prstGeom>
          <a:noFill/>
        </p:spPr>
        <p:txBody>
          <a:bodyPr wrap="square" rtlCol="0">
            <a:spAutoFit/>
          </a:bodyPr>
          <a:lstStyle/>
          <a:p>
            <a:pPr algn="ctr"/>
            <a:r>
              <a:rPr lang="es-MX" sz="6000" dirty="0"/>
              <a:t>5</a:t>
            </a:r>
            <a:r>
              <a:rPr lang="es-MX" sz="6000" dirty="0" smtClean="0"/>
              <a:t>. </a:t>
            </a:r>
            <a:r>
              <a:rPr lang="es-MX" sz="5400" dirty="0" smtClean="0"/>
              <a:t>PRESENTACIÓN Y RATIFICACIÓN DEL ACTA DE LA 4ta. SESIÓN ORDINARIA 2020.</a:t>
            </a:r>
            <a:endParaRPr lang="es-MX" sz="5400" dirty="0"/>
          </a:p>
        </p:txBody>
      </p:sp>
    </p:spTree>
    <p:extLst>
      <p:ext uri="{BB962C8B-B14F-4D97-AF65-F5344CB8AC3E}">
        <p14:creationId xmlns:p14="http://schemas.microsoft.com/office/powerpoint/2010/main" val="33957024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2 Rectángulo"/>
          <p:cNvSpPr>
            <a:spLocks noChangeArrowheads="1"/>
          </p:cNvSpPr>
          <p:nvPr/>
        </p:nvSpPr>
        <p:spPr bwMode="auto">
          <a:xfrm>
            <a:off x="251520" y="2781300"/>
            <a:ext cx="84813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s-ES" sz="6000" dirty="0"/>
              <a:t>8</a:t>
            </a:r>
            <a:r>
              <a:rPr lang="es-ES" sz="6000" dirty="0" smtClean="0"/>
              <a:t>.2.3</a:t>
            </a:r>
            <a:r>
              <a:rPr lang="es-ES" sz="6000" dirty="0"/>
              <a:t>. Planeación y Evaluación</a:t>
            </a:r>
          </a:p>
        </p:txBody>
      </p:sp>
    </p:spTree>
    <p:extLst>
      <p:ext uri="{BB962C8B-B14F-4D97-AF65-F5344CB8AC3E}">
        <p14:creationId xmlns:p14="http://schemas.microsoft.com/office/powerpoint/2010/main" val="52529605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2700"/>
          <a:stretch/>
        </p:blipFill>
        <p:spPr>
          <a:xfrm>
            <a:off x="0" y="0"/>
            <a:ext cx="9144000" cy="5301208"/>
          </a:xfrm>
        </p:spPr>
      </p:pic>
      <p:sp>
        <p:nvSpPr>
          <p:cNvPr id="3" name="CuadroTexto 2"/>
          <p:cNvSpPr txBox="1"/>
          <p:nvPr/>
        </p:nvSpPr>
        <p:spPr>
          <a:xfrm>
            <a:off x="79513" y="961941"/>
            <a:ext cx="8975035" cy="954107"/>
          </a:xfrm>
          <a:prstGeom prst="rect">
            <a:avLst/>
          </a:prstGeom>
          <a:noFill/>
        </p:spPr>
        <p:txBody>
          <a:bodyPr wrap="square" rtlCol="0">
            <a:spAutoFit/>
          </a:bodyPr>
          <a:lstStyle/>
          <a:p>
            <a:pPr algn="ctr"/>
            <a:r>
              <a:rPr lang="es-ES" sz="2800" b="1" dirty="0" smtClean="0">
                <a:latin typeface="Arial" panose="020B0604020202020204" pitchFamily="34" charset="0"/>
                <a:cs typeface="Arial" panose="020B0604020202020204" pitchFamily="34" charset="0"/>
              </a:rPr>
              <a:t>8.2.3.1. Reunión de evaluación y análisis de metas institucionales.</a:t>
            </a:r>
            <a:endParaRPr lang="es-MX" sz="2800" b="1" dirty="0">
              <a:latin typeface="Arial" panose="020B0604020202020204" pitchFamily="34" charset="0"/>
              <a:cs typeface="Arial" panose="020B0604020202020204" pitchFamily="34" charset="0"/>
            </a:endParaRPr>
          </a:p>
        </p:txBody>
      </p:sp>
      <p:sp>
        <p:nvSpPr>
          <p:cNvPr id="6" name="CuadroTexto 5"/>
          <p:cNvSpPr txBox="1"/>
          <p:nvPr/>
        </p:nvSpPr>
        <p:spPr>
          <a:xfrm>
            <a:off x="-9940" y="2430074"/>
            <a:ext cx="9144000" cy="4462760"/>
          </a:xfrm>
          <a:prstGeom prst="rect">
            <a:avLst/>
          </a:prstGeom>
          <a:noFill/>
        </p:spPr>
        <p:txBody>
          <a:bodyPr wrap="square" rtlCol="0">
            <a:spAutoFit/>
          </a:bodyPr>
          <a:lstStyle/>
          <a:p>
            <a:pPr marL="285750" lvl="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Auditoria </a:t>
            </a:r>
            <a:r>
              <a:rPr lang="es-MX" b="1" dirty="0">
                <a:latin typeface="Arial" panose="020B0604020202020204" pitchFamily="34" charset="0"/>
                <a:cs typeface="Arial" panose="020B0604020202020204" pitchFamily="34" charset="0"/>
              </a:rPr>
              <a:t>de Servicios</a:t>
            </a:r>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Sólo se evaluarán los servicios que están recibiendo los estudiantes. </a:t>
            </a:r>
          </a:p>
          <a:p>
            <a:pPr marL="285750" lvl="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Tasa </a:t>
            </a:r>
            <a:r>
              <a:rPr lang="es-MX" b="1" dirty="0">
                <a:latin typeface="Arial" panose="020B0604020202020204" pitchFamily="34" charset="0"/>
                <a:cs typeface="Arial" panose="020B0604020202020204" pitchFamily="34" charset="0"/>
              </a:rPr>
              <a:t>de egreso por cohorte generacional</a:t>
            </a:r>
            <a:r>
              <a:rPr lang="es-MX" dirty="0">
                <a:latin typeface="Arial" panose="020B0604020202020204" pitchFamily="34" charset="0"/>
                <a:cs typeface="Arial" panose="020B0604020202020204" pitchFamily="34" charset="0"/>
              </a:rPr>
              <a:t>. Cumple con la meta establecida y no se generan observaciones al respecto.</a:t>
            </a:r>
          </a:p>
          <a:p>
            <a:pPr marL="285750" lvl="0" indent="-285750" algn="just">
              <a:buFont typeface="Wingdings" panose="05000000000000000000" pitchFamily="2" charset="2"/>
              <a:buChar char="q"/>
            </a:pPr>
            <a:r>
              <a:rPr lang="es-MX" b="1" dirty="0">
                <a:latin typeface="Arial" panose="020B0604020202020204" pitchFamily="34" charset="0"/>
                <a:cs typeface="Arial" panose="020B0604020202020204" pitchFamily="34" charset="0"/>
              </a:rPr>
              <a:t>Nivel de aprovechamiento</a:t>
            </a:r>
            <a:r>
              <a:rPr lang="es-MX" dirty="0">
                <a:latin typeface="Arial" panose="020B0604020202020204" pitchFamily="34" charset="0"/>
                <a:cs typeface="Arial" panose="020B0604020202020204" pitchFamily="34" charset="0"/>
              </a:rPr>
              <a:t>. Por observaciones del Consejo </a:t>
            </a:r>
            <a:r>
              <a:rPr lang="es-MX" dirty="0" smtClean="0">
                <a:latin typeface="Arial" panose="020B0604020202020204" pitchFamily="34" charset="0"/>
                <a:cs typeface="Arial" panose="020B0604020202020204" pitchFamily="34" charset="0"/>
              </a:rPr>
              <a:t>Directivo se revisó </a:t>
            </a:r>
            <a:r>
              <a:rPr lang="es-MX" dirty="0">
                <a:latin typeface="Arial" panose="020B0604020202020204" pitchFamily="34" charset="0"/>
                <a:cs typeface="Arial" panose="020B0604020202020204" pitchFamily="34" charset="0"/>
              </a:rPr>
              <a:t>el protocolo de evaluación del aprendizaje, que debe ser equitativa y transparente. </a:t>
            </a:r>
            <a:endParaRPr lang="es-MX" dirty="0" smtClean="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Evaluación </a:t>
            </a:r>
            <a:r>
              <a:rPr lang="es-MX" b="1" dirty="0">
                <a:latin typeface="Arial" panose="020B0604020202020204" pitchFamily="34" charset="0"/>
                <a:cs typeface="Arial" panose="020B0604020202020204" pitchFamily="34" charset="0"/>
              </a:rPr>
              <a:t>docente</a:t>
            </a:r>
            <a:r>
              <a:rPr lang="es-MX" dirty="0">
                <a:latin typeface="Arial" panose="020B0604020202020204" pitchFamily="34" charset="0"/>
                <a:cs typeface="Arial" panose="020B0604020202020204" pitchFamily="34" charset="0"/>
              </a:rPr>
              <a:t>. Se revisará la forma en que se realiza la evaluación, utilizando las nuevas técnicas del proceso de enseñanza-aprendizaje.</a:t>
            </a:r>
          </a:p>
          <a:p>
            <a:pPr marL="285750" lvl="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Evaluación de estadía profesional</a:t>
            </a:r>
            <a:r>
              <a:rPr lang="es-MX" dirty="0" smtClean="0">
                <a:latin typeface="Arial" panose="020B0604020202020204" pitchFamily="34" charset="0"/>
                <a:cs typeface="Arial" panose="020B0604020202020204" pitchFamily="34" charset="0"/>
              </a:rPr>
              <a:t>. No </a:t>
            </a:r>
            <a:r>
              <a:rPr lang="es-MX" dirty="0">
                <a:latin typeface="Arial" panose="020B0604020202020204" pitchFamily="34" charset="0"/>
                <a:cs typeface="Arial" panose="020B0604020202020204" pitchFamily="34" charset="0"/>
              </a:rPr>
              <a:t>se tiene la información al 100% de la evaluación de la estadía profesional (TSU) hasta que se cierre el proceso..</a:t>
            </a:r>
          </a:p>
          <a:p>
            <a:pPr marL="285750" lvl="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Reactivación de </a:t>
            </a:r>
            <a:r>
              <a:rPr lang="es-MX" b="1" dirty="0">
                <a:latin typeface="Arial" panose="020B0604020202020204" pitchFamily="34" charset="0"/>
                <a:cs typeface="Arial" panose="020B0604020202020204" pitchFamily="34" charset="0"/>
              </a:rPr>
              <a:t>la oferta de servicios tecnológicos. </a:t>
            </a:r>
          </a:p>
          <a:p>
            <a:pPr marL="285750" lvl="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Mejorar la meta </a:t>
            </a:r>
            <a:r>
              <a:rPr lang="es-MX" b="1" dirty="0">
                <a:latin typeface="Arial" panose="020B0604020202020204" pitchFamily="34" charset="0"/>
                <a:cs typeface="Arial" panose="020B0604020202020204" pitchFamily="34" charset="0"/>
              </a:rPr>
              <a:t>de educación continua.</a:t>
            </a:r>
            <a:r>
              <a:rPr lang="es-MX" dirty="0">
                <a:latin typeface="Arial" panose="020B0604020202020204" pitchFamily="34" charset="0"/>
                <a:cs typeface="Arial" panose="020B0604020202020204" pitchFamily="34" charset="0"/>
              </a:rPr>
              <a:t> </a:t>
            </a:r>
            <a:endParaRPr lang="es-MX" dirty="0" smtClean="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Investigación</a:t>
            </a:r>
            <a:r>
              <a:rPr lang="es-MX" dirty="0" smtClean="0">
                <a:latin typeface="Arial" panose="020B0604020202020204" pitchFamily="34" charset="0"/>
                <a:cs typeface="Arial" panose="020B0604020202020204" pitchFamily="34" charset="0"/>
              </a:rPr>
              <a:t>. Se promoverá la participación de los PTC, en perfil PRODEP, en </a:t>
            </a:r>
            <a:r>
              <a:rPr lang="es-MX" dirty="0">
                <a:latin typeface="Arial" panose="020B0604020202020204" pitchFamily="34" charset="0"/>
                <a:cs typeface="Arial" panose="020B0604020202020204" pitchFamily="34" charset="0"/>
              </a:rPr>
              <a:t>el CECYTEC, </a:t>
            </a:r>
            <a:r>
              <a:rPr lang="es-MX" dirty="0" smtClean="0">
                <a:latin typeface="Arial" panose="020B0604020202020204" pitchFamily="34" charset="0"/>
                <a:cs typeface="Arial" panose="020B0604020202020204" pitchFamily="34" charset="0"/>
              </a:rPr>
              <a:t>Cuerpos Académicos.</a:t>
            </a:r>
            <a:endParaRPr lang="es-MX"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s-MX" b="1" dirty="0" smtClean="0">
                <a:latin typeface="Arial" panose="020B0604020202020204" pitchFamily="34" charset="0"/>
                <a:cs typeface="Arial" panose="020B0604020202020204" pitchFamily="34" charset="0"/>
              </a:rPr>
              <a:t>Análisis del </a:t>
            </a:r>
            <a:r>
              <a:rPr lang="es-MX" b="1" dirty="0">
                <a:latin typeface="Arial" panose="020B0604020202020204" pitchFamily="34" charset="0"/>
                <a:cs typeface="Arial" panose="020B0604020202020204" pitchFamily="34" charset="0"/>
              </a:rPr>
              <a:t>costo de la </a:t>
            </a:r>
            <a:r>
              <a:rPr lang="es-MX" b="1" dirty="0" smtClean="0">
                <a:latin typeface="Arial" panose="020B0604020202020204" pitchFamily="34" charset="0"/>
                <a:cs typeface="Arial" panose="020B0604020202020204" pitchFamily="34" charset="0"/>
              </a:rPr>
              <a:t>auditoria de ISO 9001:2015.</a:t>
            </a:r>
            <a:endParaRPr lang="es-MX" b="1" dirty="0">
              <a:latin typeface="Arial" panose="020B0604020202020204" pitchFamily="34" charset="0"/>
              <a:cs typeface="Arial" panose="020B0604020202020204" pitchFamily="34" charset="0"/>
            </a:endParaRPr>
          </a:p>
          <a:p>
            <a:pPr algn="just"/>
            <a:endParaRPr lang="es-MX" sz="1400" dirty="0">
              <a:latin typeface="Arial" panose="020B0604020202020204" pitchFamily="34" charset="0"/>
              <a:cs typeface="Arial" panose="020B0604020202020204" pitchFamily="34" charset="0"/>
            </a:endParaRPr>
          </a:p>
        </p:txBody>
      </p:sp>
      <p:sp>
        <p:nvSpPr>
          <p:cNvPr id="2" name="Rectángulo 1"/>
          <p:cNvSpPr/>
          <p:nvPr/>
        </p:nvSpPr>
        <p:spPr>
          <a:xfrm>
            <a:off x="0" y="1880863"/>
            <a:ext cx="9144000" cy="830997"/>
          </a:xfrm>
          <a:prstGeom prst="rect">
            <a:avLst/>
          </a:prstGeom>
        </p:spPr>
        <p:txBody>
          <a:bodyPr wrap="square">
            <a:spAutoFit/>
          </a:bodyPr>
          <a:lstStyle/>
          <a:p>
            <a:pPr algn="just"/>
            <a:r>
              <a:rPr lang="es-MX" sz="2400" b="1" dirty="0">
                <a:latin typeface="Arial" panose="020B0604020202020204" pitchFamily="34" charset="0"/>
                <a:cs typeface="Arial" panose="020B0604020202020204" pitchFamily="34" charset="0"/>
              </a:rPr>
              <a:t>Revisión por la Dirección</a:t>
            </a:r>
            <a:r>
              <a:rPr lang="es-MX" sz="2400" b="1" dirty="0" smtClean="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Se </a:t>
            </a:r>
            <a:r>
              <a:rPr lang="es-MX" sz="2000" dirty="0" smtClean="0">
                <a:latin typeface="Arial" panose="020B0604020202020204" pitchFamily="34" charset="0"/>
                <a:cs typeface="Arial" panose="020B0604020202020204" pitchFamily="34" charset="0"/>
              </a:rPr>
              <a:t>trabajó </a:t>
            </a:r>
            <a:r>
              <a:rPr lang="es-MX" sz="2000" dirty="0">
                <a:latin typeface="Arial" panose="020B0604020202020204" pitchFamily="34" charset="0"/>
                <a:cs typeface="Arial" panose="020B0604020202020204" pitchFamily="34" charset="0"/>
              </a:rPr>
              <a:t>en los acuerdos </a:t>
            </a:r>
            <a:r>
              <a:rPr lang="es-MX" sz="2000" dirty="0" smtClean="0">
                <a:latin typeface="Arial" panose="020B0604020202020204" pitchFamily="34" charset="0"/>
                <a:cs typeface="Arial" panose="020B0604020202020204" pitchFamily="34" charset="0"/>
              </a:rPr>
              <a:t>tomados sobre:</a:t>
            </a:r>
            <a:endParaRPr lang="es-MX" sz="2400" b="1" dirty="0">
              <a:latin typeface="Arial" panose="020B0604020202020204" pitchFamily="34" charset="0"/>
              <a:cs typeface="Arial" panose="020B0604020202020204" pitchFamily="34" charset="0"/>
            </a:endParaRPr>
          </a:p>
          <a:p>
            <a:pPr lvl="0"/>
            <a:endParaRPr lang="es-MX"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8170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CuadroTexto 2"/>
          <p:cNvSpPr txBox="1"/>
          <p:nvPr/>
        </p:nvSpPr>
        <p:spPr>
          <a:xfrm>
            <a:off x="79513" y="1072781"/>
            <a:ext cx="8975035" cy="523220"/>
          </a:xfrm>
          <a:prstGeom prst="rect">
            <a:avLst/>
          </a:prstGeom>
          <a:noFill/>
        </p:spPr>
        <p:txBody>
          <a:bodyPr wrap="square" rtlCol="0">
            <a:spAutoFit/>
          </a:bodyPr>
          <a:lstStyle/>
          <a:p>
            <a:pPr algn="ctr"/>
            <a:r>
              <a:rPr lang="es-ES" sz="2800" b="1" dirty="0" smtClean="0">
                <a:latin typeface="Arial" panose="020B0604020202020204" pitchFamily="34" charset="0"/>
                <a:cs typeface="Arial" panose="020B0604020202020204" pitchFamily="34" charset="0"/>
              </a:rPr>
              <a:t>8.2.3.3. Participación en convocatorias.</a:t>
            </a:r>
            <a:endParaRPr lang="es-MX" sz="28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3" y="2663687"/>
            <a:ext cx="4561568" cy="34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030" y="2825612"/>
            <a:ext cx="4397458" cy="329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79512" y="1665040"/>
            <a:ext cx="8975035" cy="1200329"/>
          </a:xfrm>
          <a:prstGeom prst="rect">
            <a:avLst/>
          </a:prstGeom>
          <a:noFill/>
        </p:spPr>
        <p:txBody>
          <a:bodyPr wrap="square" rtlCol="0">
            <a:spAutoFit/>
          </a:bodyPr>
          <a:lstStyle/>
          <a:p>
            <a:pPr algn="just"/>
            <a:r>
              <a:rPr lang="es-MX" sz="2400" dirty="0" smtClean="0">
                <a:latin typeface="Arial" pitchFamily="34" charset="0"/>
                <a:cs typeface="Arial" pitchFamily="34" charset="0"/>
              </a:rPr>
              <a:t>Se capturó el primer informe académico-programático e indicadores del PROFEXCE 2020 y el 4to. Informe del PFCE 2019 en la plataforma de la </a:t>
            </a:r>
            <a:r>
              <a:rPr lang="es-MX" sz="2400" dirty="0" err="1" smtClean="0">
                <a:latin typeface="Arial" pitchFamily="34" charset="0"/>
                <a:cs typeface="Arial" pitchFamily="34" charset="0"/>
              </a:rPr>
              <a:t>DGUTyP</a:t>
            </a:r>
            <a:r>
              <a:rPr lang="es-MX" sz="2400" dirty="0" smtClean="0">
                <a:latin typeface="Arial" pitchFamily="34" charset="0"/>
                <a:cs typeface="Arial" pitchFamily="34" charset="0"/>
              </a:rPr>
              <a:t>.</a:t>
            </a:r>
            <a:endParaRPr lang="es-MX" sz="2400" dirty="0">
              <a:latin typeface="Arial" pitchFamily="34" charset="0"/>
              <a:cs typeface="Arial" pitchFamily="34" charset="0"/>
            </a:endParaRPr>
          </a:p>
        </p:txBody>
      </p:sp>
    </p:spTree>
    <p:extLst>
      <p:ext uri="{BB962C8B-B14F-4D97-AF65-F5344CB8AC3E}">
        <p14:creationId xmlns:p14="http://schemas.microsoft.com/office/powerpoint/2010/main" val="41652945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CuadroTexto 2"/>
          <p:cNvSpPr txBox="1"/>
          <p:nvPr/>
        </p:nvSpPr>
        <p:spPr>
          <a:xfrm>
            <a:off x="79513" y="893877"/>
            <a:ext cx="8975035" cy="523220"/>
          </a:xfrm>
          <a:prstGeom prst="rect">
            <a:avLst/>
          </a:prstGeom>
          <a:noFill/>
        </p:spPr>
        <p:txBody>
          <a:bodyPr wrap="square" rtlCol="0">
            <a:spAutoFit/>
          </a:bodyPr>
          <a:lstStyle/>
          <a:p>
            <a:pPr algn="ctr"/>
            <a:r>
              <a:rPr lang="es-ES" sz="2800" b="1" dirty="0" smtClean="0">
                <a:latin typeface="Arial" panose="020B0604020202020204" pitchFamily="34" charset="0"/>
                <a:cs typeface="Arial" panose="020B0604020202020204" pitchFamily="34" charset="0"/>
              </a:rPr>
              <a:t>8.2.3.4. Auditorias y Certificaciones</a:t>
            </a:r>
            <a:endParaRPr lang="es-MX" sz="2800" b="1" dirty="0">
              <a:latin typeface="Arial" panose="020B0604020202020204" pitchFamily="34" charset="0"/>
              <a:cs typeface="Arial" panose="020B0604020202020204" pitchFamily="34" charset="0"/>
            </a:endParaRPr>
          </a:p>
        </p:txBody>
      </p:sp>
      <p:sp>
        <p:nvSpPr>
          <p:cNvPr id="11" name="10 Rectángulo"/>
          <p:cNvSpPr/>
          <p:nvPr/>
        </p:nvSpPr>
        <p:spPr>
          <a:xfrm>
            <a:off x="169491" y="2145644"/>
            <a:ext cx="4750379" cy="2554545"/>
          </a:xfrm>
          <a:prstGeom prst="rect">
            <a:avLst/>
          </a:prstGeom>
        </p:spPr>
        <p:txBody>
          <a:bodyPr wrap="square">
            <a:spAutoFit/>
          </a:bodyPr>
          <a:lstStyle/>
          <a:p>
            <a:pPr algn="just"/>
            <a:r>
              <a:rPr lang="es-MX" sz="2000" dirty="0" smtClean="0">
                <a:latin typeface="Arial" pitchFamily="34" charset="0"/>
                <a:cs typeface="Arial" pitchFamily="34" charset="0"/>
              </a:rPr>
              <a:t>Durante los días 25 y 26 de noviembre de 2020,  se recibió la auditoría de seguimiento de la certificación en la Norma Internacional ISO 9001:2015 por la casa certificadora                       </a:t>
            </a:r>
            <a:r>
              <a:rPr lang="es-MX" sz="2000" dirty="0" err="1" smtClean="0">
                <a:latin typeface="Arial" pitchFamily="34" charset="0"/>
                <a:cs typeface="Arial" pitchFamily="34" charset="0"/>
              </a:rPr>
              <a:t>Lloyd’s</a:t>
            </a:r>
            <a:r>
              <a:rPr lang="es-MX" sz="2000" dirty="0" smtClean="0">
                <a:latin typeface="Arial" pitchFamily="34" charset="0"/>
                <a:cs typeface="Arial" pitchFamily="34" charset="0"/>
              </a:rPr>
              <a:t> </a:t>
            </a:r>
            <a:r>
              <a:rPr lang="es-MX" sz="2000" dirty="0" err="1" smtClean="0">
                <a:latin typeface="Arial" pitchFamily="34" charset="0"/>
                <a:cs typeface="Arial" pitchFamily="34" charset="0"/>
              </a:rPr>
              <a:t>Register</a:t>
            </a:r>
            <a:r>
              <a:rPr lang="es-MX" sz="2000" dirty="0">
                <a:latin typeface="Arial" pitchFamily="34" charset="0"/>
                <a:cs typeface="Arial" pitchFamily="34" charset="0"/>
              </a:rPr>
              <a:t>.</a:t>
            </a:r>
            <a:r>
              <a:rPr lang="es-MX" sz="2000" dirty="0" smtClean="0">
                <a:latin typeface="Arial" pitchFamily="34" charset="0"/>
                <a:cs typeface="Arial" pitchFamily="34" charset="0"/>
              </a:rPr>
              <a:t> Resultando </a:t>
            </a:r>
            <a:r>
              <a:rPr lang="es-MX" sz="2000" b="1" dirty="0" smtClean="0">
                <a:latin typeface="Arial" pitchFamily="34" charset="0"/>
                <a:cs typeface="Arial" pitchFamily="34" charset="0"/>
              </a:rPr>
              <a:t>cuatro oportunidades </a:t>
            </a:r>
            <a:r>
              <a:rPr lang="es-MX" sz="2000" b="1" dirty="0">
                <a:latin typeface="Arial" pitchFamily="34" charset="0"/>
                <a:cs typeface="Arial" pitchFamily="34" charset="0"/>
              </a:rPr>
              <a:t>de mejora</a:t>
            </a:r>
            <a:r>
              <a:rPr lang="es-MX" sz="2000" dirty="0">
                <a:latin typeface="Arial" pitchFamily="34" charset="0"/>
                <a:cs typeface="Arial" pitchFamily="34" charset="0"/>
              </a:rPr>
              <a:t>, </a:t>
            </a:r>
            <a:r>
              <a:rPr lang="es-MX" sz="2000" dirty="0" smtClean="0">
                <a:latin typeface="Arial" pitchFamily="34" charset="0"/>
                <a:cs typeface="Arial" pitchFamily="34" charset="0"/>
              </a:rPr>
              <a:t>en el Sistema de Gestión de Calidad. </a:t>
            </a:r>
            <a:endParaRPr lang="es-MX" sz="2000" dirty="0">
              <a:latin typeface="Arial" pitchFamily="34" charset="0"/>
              <a:cs typeface="Arial" pitchFamily="34" charset="0"/>
            </a:endParaRPr>
          </a:p>
        </p:txBody>
      </p:sp>
      <p:sp>
        <p:nvSpPr>
          <p:cNvPr id="12" name="11 Rectángulo"/>
          <p:cNvSpPr/>
          <p:nvPr/>
        </p:nvSpPr>
        <p:spPr>
          <a:xfrm>
            <a:off x="556591" y="1314647"/>
            <a:ext cx="8328991" cy="830997"/>
          </a:xfrm>
          <a:prstGeom prst="rect">
            <a:avLst/>
          </a:prstGeom>
        </p:spPr>
        <p:txBody>
          <a:bodyPr wrap="square">
            <a:spAutoFit/>
          </a:bodyPr>
          <a:lstStyle/>
          <a:p>
            <a:pPr algn="ctr"/>
            <a:r>
              <a:rPr lang="es-MX" sz="2400" dirty="0" smtClean="0">
                <a:latin typeface="Arial" pitchFamily="34" charset="0"/>
                <a:cs typeface="Arial" pitchFamily="34" charset="0"/>
              </a:rPr>
              <a:t>Mantenimiento de la Certificación en la Norma Internacional ISO 9001:2015</a:t>
            </a:r>
          </a:p>
        </p:txBody>
      </p:sp>
      <p:pic>
        <p:nvPicPr>
          <p:cNvPr id="13" name="Imagen 7"/>
          <p:cNvPicPr/>
          <p:nvPr/>
        </p:nvPicPr>
        <p:blipFill rotWithShape="1">
          <a:blip r:embed="rId3"/>
          <a:srcRect l="9552" r="9615" b="1869"/>
          <a:stretch/>
        </p:blipFill>
        <p:spPr>
          <a:xfrm>
            <a:off x="5106069" y="2596945"/>
            <a:ext cx="3779513" cy="24122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3" descr="C:\Users\JfRecMat\Downloads\WhatsApp Image 2020-12-08 at 4.30.56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643" y="4700189"/>
            <a:ext cx="2702266" cy="191484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8721675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CuadroTexto 2"/>
          <p:cNvSpPr txBox="1"/>
          <p:nvPr/>
        </p:nvSpPr>
        <p:spPr>
          <a:xfrm>
            <a:off x="79513" y="993269"/>
            <a:ext cx="8975035" cy="523220"/>
          </a:xfrm>
          <a:prstGeom prst="rect">
            <a:avLst/>
          </a:prstGeom>
          <a:noFill/>
        </p:spPr>
        <p:txBody>
          <a:bodyPr wrap="square" rtlCol="0">
            <a:spAutoFit/>
          </a:bodyPr>
          <a:lstStyle/>
          <a:p>
            <a:pPr algn="ctr"/>
            <a:r>
              <a:rPr lang="es-ES" sz="2800" b="1" dirty="0" smtClean="0">
                <a:latin typeface="Arial" panose="020B0604020202020204" pitchFamily="34" charset="0"/>
                <a:cs typeface="Arial" panose="020B0604020202020204" pitchFamily="34" charset="0"/>
              </a:rPr>
              <a:t>Auditorias y Certificaciones</a:t>
            </a:r>
            <a:endParaRPr lang="es-MX" sz="2800" b="1" dirty="0">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04" y="2097423"/>
            <a:ext cx="4011704" cy="42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4457449" y="2438796"/>
            <a:ext cx="4597100" cy="1938992"/>
          </a:xfrm>
          <a:prstGeom prst="rect">
            <a:avLst/>
          </a:prstGeom>
          <a:noFill/>
        </p:spPr>
        <p:txBody>
          <a:bodyPr wrap="square" rtlCol="0">
            <a:spAutoFit/>
          </a:bodyPr>
          <a:lstStyle/>
          <a:p>
            <a:pPr algn="just"/>
            <a:r>
              <a:rPr lang="es-MX" sz="2400" dirty="0" smtClean="0">
                <a:latin typeface="Arial" pitchFamily="34" charset="0"/>
                <a:cs typeface="Arial" pitchFamily="34" charset="0"/>
              </a:rPr>
              <a:t>Se está trabajando en el proceso de recertificación en la Norma mexicana NMX- R-025-SCFI en igualdad Laboral y no Discriminación.</a:t>
            </a:r>
            <a:endParaRPr lang="es-MX" sz="2400" dirty="0">
              <a:latin typeface="Arial" pitchFamily="34" charset="0"/>
              <a:cs typeface="Arial" pitchFamily="34" charset="0"/>
            </a:endParaRPr>
          </a:p>
        </p:txBody>
      </p:sp>
      <p:sp>
        <p:nvSpPr>
          <p:cNvPr id="5" name="4 CuadroTexto"/>
          <p:cNvSpPr txBox="1"/>
          <p:nvPr/>
        </p:nvSpPr>
        <p:spPr>
          <a:xfrm>
            <a:off x="586409" y="1546306"/>
            <a:ext cx="8279295" cy="461665"/>
          </a:xfrm>
          <a:prstGeom prst="rect">
            <a:avLst/>
          </a:prstGeom>
          <a:noFill/>
        </p:spPr>
        <p:txBody>
          <a:bodyPr wrap="square" rtlCol="0">
            <a:spAutoFit/>
          </a:bodyPr>
          <a:lstStyle/>
          <a:p>
            <a:pPr algn="ctr"/>
            <a:r>
              <a:rPr lang="es-MX" sz="2400" b="1" dirty="0" smtClean="0">
                <a:latin typeface="Arial" pitchFamily="34" charset="0"/>
                <a:cs typeface="Arial" pitchFamily="34" charset="0"/>
              </a:rPr>
              <a:t>Recertificación en la Norma Mexicana R-025</a:t>
            </a:r>
            <a:endParaRPr lang="es-MX" sz="2400" b="1" dirty="0">
              <a:latin typeface="Arial" pitchFamily="34" charset="0"/>
              <a:cs typeface="Arial" pitchFamily="34" charset="0"/>
            </a:endParaRPr>
          </a:p>
        </p:txBody>
      </p:sp>
    </p:spTree>
    <p:extLst>
      <p:ext uri="{BB962C8B-B14F-4D97-AF65-F5344CB8AC3E}">
        <p14:creationId xmlns:p14="http://schemas.microsoft.com/office/powerpoint/2010/main" val="253659922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3 CuadroTexto"/>
          <p:cNvSpPr txBox="1"/>
          <p:nvPr/>
        </p:nvSpPr>
        <p:spPr>
          <a:xfrm>
            <a:off x="1041987" y="2114234"/>
            <a:ext cx="7506586" cy="1938992"/>
          </a:xfrm>
          <a:prstGeom prst="rect">
            <a:avLst/>
          </a:prstGeom>
          <a:noFill/>
        </p:spPr>
        <p:txBody>
          <a:bodyPr wrap="square" rtlCol="0">
            <a:spAutoFit/>
          </a:bodyPr>
          <a:lstStyle/>
          <a:p>
            <a:pPr algn="ctr"/>
            <a:r>
              <a:rPr lang="es-MX" sz="6000" dirty="0" smtClean="0"/>
              <a:t>8.2.4. VINCULACIÓN Y EXTENSIÓN</a:t>
            </a:r>
            <a:endParaRPr lang="es-MX" sz="6000" dirty="0"/>
          </a:p>
        </p:txBody>
      </p:sp>
    </p:spTree>
    <p:extLst>
      <p:ext uri="{BB962C8B-B14F-4D97-AF65-F5344CB8AC3E}">
        <p14:creationId xmlns:p14="http://schemas.microsoft.com/office/powerpoint/2010/main" val="227290692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4 Rectángulo"/>
          <p:cNvSpPr/>
          <p:nvPr/>
        </p:nvSpPr>
        <p:spPr>
          <a:xfrm>
            <a:off x="320634" y="1080608"/>
            <a:ext cx="8443356" cy="830997"/>
          </a:xfrm>
          <a:prstGeom prst="rect">
            <a:avLst/>
          </a:prstGeom>
        </p:spPr>
        <p:txBody>
          <a:bodyPr wrap="square">
            <a:spAutoFit/>
          </a:bodyPr>
          <a:lstStyle/>
          <a:p>
            <a:pPr algn="just"/>
            <a:r>
              <a:rPr lang="es-ES_tradnl" sz="2400" b="1" dirty="0" smtClean="0">
                <a:latin typeface="Arial" pitchFamily="34" charset="0"/>
                <a:cs typeface="Arial" pitchFamily="34" charset="0"/>
              </a:rPr>
              <a:t>8.2.4.1. Convenios firmados con los sectores Productivo y Gubernamental. (noviembre 2020-enero 2021)</a:t>
            </a:r>
            <a:endParaRPr lang="es-MX" sz="2400" b="1" dirty="0">
              <a:latin typeface="Arial" pitchFamily="34" charset="0"/>
              <a:cs typeface="Arial" pitchFamily="34" charset="0"/>
            </a:endParaRPr>
          </a:p>
        </p:txBody>
      </p:sp>
      <p:graphicFrame>
        <p:nvGraphicFramePr>
          <p:cNvPr id="6" name="5 Tabla"/>
          <p:cNvGraphicFramePr>
            <a:graphicFrameLocks noGrp="1"/>
          </p:cNvGraphicFramePr>
          <p:nvPr>
            <p:extLst/>
          </p:nvPr>
        </p:nvGraphicFramePr>
        <p:xfrm>
          <a:off x="320634" y="2166251"/>
          <a:ext cx="8597738" cy="3292120"/>
        </p:xfrm>
        <a:graphic>
          <a:graphicData uri="http://schemas.openxmlformats.org/drawingml/2006/table">
            <a:tbl>
              <a:tblPr firstRow="1" bandRow="1">
                <a:tableStyleId>{21E4AEA4-8DFA-4A89-87EB-49C32662AFE0}</a:tableStyleId>
              </a:tblPr>
              <a:tblGrid>
                <a:gridCol w="2339443">
                  <a:extLst>
                    <a:ext uri="{9D8B030D-6E8A-4147-A177-3AD203B41FA5}">
                      <a16:colId xmlns:a16="http://schemas.microsoft.com/office/drawing/2014/main" xmlns="" val="20000"/>
                    </a:ext>
                  </a:extLst>
                </a:gridCol>
                <a:gridCol w="2090057">
                  <a:extLst>
                    <a:ext uri="{9D8B030D-6E8A-4147-A177-3AD203B41FA5}">
                      <a16:colId xmlns:a16="http://schemas.microsoft.com/office/drawing/2014/main" xmlns="" val="20001"/>
                    </a:ext>
                  </a:extLst>
                </a:gridCol>
                <a:gridCol w="1341912">
                  <a:extLst>
                    <a:ext uri="{9D8B030D-6E8A-4147-A177-3AD203B41FA5}">
                      <a16:colId xmlns:a16="http://schemas.microsoft.com/office/drawing/2014/main" xmlns="" val="20002"/>
                    </a:ext>
                  </a:extLst>
                </a:gridCol>
                <a:gridCol w="2826326">
                  <a:extLst>
                    <a:ext uri="{9D8B030D-6E8A-4147-A177-3AD203B41FA5}">
                      <a16:colId xmlns:a16="http://schemas.microsoft.com/office/drawing/2014/main" xmlns="" val="20003"/>
                    </a:ext>
                  </a:extLst>
                </a:gridCol>
              </a:tblGrid>
              <a:tr h="4879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800" dirty="0" smtClean="0">
                          <a:solidFill>
                            <a:schemeClr val="tx1"/>
                          </a:solidFill>
                        </a:rPr>
                        <a:t>Dependencia</a:t>
                      </a:r>
                      <a:endParaRPr lang="es-MX" sz="1800" dirty="0" smtClean="0">
                        <a:solidFill>
                          <a:schemeClr val="tx1"/>
                        </a:solidFill>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800" dirty="0" smtClean="0">
                          <a:solidFill>
                            <a:schemeClr val="tx1"/>
                          </a:solidFill>
                        </a:rPr>
                        <a:t>Localidad</a:t>
                      </a:r>
                      <a:endParaRPr lang="es-MX" sz="1800" dirty="0" smtClean="0">
                        <a:solidFill>
                          <a:schemeClr val="tx1"/>
                        </a:solidFill>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800" dirty="0" smtClean="0">
                          <a:solidFill>
                            <a:schemeClr val="tx1"/>
                          </a:solidFill>
                        </a:rPr>
                        <a:t>Fecha</a:t>
                      </a:r>
                      <a:endParaRPr lang="es-MX" sz="1800" dirty="0" smtClean="0">
                        <a:solidFill>
                          <a:schemeClr val="tx1"/>
                        </a:solidFill>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800" dirty="0" smtClean="0">
                          <a:solidFill>
                            <a:schemeClr val="tx1"/>
                          </a:solidFill>
                        </a:rPr>
                        <a:t>Objetivo</a:t>
                      </a:r>
                      <a:endParaRPr lang="es-MX" sz="1800" dirty="0" smtClean="0">
                        <a:solidFill>
                          <a:schemeClr val="tx1"/>
                        </a:solidFill>
                        <a:latin typeface="Arial" pitchFamily="34" charset="0"/>
                        <a:cs typeface="Arial" pitchFamily="34" charset="0"/>
                      </a:endParaRPr>
                    </a:p>
                  </a:txBody>
                  <a:tcPr/>
                </a:tc>
                <a:extLst>
                  <a:ext uri="{0D108BD9-81ED-4DB2-BD59-A6C34878D82A}">
                    <a16:rowId xmlns:a16="http://schemas.microsoft.com/office/drawing/2014/main" xmlns="" val="10000"/>
                  </a:ext>
                </a:extLst>
              </a:tr>
              <a:tr h="487960">
                <a:tc>
                  <a:txBody>
                    <a:bodyPr/>
                    <a:lstStyle/>
                    <a:p>
                      <a:r>
                        <a:rPr lang="es-MX" sz="1400" dirty="0" smtClean="0"/>
                        <a:t>Unidad Estatal de Protección Civil y Bomberos de Jalisco.</a:t>
                      </a:r>
                      <a:endParaRPr lang="es-MX" sz="1400" dirty="0"/>
                    </a:p>
                  </a:txBody>
                  <a:tcPr/>
                </a:tc>
                <a:tc>
                  <a:txBody>
                    <a:bodyPr/>
                    <a:lstStyle/>
                    <a:p>
                      <a:r>
                        <a:rPr lang="es-MX" sz="1400" dirty="0" smtClean="0"/>
                        <a:t>Guadalajara, Jalisco.</a:t>
                      </a:r>
                      <a:endParaRPr lang="es-MX" sz="1400" dirty="0"/>
                    </a:p>
                  </a:txBody>
                  <a:tcPr/>
                </a:tc>
                <a:tc>
                  <a:txBody>
                    <a:bodyPr/>
                    <a:lstStyle/>
                    <a:p>
                      <a:r>
                        <a:rPr lang="es-MX" sz="1400" dirty="0" smtClean="0"/>
                        <a:t>18/11/2020</a:t>
                      </a:r>
                      <a:endParaRPr lang="es-MX" sz="1400" dirty="0"/>
                    </a:p>
                  </a:txBody>
                  <a:tcPr/>
                </a:tc>
                <a:tc>
                  <a:txBody>
                    <a:bodyPr/>
                    <a:lstStyle/>
                    <a:p>
                      <a:pPr algn="just"/>
                      <a:r>
                        <a:rPr lang="es-MX" sz="1400" kern="1200" dirty="0" smtClean="0">
                          <a:solidFill>
                            <a:schemeClr val="dk1"/>
                          </a:solidFill>
                          <a:effectLst/>
                          <a:latin typeface="+mn-lt"/>
                          <a:ea typeface="+mn-ea"/>
                          <a:cs typeface="+mn-cs"/>
                        </a:rPr>
                        <a:t>Poner en práctica los conocimientos y habilidades desarrollados en el aula.</a:t>
                      </a:r>
                      <a:r>
                        <a:rPr lang="es-MX" sz="1400" kern="1200" baseline="0" dirty="0" smtClean="0">
                          <a:solidFill>
                            <a:schemeClr val="dk1"/>
                          </a:solidFill>
                          <a:effectLst/>
                          <a:latin typeface="+mn-lt"/>
                          <a:ea typeface="+mn-ea"/>
                          <a:cs typeface="+mn-cs"/>
                        </a:rPr>
                        <a:t> </a:t>
                      </a:r>
                      <a:endParaRPr lang="es-MX" sz="1400" dirty="0"/>
                    </a:p>
                  </a:txBody>
                  <a:tcPr/>
                </a:tc>
                <a:extLst>
                  <a:ext uri="{0D108BD9-81ED-4DB2-BD59-A6C34878D82A}">
                    <a16:rowId xmlns:a16="http://schemas.microsoft.com/office/drawing/2014/main" xmlns="" val="10001"/>
                  </a:ext>
                </a:extLst>
              </a:tr>
              <a:tr h="487960">
                <a:tc>
                  <a:txBody>
                    <a:bodyPr/>
                    <a:lstStyle/>
                    <a:p>
                      <a:r>
                        <a:rPr lang="es-MX" sz="1400" kern="1200" dirty="0" smtClean="0">
                          <a:solidFill>
                            <a:schemeClr val="dk1"/>
                          </a:solidFill>
                          <a:effectLst/>
                          <a:latin typeface="+mn-lt"/>
                          <a:ea typeface="+mn-ea"/>
                          <a:cs typeface="+mn-cs"/>
                        </a:rPr>
                        <a:t>SECORSUR S.A de C.V Puerta Campeche</a:t>
                      </a:r>
                      <a:endParaRPr lang="es-MX" sz="1400" dirty="0"/>
                    </a:p>
                  </a:txBody>
                  <a:tcPr/>
                </a:tc>
                <a:tc>
                  <a:txBody>
                    <a:bodyPr/>
                    <a:lstStyle/>
                    <a:p>
                      <a:r>
                        <a:rPr lang="es-MX" sz="1400" dirty="0" smtClean="0"/>
                        <a:t>Campeche, Campeche.</a:t>
                      </a:r>
                      <a:endParaRPr lang="es-MX" sz="1400" dirty="0"/>
                    </a:p>
                  </a:txBody>
                  <a:tcPr/>
                </a:tc>
                <a:tc>
                  <a:txBody>
                    <a:bodyPr/>
                    <a:lstStyle/>
                    <a:p>
                      <a:r>
                        <a:rPr lang="es-MX" sz="1400" dirty="0" smtClean="0"/>
                        <a:t>24/11/2020</a:t>
                      </a:r>
                      <a:endParaRPr lang="es-MX" sz="1400" dirty="0"/>
                    </a:p>
                  </a:txBody>
                  <a:tcPr/>
                </a:tc>
                <a:tc rowSpan="4">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400" kern="1200" dirty="0" smtClean="0">
                          <a:solidFill>
                            <a:schemeClr val="dk1"/>
                          </a:solidFill>
                          <a:effectLst/>
                          <a:latin typeface="+mn-lt"/>
                          <a:ea typeface="+mn-ea"/>
                          <a:cs typeface="+mn-cs"/>
                        </a:rPr>
                        <a:t>Lograr el máximo aprovechamiento de los recursos humanos, materiales y financieros en el desarrollo de acciones de interés y beneficio mutuo que serán acordadas mediante convenios específicos.</a:t>
                      </a:r>
                      <a:endParaRPr lang="es-MX" sz="1400" kern="1200" dirty="0" smtClean="0">
                        <a:solidFill>
                          <a:schemeClr val="dk1"/>
                        </a:solidFill>
                        <a:effectLst/>
                        <a:latin typeface="+mn-lt"/>
                        <a:ea typeface="+mn-ea"/>
                        <a:cs typeface="+mn-cs"/>
                      </a:endParaRPr>
                    </a:p>
                  </a:txBody>
                  <a:tcPr/>
                </a:tc>
                <a:extLst>
                  <a:ext uri="{0D108BD9-81ED-4DB2-BD59-A6C34878D82A}">
                    <a16:rowId xmlns:a16="http://schemas.microsoft.com/office/drawing/2014/main" xmlns="" val="10002"/>
                  </a:ext>
                </a:extLst>
              </a:tr>
              <a:tr h="487960">
                <a:tc>
                  <a:txBody>
                    <a:bodyPr/>
                    <a:lstStyle/>
                    <a:p>
                      <a:r>
                        <a:rPr lang="es-MX" sz="1400" dirty="0" smtClean="0"/>
                        <a:t>Hotel Maya Tulipanes Palenque</a:t>
                      </a:r>
                      <a:endParaRPr lang="es-MX" sz="1400" dirty="0"/>
                    </a:p>
                  </a:txBody>
                  <a:tcPr/>
                </a:tc>
                <a:tc>
                  <a:txBody>
                    <a:bodyPr/>
                    <a:lstStyle/>
                    <a:p>
                      <a:r>
                        <a:rPr lang="es-MX" sz="1400" dirty="0" smtClean="0"/>
                        <a:t>Palenque,</a:t>
                      </a:r>
                      <a:r>
                        <a:rPr lang="es-MX" sz="1400" baseline="0" dirty="0" smtClean="0"/>
                        <a:t> Chiapas.</a:t>
                      </a:r>
                      <a:endParaRPr lang="es-MX" sz="1400" dirty="0"/>
                    </a:p>
                  </a:txBody>
                  <a:tcPr/>
                </a:tc>
                <a:tc>
                  <a:txBody>
                    <a:bodyPr/>
                    <a:lstStyle/>
                    <a:p>
                      <a:r>
                        <a:rPr lang="es-MX" sz="1400" dirty="0" smtClean="0"/>
                        <a:t>26/11/2020</a:t>
                      </a:r>
                      <a:endParaRPr lang="es-MX" sz="1400" dirty="0"/>
                    </a:p>
                  </a:txBody>
                  <a:tcPr/>
                </a:tc>
                <a:tc v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s-MX" sz="1400" kern="1200" dirty="0" smtClean="0">
                        <a:solidFill>
                          <a:schemeClr val="dk1"/>
                        </a:solidFill>
                        <a:effectLst/>
                        <a:latin typeface="+mn-lt"/>
                        <a:ea typeface="+mn-ea"/>
                        <a:cs typeface="+mn-cs"/>
                      </a:endParaRPr>
                    </a:p>
                  </a:txBody>
                  <a:tcPr/>
                </a:tc>
                <a:extLst>
                  <a:ext uri="{0D108BD9-81ED-4DB2-BD59-A6C34878D82A}">
                    <a16:rowId xmlns:a16="http://schemas.microsoft.com/office/drawing/2014/main" xmlns="" val="10003"/>
                  </a:ext>
                </a:extLst>
              </a:tr>
              <a:tr h="487960">
                <a:tc>
                  <a:txBody>
                    <a:bodyPr/>
                    <a:lstStyle/>
                    <a:p>
                      <a:r>
                        <a:rPr lang="en-US" sz="1400" b="0" kern="1200" dirty="0" smtClean="0">
                          <a:solidFill>
                            <a:schemeClr val="dk1"/>
                          </a:solidFill>
                          <a:effectLst/>
                          <a:latin typeface="+mn-lt"/>
                          <a:ea typeface="+mn-ea"/>
                          <a:cs typeface="+mn-cs"/>
                        </a:rPr>
                        <a:t>The Westin Los Cabos Resort Villas &amp; Spa</a:t>
                      </a:r>
                      <a:endParaRPr lang="es-MX" sz="1400" b="0" dirty="0"/>
                    </a:p>
                  </a:txBody>
                  <a:tcPr/>
                </a:tc>
                <a:tc>
                  <a:txBody>
                    <a:bodyPr/>
                    <a:lstStyle/>
                    <a:p>
                      <a:r>
                        <a:rPr lang="es-MX" sz="1400" dirty="0" smtClean="0"/>
                        <a:t>Los Cabos San Lucas, Baja California Sur.</a:t>
                      </a:r>
                      <a:endParaRPr lang="es-MX" sz="1400" dirty="0"/>
                    </a:p>
                  </a:txBody>
                  <a:tcPr/>
                </a:tc>
                <a:tc>
                  <a:txBody>
                    <a:bodyPr/>
                    <a:lstStyle/>
                    <a:p>
                      <a:r>
                        <a:rPr lang="es-MX" sz="1400" dirty="0" smtClean="0"/>
                        <a:t>02/12/2020</a:t>
                      </a:r>
                      <a:endParaRPr lang="es-MX" sz="1400" dirty="0"/>
                    </a:p>
                  </a:txBody>
                  <a:tcPr/>
                </a:tc>
                <a:tc vMerge="1">
                  <a:txBody>
                    <a:bodyPr/>
                    <a:lstStyle/>
                    <a:p>
                      <a:endParaRPr lang="es-MX" sz="1400" dirty="0"/>
                    </a:p>
                  </a:txBody>
                  <a:tcPr/>
                </a:tc>
                <a:extLst>
                  <a:ext uri="{0D108BD9-81ED-4DB2-BD59-A6C34878D82A}">
                    <a16:rowId xmlns:a16="http://schemas.microsoft.com/office/drawing/2014/main" xmlns="" val="10004"/>
                  </a:ext>
                </a:extLst>
              </a:tr>
              <a:tr h="487960">
                <a:tc>
                  <a:txBody>
                    <a:bodyPr/>
                    <a:lstStyle/>
                    <a:p>
                      <a:r>
                        <a:rPr lang="es-MX" sz="1400" kern="1200" dirty="0" smtClean="0">
                          <a:solidFill>
                            <a:schemeClr val="dk1"/>
                          </a:solidFill>
                          <a:effectLst/>
                          <a:latin typeface="+mn-lt"/>
                          <a:ea typeface="+mn-ea"/>
                          <a:cs typeface="+mn-cs"/>
                        </a:rPr>
                        <a:t>Grupo Monalisa</a:t>
                      </a:r>
                      <a:endParaRPr lang="es-MX" sz="14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400" dirty="0" smtClean="0"/>
                        <a:t>Los Cabos San Lucas, Baja California Sur.</a:t>
                      </a:r>
                    </a:p>
                  </a:txBody>
                  <a:tcPr/>
                </a:tc>
                <a:tc>
                  <a:txBody>
                    <a:bodyPr/>
                    <a:lstStyle/>
                    <a:p>
                      <a:r>
                        <a:rPr lang="es-MX" sz="1400" dirty="0" smtClean="0"/>
                        <a:t>09/12/2020</a:t>
                      </a:r>
                      <a:endParaRPr lang="es-MX" sz="1400" dirty="0"/>
                    </a:p>
                  </a:txBody>
                  <a:tcPr/>
                </a:tc>
                <a:tc v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s-MX" sz="1400" kern="1200" dirty="0" smtClean="0">
                        <a:solidFill>
                          <a:schemeClr val="dk1"/>
                        </a:solidFill>
                        <a:effectLst/>
                        <a:latin typeface="+mn-lt"/>
                        <a:ea typeface="+mn-ea"/>
                        <a:cs typeface="+mn-cs"/>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9755252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4 CuadroTexto"/>
          <p:cNvSpPr txBox="1"/>
          <p:nvPr/>
        </p:nvSpPr>
        <p:spPr>
          <a:xfrm>
            <a:off x="0" y="964504"/>
            <a:ext cx="9035511" cy="584775"/>
          </a:xfrm>
          <a:prstGeom prst="rect">
            <a:avLst/>
          </a:prstGeom>
          <a:noFill/>
        </p:spPr>
        <p:txBody>
          <a:bodyPr wrap="square" rtlCol="0">
            <a:spAutoFit/>
          </a:bodyPr>
          <a:lstStyle/>
          <a:p>
            <a:pPr algn="ctr"/>
            <a:r>
              <a:rPr lang="es-ES" sz="2400" b="1" dirty="0" smtClean="0">
                <a:latin typeface="Arial" pitchFamily="34" charset="0"/>
                <a:cs typeface="Arial" pitchFamily="34" charset="0"/>
              </a:rPr>
              <a:t>8.2.4.2. 3ra. Sesión del Consejo de Vinculación y Pertinencia</a:t>
            </a:r>
            <a:r>
              <a:rPr lang="es-ES" sz="3200" b="1" dirty="0" smtClean="0">
                <a:cs typeface="Arial" pitchFamily="34" charset="0"/>
              </a:rPr>
              <a:t>.</a:t>
            </a:r>
            <a:endParaRPr lang="es-MX" sz="3200" b="1" dirty="0" smtClean="0">
              <a:cs typeface="Arial" pitchFamily="34" charset="0"/>
            </a:endParaRPr>
          </a:p>
        </p:txBody>
      </p:sp>
      <p:sp>
        <p:nvSpPr>
          <p:cNvPr id="6" name="5 Rectángulo"/>
          <p:cNvSpPr/>
          <p:nvPr/>
        </p:nvSpPr>
        <p:spPr>
          <a:xfrm>
            <a:off x="3425126" y="2730736"/>
            <a:ext cx="5501898" cy="2677656"/>
          </a:xfrm>
          <a:prstGeom prst="rect">
            <a:avLst/>
          </a:prstGeom>
        </p:spPr>
        <p:txBody>
          <a:bodyPr wrap="square">
            <a:spAutoFit/>
          </a:bodyPr>
          <a:lstStyle/>
          <a:p>
            <a:pPr algn="just"/>
            <a:r>
              <a:rPr lang="es-ES" altLang="es-MX" sz="2400" dirty="0">
                <a:latin typeface="Arial" pitchFamily="34" charset="0"/>
                <a:cs typeface="Arial" pitchFamily="34" charset="0"/>
              </a:rPr>
              <a:t>El </a:t>
            </a:r>
            <a:r>
              <a:rPr lang="es-ES" altLang="es-MX" sz="2400" dirty="0" smtClean="0">
                <a:latin typeface="Arial" pitchFamily="34" charset="0"/>
                <a:cs typeface="Arial" pitchFamily="34" charset="0"/>
              </a:rPr>
              <a:t>10 </a:t>
            </a:r>
            <a:r>
              <a:rPr lang="es-ES" altLang="es-MX" sz="2400" dirty="0">
                <a:latin typeface="Arial" pitchFamily="34" charset="0"/>
                <a:cs typeface="Arial" pitchFamily="34" charset="0"/>
              </a:rPr>
              <a:t>de </a:t>
            </a:r>
            <a:r>
              <a:rPr lang="es-ES" altLang="es-MX" sz="2400" dirty="0" smtClean="0">
                <a:latin typeface="Arial" pitchFamily="34" charset="0"/>
                <a:cs typeface="Arial" pitchFamily="34" charset="0"/>
              </a:rPr>
              <a:t>diciembre </a:t>
            </a:r>
            <a:r>
              <a:rPr lang="es-ES" altLang="es-MX" sz="2400" dirty="0">
                <a:latin typeface="Arial" pitchFamily="34" charset="0"/>
                <a:cs typeface="Arial" pitchFamily="34" charset="0"/>
              </a:rPr>
              <a:t>de </a:t>
            </a:r>
            <a:r>
              <a:rPr lang="es-ES" altLang="es-MX" sz="2400" dirty="0" smtClean="0">
                <a:latin typeface="Arial" pitchFamily="34" charset="0"/>
                <a:cs typeface="Arial" pitchFamily="34" charset="0"/>
              </a:rPr>
              <a:t>2020 </a:t>
            </a:r>
            <a:r>
              <a:rPr lang="es-ES" altLang="es-MX" sz="2400" dirty="0">
                <a:latin typeface="Arial" pitchFamily="34" charset="0"/>
                <a:cs typeface="Arial" pitchFamily="34" charset="0"/>
              </a:rPr>
              <a:t>se llevó a cabo la </a:t>
            </a:r>
            <a:r>
              <a:rPr lang="es-ES" altLang="es-MX" sz="2400" dirty="0" smtClean="0">
                <a:latin typeface="Arial" pitchFamily="34" charset="0"/>
                <a:cs typeface="Arial" pitchFamily="34" charset="0"/>
              </a:rPr>
              <a:t>3ra. </a:t>
            </a:r>
            <a:r>
              <a:rPr lang="es-ES" altLang="es-MX" sz="2400" dirty="0">
                <a:latin typeface="Arial" pitchFamily="34" charset="0"/>
                <a:cs typeface="Arial" pitchFamily="34" charset="0"/>
              </a:rPr>
              <a:t>Sesión del Consejo de Vinculación y Pertinencia de la UTU, </a:t>
            </a:r>
            <a:r>
              <a:rPr lang="es-ES" altLang="es-MX" sz="2400" dirty="0" smtClean="0">
                <a:latin typeface="Arial" pitchFamily="34" charset="0"/>
                <a:cs typeface="Arial" pitchFamily="34" charset="0"/>
              </a:rPr>
              <a:t>donde se dio a </a:t>
            </a:r>
            <a:r>
              <a:rPr lang="es-ES" altLang="es-MX" sz="2400" dirty="0">
                <a:latin typeface="Arial" pitchFamily="34" charset="0"/>
                <a:cs typeface="Arial" pitchFamily="34" charset="0"/>
              </a:rPr>
              <a:t>conocer los </a:t>
            </a:r>
            <a:r>
              <a:rPr lang="es-ES" altLang="es-MX" sz="2400" dirty="0" smtClean="0">
                <a:latin typeface="Arial" pitchFamily="34" charset="0"/>
                <a:cs typeface="Arial" pitchFamily="34" charset="0"/>
              </a:rPr>
              <a:t>logros académicos y administrativos obtenidos en el periodo                  septiembre-diciembre de 2020. </a:t>
            </a:r>
            <a:endParaRPr lang="es-ES" altLang="es-MX" sz="2400" dirty="0">
              <a:latin typeface="Arial" pitchFamily="34" charset="0"/>
              <a:cs typeface="Arial" pitchFamily="34"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278" t="10072" r="30836" b="6360"/>
          <a:stretch/>
        </p:blipFill>
        <p:spPr bwMode="auto">
          <a:xfrm>
            <a:off x="219592" y="2272831"/>
            <a:ext cx="2909455" cy="381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9513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7" name="6 Rectángulo"/>
          <p:cNvSpPr/>
          <p:nvPr/>
        </p:nvSpPr>
        <p:spPr>
          <a:xfrm>
            <a:off x="345718" y="968054"/>
            <a:ext cx="8469089" cy="1323439"/>
          </a:xfrm>
          <a:prstGeom prst="rect">
            <a:avLst/>
          </a:prstGeom>
          <a:noFill/>
        </p:spPr>
        <p:txBody>
          <a:bodyPr wrap="square" lIns="91440" tIns="45720" rIns="91440" bIns="45720">
            <a:spAutoFit/>
          </a:bodyPr>
          <a:lstStyle/>
          <a:p>
            <a:pPr algn="ctr"/>
            <a:r>
              <a:rPr lang="es-MX" sz="2400" b="1" dirty="0">
                <a:latin typeface="Arial" pitchFamily="34" charset="0"/>
                <a:cs typeface="Arial" pitchFamily="34" charset="0"/>
              </a:rPr>
              <a:t>8.2.4.3. </a:t>
            </a:r>
            <a:r>
              <a:rPr lang="es-ES" sz="2400" b="1" dirty="0">
                <a:latin typeface="Arial" pitchFamily="34" charset="0"/>
                <a:cs typeface="Arial" pitchFamily="34" charset="0"/>
              </a:rPr>
              <a:t>Visita a Empresas </a:t>
            </a:r>
            <a:endParaRPr lang="es-ES" sz="2400" b="1" dirty="0" smtClean="0">
              <a:latin typeface="Arial" pitchFamily="34" charset="0"/>
              <a:cs typeface="Arial" pitchFamily="34" charset="0"/>
            </a:endParaRPr>
          </a:p>
          <a:p>
            <a:pPr algn="ctr"/>
            <a:r>
              <a:rPr lang="es-ES" sz="2400" b="1" dirty="0" smtClean="0">
                <a:latin typeface="Arial" pitchFamily="34" charset="0"/>
                <a:cs typeface="Arial" pitchFamily="34" charset="0"/>
              </a:rPr>
              <a:t>(</a:t>
            </a:r>
            <a:r>
              <a:rPr lang="es-ES" sz="2400" b="1" dirty="0">
                <a:latin typeface="Arial" pitchFamily="34" charset="0"/>
                <a:cs typeface="Arial" pitchFamily="34" charset="0"/>
              </a:rPr>
              <a:t>Septiembre - Diciembre 2020/ Enero 2021)</a:t>
            </a:r>
            <a:endParaRPr lang="es-MX" sz="2400" b="1" dirty="0">
              <a:latin typeface="Arial" pitchFamily="34" charset="0"/>
              <a:cs typeface="Arial" pitchFamily="34" charset="0"/>
            </a:endParaRPr>
          </a:p>
          <a:p>
            <a:pPr algn="ctr"/>
            <a:endParaRPr lang="es-MX"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2 Marcador de contenido"/>
          <p:cNvSpPr txBox="1">
            <a:spLocks/>
          </p:cNvSpPr>
          <p:nvPr/>
        </p:nvSpPr>
        <p:spPr>
          <a:xfrm>
            <a:off x="357812" y="2776754"/>
            <a:ext cx="8469089" cy="13044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MX" sz="2000" dirty="0" smtClean="0">
              <a:latin typeface="Arial" pitchFamily="34" charset="0"/>
              <a:cs typeface="Arial" pitchFamily="34" charset="0"/>
            </a:endParaRPr>
          </a:p>
          <a:p>
            <a:pPr marL="0" indent="0" algn="just">
              <a:buNone/>
            </a:pPr>
            <a:r>
              <a:rPr lang="es-MX" sz="2000" dirty="0" smtClean="0">
                <a:latin typeface="Arial" pitchFamily="34" charset="0"/>
                <a:cs typeface="Arial" pitchFamily="34" charset="0"/>
              </a:rPr>
              <a:t>Por periodo de </a:t>
            </a:r>
            <a:r>
              <a:rPr lang="es-ES" sz="2000" dirty="0" smtClean="0">
                <a:latin typeface="Arial" pitchFamily="34" charset="0"/>
                <a:cs typeface="Arial" pitchFamily="34" charset="0"/>
              </a:rPr>
              <a:t>contingencia </a:t>
            </a:r>
            <a:r>
              <a:rPr lang="es-ES" sz="2000" dirty="0">
                <a:latin typeface="Arial" pitchFamily="34" charset="0"/>
                <a:cs typeface="Arial" pitchFamily="34" charset="0"/>
              </a:rPr>
              <a:t>del COVID-19 </a:t>
            </a:r>
            <a:r>
              <a:rPr lang="es-MX" sz="2000" dirty="0" smtClean="0">
                <a:latin typeface="Arial" pitchFamily="34" charset="0"/>
                <a:cs typeface="Arial" pitchFamily="34" charset="0"/>
              </a:rPr>
              <a:t>las visitas de todas las carreras se encuentran suspendidas a los diferentes sectores.</a:t>
            </a:r>
            <a:endParaRPr lang="es-MX" sz="2000" dirty="0">
              <a:latin typeface="Arial" pitchFamily="34" charset="0"/>
              <a:cs typeface="Arial" pitchFamily="34" charset="0"/>
            </a:endParaRPr>
          </a:p>
        </p:txBody>
      </p:sp>
    </p:spTree>
    <p:extLst>
      <p:ext uri="{BB962C8B-B14F-4D97-AF65-F5344CB8AC3E}">
        <p14:creationId xmlns:p14="http://schemas.microsoft.com/office/powerpoint/2010/main" val="66791719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2 Marcador de contenido"/>
          <p:cNvSpPr txBox="1">
            <a:spLocks/>
          </p:cNvSpPr>
          <p:nvPr/>
        </p:nvSpPr>
        <p:spPr>
          <a:xfrm>
            <a:off x="296884" y="2046268"/>
            <a:ext cx="8847116" cy="171511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MX" sz="1800" dirty="0" smtClean="0">
                <a:latin typeface="Arial" pitchFamily="34" charset="0"/>
                <a:cs typeface="Arial" pitchFamily="34" charset="0"/>
              </a:rPr>
              <a:t>Del </a:t>
            </a:r>
            <a:r>
              <a:rPr lang="es-MX" sz="1800" dirty="0">
                <a:latin typeface="Arial" pitchFamily="34" charset="0"/>
                <a:cs typeface="Arial" pitchFamily="34" charset="0"/>
              </a:rPr>
              <a:t>11 de enero al 30 de abril de </a:t>
            </a:r>
            <a:r>
              <a:rPr lang="es-MX" sz="1800" dirty="0" smtClean="0">
                <a:latin typeface="Arial" pitchFamily="34" charset="0"/>
                <a:cs typeface="Arial" pitchFamily="34" charset="0"/>
              </a:rPr>
              <a:t>2021, realizan Estadía Profesional (sin salir de casa) 163 estudiantes de la 11va. Generación de </a:t>
            </a:r>
            <a:r>
              <a:rPr lang="es-MX" sz="1800" dirty="0">
                <a:latin typeface="Arial" pitchFamily="34" charset="0"/>
                <a:cs typeface="Arial" pitchFamily="34" charset="0"/>
              </a:rPr>
              <a:t>Licenciaturas e </a:t>
            </a:r>
            <a:r>
              <a:rPr lang="es-MX" sz="1800" dirty="0" smtClean="0">
                <a:latin typeface="Arial" pitchFamily="34" charset="0"/>
                <a:cs typeface="Arial" pitchFamily="34" charset="0"/>
              </a:rPr>
              <a:t>Ingenierías. S</a:t>
            </a:r>
            <a:r>
              <a:rPr lang="es-ES" sz="1800" dirty="0" smtClean="0">
                <a:latin typeface="Arial" pitchFamily="34" charset="0"/>
                <a:cs typeface="Arial" pitchFamily="34" charset="0"/>
              </a:rPr>
              <a:t>e </a:t>
            </a:r>
            <a:r>
              <a:rPr lang="es-ES" sz="1800" dirty="0">
                <a:latin typeface="Arial" pitchFamily="34" charset="0"/>
                <a:cs typeface="Arial" pitchFamily="34" charset="0"/>
              </a:rPr>
              <a:t>elaboró un lineamiento para apoyar a esta generación </a:t>
            </a:r>
            <a:r>
              <a:rPr lang="es-ES" sz="1800" dirty="0" smtClean="0">
                <a:latin typeface="Arial" pitchFamily="34" charset="0"/>
                <a:cs typeface="Arial" pitchFamily="34" charset="0"/>
              </a:rPr>
              <a:t>brindándoles opciones como: Tomando cursos en línea, realizando proyectos institucionales, proyectos COVID-19, y empresarial; esta última siempre y cuando las medidas de salud lo permitieran.</a:t>
            </a:r>
            <a:endParaRPr lang="es-MX" sz="1800" dirty="0" smtClean="0">
              <a:latin typeface="Arial" pitchFamily="34" charset="0"/>
              <a:cs typeface="Arial" pitchFamily="34" charset="0"/>
            </a:endParaRPr>
          </a:p>
        </p:txBody>
      </p:sp>
      <p:sp>
        <p:nvSpPr>
          <p:cNvPr id="6" name="1 Título"/>
          <p:cNvSpPr txBox="1">
            <a:spLocks/>
          </p:cNvSpPr>
          <p:nvPr/>
        </p:nvSpPr>
        <p:spPr>
          <a:xfrm>
            <a:off x="130629" y="999050"/>
            <a:ext cx="8847116" cy="6558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smtClean="0">
                <a:latin typeface="Arial" pitchFamily="34" charset="0"/>
                <a:cs typeface="Arial" pitchFamily="34" charset="0"/>
              </a:rPr>
              <a:t>8.2.4.4. Estadía Profesional</a:t>
            </a:r>
          </a:p>
          <a:p>
            <a:r>
              <a:rPr lang="es-MX" sz="2400" b="1" dirty="0" smtClean="0">
                <a:latin typeface="Arial" pitchFamily="34" charset="0"/>
                <a:cs typeface="Arial" pitchFamily="34" charset="0"/>
              </a:rPr>
              <a:t>Licenciaturas e Ingenierías.</a:t>
            </a:r>
          </a:p>
        </p:txBody>
      </p:sp>
      <p:graphicFrame>
        <p:nvGraphicFramePr>
          <p:cNvPr id="8" name="7 Tabla"/>
          <p:cNvGraphicFramePr>
            <a:graphicFrameLocks noGrp="1"/>
          </p:cNvGraphicFramePr>
          <p:nvPr>
            <p:extLst/>
          </p:nvPr>
        </p:nvGraphicFramePr>
        <p:xfrm>
          <a:off x="320633" y="3801604"/>
          <a:ext cx="8443354" cy="2719439"/>
        </p:xfrm>
        <a:graphic>
          <a:graphicData uri="http://schemas.openxmlformats.org/drawingml/2006/table">
            <a:tbl>
              <a:tblPr firstRow="1" bandRow="1">
                <a:tableStyleId>{93296810-A885-4BE3-A3E7-6D5BEEA58F35}</a:tableStyleId>
              </a:tblPr>
              <a:tblGrid>
                <a:gridCol w="5272643">
                  <a:extLst>
                    <a:ext uri="{9D8B030D-6E8A-4147-A177-3AD203B41FA5}">
                      <a16:colId xmlns:a16="http://schemas.microsoft.com/office/drawing/2014/main" xmlns="" val="20000"/>
                    </a:ext>
                  </a:extLst>
                </a:gridCol>
                <a:gridCol w="1550220">
                  <a:extLst>
                    <a:ext uri="{9D8B030D-6E8A-4147-A177-3AD203B41FA5}">
                      <a16:colId xmlns:a16="http://schemas.microsoft.com/office/drawing/2014/main" xmlns="" val="20001"/>
                    </a:ext>
                  </a:extLst>
                </a:gridCol>
                <a:gridCol w="888222">
                  <a:extLst>
                    <a:ext uri="{9D8B030D-6E8A-4147-A177-3AD203B41FA5}">
                      <a16:colId xmlns:a16="http://schemas.microsoft.com/office/drawing/2014/main" xmlns="" val="20002"/>
                    </a:ext>
                  </a:extLst>
                </a:gridCol>
                <a:gridCol w="732269">
                  <a:extLst>
                    <a:ext uri="{9D8B030D-6E8A-4147-A177-3AD203B41FA5}">
                      <a16:colId xmlns:a16="http://schemas.microsoft.com/office/drawing/2014/main" xmlns="" val="20003"/>
                    </a:ext>
                  </a:extLst>
                </a:gridCol>
              </a:tblGrid>
              <a:tr h="263971">
                <a:tc>
                  <a:txBody>
                    <a:bodyPr/>
                    <a:lstStyle/>
                    <a:p>
                      <a:pPr algn="ctr"/>
                      <a:r>
                        <a:rPr lang="es-MX" sz="1600" dirty="0" smtClean="0">
                          <a:solidFill>
                            <a:schemeClr val="tx1"/>
                          </a:solidFill>
                          <a:latin typeface="Arial" pitchFamily="34" charset="0"/>
                          <a:cs typeface="Arial" pitchFamily="34" charset="0"/>
                        </a:rPr>
                        <a:t>Carreras</a:t>
                      </a:r>
                      <a:endParaRPr lang="es-MX" sz="1600" dirty="0">
                        <a:solidFill>
                          <a:schemeClr val="tx1"/>
                        </a:solidFill>
                        <a:latin typeface="Arial" pitchFamily="34" charset="0"/>
                        <a:cs typeface="Arial" pitchFamily="34" charset="0"/>
                      </a:endParaRPr>
                    </a:p>
                  </a:txBody>
                  <a:tcPr>
                    <a:solidFill>
                      <a:schemeClr val="accent2">
                        <a:lumMod val="75000"/>
                      </a:schemeClr>
                    </a:solidFill>
                  </a:tcPr>
                </a:tc>
                <a:tc>
                  <a:txBody>
                    <a:bodyPr/>
                    <a:lstStyle/>
                    <a:p>
                      <a:pPr algn="ctr"/>
                      <a:r>
                        <a:rPr lang="es-MX" sz="1600" dirty="0" smtClean="0">
                          <a:solidFill>
                            <a:schemeClr val="tx1"/>
                          </a:solidFill>
                          <a:latin typeface="Arial" pitchFamily="34" charset="0"/>
                          <a:cs typeface="Arial" pitchFamily="34" charset="0"/>
                        </a:rPr>
                        <a:t>Estudiantes</a:t>
                      </a:r>
                      <a:endParaRPr lang="es-MX" sz="1600" dirty="0">
                        <a:solidFill>
                          <a:schemeClr val="tx1"/>
                        </a:solidFill>
                        <a:latin typeface="Arial" pitchFamily="34" charset="0"/>
                        <a:cs typeface="Arial" pitchFamily="34" charset="0"/>
                      </a:endParaRPr>
                    </a:p>
                  </a:txBody>
                  <a:tcPr>
                    <a:solidFill>
                      <a:schemeClr val="accent2">
                        <a:lumMod val="75000"/>
                      </a:schemeClr>
                    </a:solidFill>
                  </a:tcPr>
                </a:tc>
                <a:tc>
                  <a:txBody>
                    <a:bodyPr/>
                    <a:lstStyle/>
                    <a:p>
                      <a:pPr algn="ctr"/>
                      <a:r>
                        <a:rPr lang="es-MX" sz="1600" dirty="0" smtClean="0">
                          <a:solidFill>
                            <a:schemeClr val="tx1"/>
                          </a:solidFill>
                          <a:latin typeface="Arial" pitchFamily="34" charset="0"/>
                          <a:cs typeface="Arial" pitchFamily="34" charset="0"/>
                        </a:rPr>
                        <a:t>H</a:t>
                      </a:r>
                      <a:endParaRPr lang="es-MX" sz="1600" dirty="0">
                        <a:solidFill>
                          <a:schemeClr val="tx1"/>
                        </a:solidFill>
                        <a:latin typeface="Arial" pitchFamily="34" charset="0"/>
                        <a:cs typeface="Arial" pitchFamily="34" charset="0"/>
                      </a:endParaRPr>
                    </a:p>
                  </a:txBody>
                  <a:tcPr>
                    <a:solidFill>
                      <a:schemeClr val="accent2">
                        <a:lumMod val="75000"/>
                      </a:schemeClr>
                    </a:solidFill>
                  </a:tcPr>
                </a:tc>
                <a:tc>
                  <a:txBody>
                    <a:bodyPr/>
                    <a:lstStyle/>
                    <a:p>
                      <a:pPr algn="ctr"/>
                      <a:r>
                        <a:rPr lang="es-MX" sz="1600" dirty="0" smtClean="0">
                          <a:solidFill>
                            <a:schemeClr val="tx1"/>
                          </a:solidFill>
                          <a:latin typeface="Arial" pitchFamily="34" charset="0"/>
                          <a:cs typeface="Arial" pitchFamily="34" charset="0"/>
                        </a:rPr>
                        <a:t>M</a:t>
                      </a:r>
                      <a:endParaRPr lang="es-MX" sz="1600" dirty="0">
                        <a:solidFill>
                          <a:schemeClr val="tx1"/>
                        </a:solidFill>
                        <a:latin typeface="Arial" pitchFamily="34" charset="0"/>
                        <a:cs typeface="Arial" pitchFamily="34" charset="0"/>
                      </a:endParaRPr>
                    </a:p>
                  </a:txBody>
                  <a:tcPr>
                    <a:solidFill>
                      <a:schemeClr val="accent2">
                        <a:lumMod val="75000"/>
                      </a:schemeClr>
                    </a:solidFill>
                  </a:tcPr>
                </a:tc>
                <a:extLst>
                  <a:ext uri="{0D108BD9-81ED-4DB2-BD59-A6C34878D82A}">
                    <a16:rowId xmlns:a16="http://schemas.microsoft.com/office/drawing/2014/main" xmlns="" val="10000"/>
                  </a:ext>
                </a:extLst>
              </a:tr>
              <a:tr h="268829">
                <a:tc>
                  <a:txBody>
                    <a:bodyPr/>
                    <a:lstStyle/>
                    <a:p>
                      <a:r>
                        <a:rPr lang="es-MX" sz="1600" dirty="0" smtClean="0">
                          <a:latin typeface="Arial" pitchFamily="34" charset="0"/>
                          <a:cs typeface="Arial" pitchFamily="34" charset="0"/>
                        </a:rPr>
                        <a:t>Lic. en</a:t>
                      </a:r>
                      <a:r>
                        <a:rPr lang="es-MX" sz="1600" baseline="0" dirty="0" smtClean="0">
                          <a:latin typeface="Arial" pitchFamily="34" charset="0"/>
                          <a:cs typeface="Arial" pitchFamily="34" charset="0"/>
                        </a:rPr>
                        <a:t> Gastronomía</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21</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10</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11</a:t>
                      </a:r>
                      <a:endParaRPr lang="es-MX" sz="1600" dirty="0">
                        <a:latin typeface="Arial" pitchFamily="34" charset="0"/>
                        <a:cs typeface="Arial" pitchFamily="34" charset="0"/>
                      </a:endParaRPr>
                    </a:p>
                  </a:txBody>
                  <a:tcPr>
                    <a:solidFill>
                      <a:schemeClr val="accent2">
                        <a:lumMod val="40000"/>
                        <a:lumOff val="60000"/>
                      </a:schemeClr>
                    </a:solidFill>
                  </a:tcPr>
                </a:tc>
                <a:extLst>
                  <a:ext uri="{0D108BD9-81ED-4DB2-BD59-A6C34878D82A}">
                    <a16:rowId xmlns:a16="http://schemas.microsoft.com/office/drawing/2014/main" xmlns="" val="10001"/>
                  </a:ext>
                </a:extLst>
              </a:tr>
              <a:tr h="268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smtClean="0">
                          <a:latin typeface="Arial" pitchFamily="34" charset="0"/>
                          <a:cs typeface="Arial" pitchFamily="34" charset="0"/>
                        </a:rPr>
                        <a:t>Lic. en Gestión y Desarrollo Turístico</a:t>
                      </a: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30</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11</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19</a:t>
                      </a:r>
                      <a:endParaRPr lang="es-MX" sz="1600" dirty="0">
                        <a:latin typeface="Arial" pitchFamily="34" charset="0"/>
                        <a:cs typeface="Arial" pitchFamily="34" charset="0"/>
                      </a:endParaRPr>
                    </a:p>
                  </a:txBody>
                  <a:tcPr>
                    <a:solidFill>
                      <a:schemeClr val="accent2">
                        <a:lumMod val="40000"/>
                        <a:lumOff val="60000"/>
                      </a:schemeClr>
                    </a:solidFill>
                  </a:tcPr>
                </a:tc>
                <a:extLst>
                  <a:ext uri="{0D108BD9-81ED-4DB2-BD59-A6C34878D82A}">
                    <a16:rowId xmlns:a16="http://schemas.microsoft.com/office/drawing/2014/main" xmlns="" val="10002"/>
                  </a:ext>
                </a:extLst>
              </a:tr>
              <a:tr h="268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smtClean="0">
                          <a:latin typeface="Arial" pitchFamily="34" charset="0"/>
                          <a:cs typeface="Arial" pitchFamily="34" charset="0"/>
                        </a:rPr>
                        <a:t>Lic.</a:t>
                      </a:r>
                      <a:r>
                        <a:rPr lang="es-MX" sz="1600" baseline="0" dirty="0" smtClean="0">
                          <a:latin typeface="Arial" pitchFamily="34" charset="0"/>
                          <a:cs typeface="Arial" pitchFamily="34" charset="0"/>
                        </a:rPr>
                        <a:t> Innovación de </a:t>
                      </a:r>
                      <a:r>
                        <a:rPr lang="es-MX" sz="1600" dirty="0" smtClean="0">
                          <a:latin typeface="Arial" pitchFamily="34" charset="0"/>
                          <a:cs typeface="Arial" pitchFamily="34" charset="0"/>
                        </a:rPr>
                        <a:t>Negocios y </a:t>
                      </a:r>
                      <a:r>
                        <a:rPr lang="es-MX" sz="1600" baseline="0" dirty="0" smtClean="0">
                          <a:latin typeface="Arial" pitchFamily="34" charset="0"/>
                          <a:cs typeface="Arial" pitchFamily="34" charset="0"/>
                        </a:rPr>
                        <a:t>Mercadotecnia</a:t>
                      </a:r>
                      <a:endParaRPr lang="es-MX" sz="1600" dirty="0" smtClean="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49</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22</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27</a:t>
                      </a:r>
                      <a:endParaRPr lang="es-MX" sz="1600" dirty="0">
                        <a:latin typeface="Arial" pitchFamily="34" charset="0"/>
                        <a:cs typeface="Arial" pitchFamily="34" charset="0"/>
                      </a:endParaRPr>
                    </a:p>
                  </a:txBody>
                  <a:tcPr>
                    <a:solidFill>
                      <a:schemeClr val="accent2">
                        <a:lumMod val="40000"/>
                        <a:lumOff val="60000"/>
                      </a:schemeClr>
                    </a:solidFill>
                  </a:tcPr>
                </a:tc>
                <a:extLst>
                  <a:ext uri="{0D108BD9-81ED-4DB2-BD59-A6C34878D82A}">
                    <a16:rowId xmlns:a16="http://schemas.microsoft.com/office/drawing/2014/main" xmlns="" val="10003"/>
                  </a:ext>
                </a:extLst>
              </a:tr>
              <a:tr h="324151">
                <a:tc>
                  <a:txBody>
                    <a:bodyPr/>
                    <a:lstStyle/>
                    <a:p>
                      <a:r>
                        <a:rPr lang="es-MX" sz="1600" dirty="0" smtClean="0">
                          <a:latin typeface="Arial" pitchFamily="34" charset="0"/>
                          <a:cs typeface="Arial" pitchFamily="34" charset="0"/>
                        </a:rPr>
                        <a:t>Ing. en Tecnologías de la Información y Comunicación </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22</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19</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3</a:t>
                      </a:r>
                      <a:endParaRPr lang="es-MX" sz="1600" dirty="0">
                        <a:latin typeface="Arial" pitchFamily="34" charset="0"/>
                        <a:cs typeface="Arial" pitchFamily="34" charset="0"/>
                      </a:endParaRPr>
                    </a:p>
                  </a:txBody>
                  <a:tcPr>
                    <a:solidFill>
                      <a:schemeClr val="accent2">
                        <a:lumMod val="40000"/>
                        <a:lumOff val="60000"/>
                      </a:schemeClr>
                    </a:solidFill>
                  </a:tcPr>
                </a:tc>
                <a:extLst>
                  <a:ext uri="{0D108BD9-81ED-4DB2-BD59-A6C34878D82A}">
                    <a16:rowId xmlns:a16="http://schemas.microsoft.com/office/drawing/2014/main" xmlns="" val="10004"/>
                  </a:ext>
                </a:extLst>
              </a:tr>
              <a:tr h="268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smtClean="0">
                          <a:latin typeface="Arial" pitchFamily="34" charset="0"/>
                          <a:cs typeface="Arial" pitchFamily="34" charset="0"/>
                        </a:rPr>
                        <a:t>Ing. en Procesos Biotecnológicos</a:t>
                      </a: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20</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10</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10</a:t>
                      </a:r>
                      <a:endParaRPr lang="es-MX" sz="1600" dirty="0">
                        <a:latin typeface="Arial" pitchFamily="34" charset="0"/>
                        <a:cs typeface="Arial" pitchFamily="34" charset="0"/>
                      </a:endParaRPr>
                    </a:p>
                  </a:txBody>
                  <a:tcPr>
                    <a:solidFill>
                      <a:schemeClr val="accent2">
                        <a:lumMod val="40000"/>
                        <a:lumOff val="60000"/>
                      </a:schemeClr>
                    </a:solidFill>
                  </a:tcPr>
                </a:tc>
                <a:extLst>
                  <a:ext uri="{0D108BD9-81ED-4DB2-BD59-A6C34878D82A}">
                    <a16:rowId xmlns:a16="http://schemas.microsoft.com/office/drawing/2014/main" xmlns="" val="10005"/>
                  </a:ext>
                </a:extLst>
              </a:tr>
              <a:tr h="3724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b="0" dirty="0" smtClean="0">
                          <a:solidFill>
                            <a:schemeClr val="tx1"/>
                          </a:solidFill>
                          <a:latin typeface="Arial" pitchFamily="34" charset="0"/>
                          <a:cs typeface="Arial" pitchFamily="34" charset="0"/>
                        </a:rPr>
                        <a:t>Lic. en Protección Civil y Emergencias</a:t>
                      </a: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21</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dirty="0" smtClean="0">
                          <a:latin typeface="Arial" pitchFamily="34" charset="0"/>
                          <a:cs typeface="Arial" pitchFamily="34" charset="0"/>
                        </a:rPr>
                        <a:t>11</a:t>
                      </a:r>
                      <a:endParaRPr lang="es-MX" sz="1600"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smtClean="0">
                          <a:latin typeface="Arial" pitchFamily="34" charset="0"/>
                          <a:cs typeface="Arial" pitchFamily="34" charset="0"/>
                        </a:rPr>
                        <a:t>10</a:t>
                      </a:r>
                      <a:endParaRPr lang="es-MX" sz="1600" dirty="0">
                        <a:latin typeface="Arial" pitchFamily="34" charset="0"/>
                        <a:cs typeface="Arial" pitchFamily="34" charset="0"/>
                      </a:endParaRPr>
                    </a:p>
                  </a:txBody>
                  <a:tcPr>
                    <a:solidFill>
                      <a:schemeClr val="accent2">
                        <a:lumMod val="40000"/>
                        <a:lumOff val="60000"/>
                      </a:schemeClr>
                    </a:solidFill>
                  </a:tcPr>
                </a:tc>
                <a:extLst>
                  <a:ext uri="{0D108BD9-81ED-4DB2-BD59-A6C34878D82A}">
                    <a16:rowId xmlns:a16="http://schemas.microsoft.com/office/drawing/2014/main" xmlns="" val="10006"/>
                  </a:ext>
                </a:extLst>
              </a:tr>
              <a:tr h="301680">
                <a:tc>
                  <a:txBody>
                    <a:bodyPr/>
                    <a:lstStyle/>
                    <a:p>
                      <a:pPr algn="r"/>
                      <a:r>
                        <a:rPr lang="es-MX" sz="1600" b="1" dirty="0" smtClean="0">
                          <a:latin typeface="Arial" pitchFamily="34" charset="0"/>
                          <a:cs typeface="Arial" pitchFamily="34" charset="0"/>
                        </a:rPr>
                        <a:t>Total</a:t>
                      </a:r>
                      <a:endParaRPr lang="es-MX" sz="1600" b="1"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b="1" dirty="0" smtClean="0">
                          <a:latin typeface="Arial" pitchFamily="34" charset="0"/>
                          <a:cs typeface="Arial" pitchFamily="34" charset="0"/>
                        </a:rPr>
                        <a:t>163</a:t>
                      </a:r>
                      <a:endParaRPr lang="es-MX" sz="1600" b="1"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b="1" dirty="0" smtClean="0">
                          <a:latin typeface="Arial" pitchFamily="34" charset="0"/>
                          <a:cs typeface="Arial" pitchFamily="34" charset="0"/>
                        </a:rPr>
                        <a:t>83</a:t>
                      </a:r>
                      <a:endParaRPr lang="es-MX" sz="1600" b="1" dirty="0">
                        <a:latin typeface="Arial" pitchFamily="34" charset="0"/>
                        <a:cs typeface="Arial" pitchFamily="34" charset="0"/>
                      </a:endParaRPr>
                    </a:p>
                  </a:txBody>
                  <a:tcPr>
                    <a:solidFill>
                      <a:schemeClr val="accent2">
                        <a:lumMod val="40000"/>
                        <a:lumOff val="60000"/>
                      </a:schemeClr>
                    </a:solidFill>
                  </a:tcPr>
                </a:tc>
                <a:tc>
                  <a:txBody>
                    <a:bodyPr/>
                    <a:lstStyle/>
                    <a:p>
                      <a:pPr algn="ctr"/>
                      <a:r>
                        <a:rPr lang="es-MX" sz="1600" b="1" dirty="0" smtClean="0">
                          <a:latin typeface="Arial" pitchFamily="34" charset="0"/>
                          <a:cs typeface="Arial" pitchFamily="34" charset="0"/>
                        </a:rPr>
                        <a:t>80</a:t>
                      </a:r>
                      <a:endParaRPr lang="es-MX" sz="1600" b="1" dirty="0">
                        <a:latin typeface="Arial" pitchFamily="34" charset="0"/>
                        <a:cs typeface="Arial" pitchFamily="34" charset="0"/>
                      </a:endParaRPr>
                    </a:p>
                  </a:txBody>
                  <a:tcPr>
                    <a:solidFill>
                      <a:schemeClr val="accent2">
                        <a:lumMod val="40000"/>
                        <a:lumOff val="60000"/>
                      </a:scheme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967073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146" name="Picture 26"/>
          <p:cNvPicPr>
            <a:picLocks noChangeAspect="1" noChangeArrowheads="1"/>
          </p:cNvPicPr>
          <p:nvPr/>
        </p:nvPicPr>
        <p:blipFill rotWithShape="1">
          <a:blip r:embed="rId3">
            <a:extLst>
              <a:ext uri="{28A0092B-C50C-407E-A947-70E740481C1C}">
                <a14:useLocalDpi xmlns:a14="http://schemas.microsoft.com/office/drawing/2010/main" val="0"/>
              </a:ext>
            </a:extLst>
          </a:blip>
          <a:srcRect l="28553" t="14446" r="32520" b="4643"/>
          <a:stretch/>
        </p:blipFill>
        <p:spPr bwMode="auto">
          <a:xfrm>
            <a:off x="251520" y="908720"/>
            <a:ext cx="4903684"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12004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CuadroTexto 3"/>
          <p:cNvSpPr txBox="1"/>
          <p:nvPr/>
        </p:nvSpPr>
        <p:spPr>
          <a:xfrm>
            <a:off x="106326" y="1555982"/>
            <a:ext cx="8931348" cy="1077218"/>
          </a:xfrm>
          <a:prstGeom prst="rect">
            <a:avLst/>
          </a:prstGeom>
          <a:noFill/>
        </p:spPr>
        <p:txBody>
          <a:bodyPr wrap="square" rtlCol="0">
            <a:spAutoFit/>
          </a:bodyPr>
          <a:lstStyle/>
          <a:p>
            <a:pPr algn="just" fontAlgn="base"/>
            <a:r>
              <a:rPr lang="es-ES" sz="1600" dirty="0" smtClean="0">
                <a:latin typeface="Arial" pitchFamily="34" charset="0"/>
                <a:cs typeface="Arial" pitchFamily="34" charset="0"/>
              </a:rPr>
              <a:t>Becas Santander-ANUT.- Es </a:t>
            </a:r>
            <a:r>
              <a:rPr lang="es-ES" sz="1600" dirty="0">
                <a:latin typeface="Arial" pitchFamily="34" charset="0"/>
                <a:cs typeface="Arial" pitchFamily="34" charset="0"/>
              </a:rPr>
              <a:t>un programa de Grupo Santander enfocado en la formación de habilidades blandas y emprendedoras en la comunidad universitaria de la Asociación Nacional de Universidades Tecnológicas beneficiando a </a:t>
            </a:r>
            <a:r>
              <a:rPr lang="es-ES" sz="1600" dirty="0" smtClean="0">
                <a:latin typeface="Arial" pitchFamily="34" charset="0"/>
                <a:cs typeface="Arial" pitchFamily="34" charset="0"/>
              </a:rPr>
              <a:t>estudiantes y personal universitario. </a:t>
            </a:r>
            <a:endParaRPr lang="es-ES" sz="1600" dirty="0">
              <a:latin typeface="Arial" pitchFamily="34" charset="0"/>
              <a:cs typeface="Arial" pitchFamily="34" charset="0"/>
            </a:endParaRPr>
          </a:p>
          <a:p>
            <a:endParaRPr lang="es-ES" sz="1600" b="1" u="sng" dirty="0" smtClean="0">
              <a:latin typeface="Arial" pitchFamily="34" charset="0"/>
              <a:cs typeface="Arial" pitchFamily="34" charset="0"/>
            </a:endParaRPr>
          </a:p>
        </p:txBody>
      </p:sp>
      <p:pic>
        <p:nvPicPr>
          <p:cNvPr id="6" name="Imagen 6"/>
          <p:cNvPicPr/>
          <p:nvPr/>
        </p:nvPicPr>
        <p:blipFill rotWithShape="1">
          <a:blip r:embed="rId3" cstate="print">
            <a:extLst>
              <a:ext uri="{28A0092B-C50C-407E-A947-70E740481C1C}">
                <a14:useLocalDpi xmlns:a14="http://schemas.microsoft.com/office/drawing/2010/main" val="0"/>
              </a:ext>
            </a:extLst>
          </a:blip>
          <a:srcRect l="8486" t="27168" r="45180" b="14873"/>
          <a:stretch/>
        </p:blipFill>
        <p:spPr bwMode="auto">
          <a:xfrm>
            <a:off x="5908701" y="2467435"/>
            <a:ext cx="1992884" cy="1828800"/>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cstate="print">
            <a:extLst>
              <a:ext uri="{28A0092B-C50C-407E-A947-70E740481C1C}">
                <a14:useLocalDpi xmlns:a14="http://schemas.microsoft.com/office/drawing/2010/main" val="0"/>
              </a:ext>
            </a:extLst>
          </a:blip>
          <a:srcRect l="10692" t="12076" r="21249" b="14570"/>
          <a:stretch/>
        </p:blipFill>
        <p:spPr bwMode="auto">
          <a:xfrm>
            <a:off x="6905143" y="4436681"/>
            <a:ext cx="1992884" cy="1143841"/>
          </a:xfrm>
          <a:prstGeom prst="rect">
            <a:avLst/>
          </a:prstGeom>
          <a:ln>
            <a:noFill/>
          </a:ln>
          <a:extLst>
            <a:ext uri="{53640926-AAD7-44D8-BBD7-CCE9431645EC}">
              <a14:shadowObscured xmlns:a14="http://schemas.microsoft.com/office/drawing/2010/main"/>
            </a:ext>
          </a:extLst>
        </p:spPr>
      </p:pic>
      <p:graphicFrame>
        <p:nvGraphicFramePr>
          <p:cNvPr id="9" name="Tabla 1"/>
          <p:cNvGraphicFramePr>
            <a:graphicFrameLocks noGrp="1"/>
          </p:cNvGraphicFramePr>
          <p:nvPr>
            <p:extLst/>
          </p:nvPr>
        </p:nvGraphicFramePr>
        <p:xfrm>
          <a:off x="247694" y="2633200"/>
          <a:ext cx="5307900" cy="3571240"/>
        </p:xfrm>
        <a:graphic>
          <a:graphicData uri="http://schemas.openxmlformats.org/drawingml/2006/table">
            <a:tbl>
              <a:tblPr firstRow="1" bandRow="1">
                <a:tableStyleId>{21E4AEA4-8DFA-4A89-87EB-49C32662AFE0}</a:tableStyleId>
              </a:tblPr>
              <a:tblGrid>
                <a:gridCol w="1769300">
                  <a:extLst>
                    <a:ext uri="{9D8B030D-6E8A-4147-A177-3AD203B41FA5}">
                      <a16:colId xmlns:a16="http://schemas.microsoft.com/office/drawing/2014/main" xmlns="" val="20000"/>
                    </a:ext>
                  </a:extLst>
                </a:gridCol>
                <a:gridCol w="1769300">
                  <a:extLst>
                    <a:ext uri="{9D8B030D-6E8A-4147-A177-3AD203B41FA5}">
                      <a16:colId xmlns:a16="http://schemas.microsoft.com/office/drawing/2014/main" xmlns="" val="20001"/>
                    </a:ext>
                  </a:extLst>
                </a:gridCol>
                <a:gridCol w="1769300">
                  <a:extLst>
                    <a:ext uri="{9D8B030D-6E8A-4147-A177-3AD203B41FA5}">
                      <a16:colId xmlns:a16="http://schemas.microsoft.com/office/drawing/2014/main" xmlns="" val="20002"/>
                    </a:ext>
                  </a:extLst>
                </a:gridCol>
              </a:tblGrid>
              <a:tr h="370840">
                <a:tc>
                  <a:txBody>
                    <a:bodyPr/>
                    <a:lstStyle/>
                    <a:p>
                      <a:pPr algn="ctr"/>
                      <a:r>
                        <a:rPr lang="es-ES" sz="1200" dirty="0" smtClean="0">
                          <a:latin typeface="Arial" pitchFamily="34" charset="0"/>
                          <a:cs typeface="Arial" pitchFamily="34" charset="0"/>
                        </a:rPr>
                        <a:t>Estudiantes </a:t>
                      </a:r>
                      <a:endParaRPr lang="es-MX" sz="1200" dirty="0">
                        <a:latin typeface="Arial" pitchFamily="34" charset="0"/>
                        <a:cs typeface="Arial" pitchFamily="34" charset="0"/>
                      </a:endParaRPr>
                    </a:p>
                  </a:txBody>
                  <a:tcPr/>
                </a:tc>
                <a:tc>
                  <a:txBody>
                    <a:bodyPr/>
                    <a:lstStyle/>
                    <a:p>
                      <a:pPr algn="ctr"/>
                      <a:r>
                        <a:rPr lang="es-MX" sz="1200" dirty="0" smtClean="0">
                          <a:latin typeface="Arial" pitchFamily="34" charset="0"/>
                          <a:cs typeface="Arial" pitchFamily="34" charset="0"/>
                        </a:rPr>
                        <a:t>Docentes</a:t>
                      </a:r>
                      <a:endParaRPr lang="es-MX" sz="1200" dirty="0">
                        <a:latin typeface="Arial" pitchFamily="34" charset="0"/>
                        <a:cs typeface="Arial" pitchFamily="34" charset="0"/>
                      </a:endParaRPr>
                    </a:p>
                  </a:txBody>
                  <a:tcPr/>
                </a:tc>
                <a:tc>
                  <a:txBody>
                    <a:bodyPr/>
                    <a:lstStyle/>
                    <a:p>
                      <a:pPr algn="ctr"/>
                      <a:r>
                        <a:rPr lang="es-MX" sz="1200" dirty="0" smtClean="0">
                          <a:latin typeface="Arial" pitchFamily="34" charset="0"/>
                          <a:cs typeface="Arial" pitchFamily="34" charset="0"/>
                        </a:rPr>
                        <a:t>Administrativos</a:t>
                      </a:r>
                      <a:endParaRPr lang="es-MX" sz="1200" dirty="0">
                        <a:latin typeface="Arial" pitchFamily="34" charset="0"/>
                        <a:cs typeface="Arial" pitchFamily="34" charset="0"/>
                      </a:endParaRPr>
                    </a:p>
                  </a:txBody>
                  <a:tcPr/>
                </a:tc>
                <a:extLst>
                  <a:ext uri="{0D108BD9-81ED-4DB2-BD59-A6C34878D82A}">
                    <a16:rowId xmlns:a16="http://schemas.microsoft.com/office/drawing/2014/main" xmlns="" val="10000"/>
                  </a:ext>
                </a:extLst>
              </a:tr>
              <a:tr h="370840">
                <a:tc>
                  <a:txBody>
                    <a:bodyPr/>
                    <a:lstStyle/>
                    <a:p>
                      <a:r>
                        <a:rPr lang="es-MX" sz="1200" dirty="0" smtClean="0">
                          <a:latin typeface="Arial" pitchFamily="34" charset="0"/>
                          <a:cs typeface="Arial" pitchFamily="34" charset="0"/>
                        </a:rPr>
                        <a:t>Alexis Gabriel Landero Pérez</a:t>
                      </a:r>
                      <a:endParaRPr lang="es-MX"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latin typeface="Arial" pitchFamily="34" charset="0"/>
                          <a:cs typeface="Arial" pitchFamily="34" charset="0"/>
                        </a:rPr>
                        <a:t>Julia Patricia Macossay Padilla</a:t>
                      </a:r>
                    </a:p>
                    <a:p>
                      <a:endParaRPr lang="es-MX"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latin typeface="Arial" pitchFamily="34" charset="0"/>
                          <a:cs typeface="Arial" pitchFamily="34" charset="0"/>
                        </a:rPr>
                        <a:t>Hilario del Carmen Hidalgo López</a:t>
                      </a:r>
                    </a:p>
                    <a:p>
                      <a:endParaRPr lang="es-MX" sz="1200" dirty="0">
                        <a:latin typeface="Arial" pitchFamily="34" charset="0"/>
                        <a:cs typeface="Arial" pitchFamily="34" charset="0"/>
                      </a:endParaRPr>
                    </a:p>
                  </a:txBody>
                  <a:tcPr/>
                </a:tc>
                <a:extLst>
                  <a:ext uri="{0D108BD9-81ED-4DB2-BD59-A6C34878D82A}">
                    <a16:rowId xmlns:a16="http://schemas.microsoft.com/office/drawing/2014/main" xmlns="" val="10001"/>
                  </a:ext>
                </a:extLst>
              </a:tr>
              <a:tr h="370840">
                <a:tc>
                  <a:txBody>
                    <a:bodyPr/>
                    <a:lstStyle/>
                    <a:p>
                      <a:pPr marL="0" indent="0">
                        <a:buFont typeface="Arial" panose="020B0604020202020204" pitchFamily="34" charset="0"/>
                        <a:buNone/>
                      </a:pPr>
                      <a:r>
                        <a:rPr lang="es-MX" sz="1200" dirty="0" smtClean="0">
                          <a:latin typeface="Arial" pitchFamily="34" charset="0"/>
                          <a:cs typeface="Arial" pitchFamily="34" charset="0"/>
                        </a:rPr>
                        <a:t>Gustavo Jiménez </a:t>
                      </a:r>
                      <a:r>
                        <a:rPr lang="es-MX" sz="1200" dirty="0" err="1" smtClean="0">
                          <a:latin typeface="Arial" pitchFamily="34" charset="0"/>
                          <a:cs typeface="Arial" pitchFamily="34" charset="0"/>
                        </a:rPr>
                        <a:t>Ake</a:t>
                      </a:r>
                      <a:endParaRPr lang="es-MX" sz="1200" dirty="0" smtClean="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latin typeface="Arial" pitchFamily="34" charset="0"/>
                          <a:cs typeface="Arial" pitchFamily="34" charset="0"/>
                        </a:rPr>
                        <a:t>Salustino Abreu Jiménez</a:t>
                      </a:r>
                    </a:p>
                    <a:p>
                      <a:endParaRPr lang="es-MX" sz="1200" dirty="0">
                        <a:latin typeface="Arial" pitchFamily="34" charset="0"/>
                        <a:cs typeface="Arial" pitchFamily="34" charset="0"/>
                      </a:endParaRPr>
                    </a:p>
                  </a:txBody>
                  <a:tcPr/>
                </a:tc>
                <a:tc>
                  <a:txBody>
                    <a:bodyPr/>
                    <a:lstStyle/>
                    <a:p>
                      <a:r>
                        <a:rPr lang="es-MX" sz="1200" dirty="0" smtClean="0">
                          <a:latin typeface="Arial" pitchFamily="34" charset="0"/>
                          <a:cs typeface="Arial" pitchFamily="34" charset="0"/>
                        </a:rPr>
                        <a:t>Víctor</a:t>
                      </a:r>
                      <a:r>
                        <a:rPr lang="es-MX" sz="1200" baseline="0" dirty="0" smtClean="0">
                          <a:latin typeface="Arial" pitchFamily="34" charset="0"/>
                          <a:cs typeface="Arial" pitchFamily="34" charset="0"/>
                        </a:rPr>
                        <a:t> Antonio Can Izquierdo</a:t>
                      </a:r>
                      <a:endParaRPr lang="es-MX" sz="1200" dirty="0">
                        <a:latin typeface="Arial" pitchFamily="34" charset="0"/>
                        <a:cs typeface="Arial" pitchFamily="34" charset="0"/>
                      </a:endParaRPr>
                    </a:p>
                  </a:txBody>
                  <a:tcPr/>
                </a:tc>
                <a:extLst>
                  <a:ext uri="{0D108BD9-81ED-4DB2-BD59-A6C34878D82A}">
                    <a16:rowId xmlns:a16="http://schemas.microsoft.com/office/drawing/2014/main" xmlns=""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latin typeface="Arial" pitchFamily="34" charset="0"/>
                          <a:cs typeface="Arial" pitchFamily="34" charset="0"/>
                        </a:rPr>
                        <a:t>Yajaira del Pilar Hidalgo López</a:t>
                      </a:r>
                    </a:p>
                    <a:p>
                      <a:endParaRPr lang="es-MX" sz="1200" dirty="0">
                        <a:latin typeface="Arial" pitchFamily="34" charset="0"/>
                        <a:cs typeface="Arial" pitchFamily="34" charset="0"/>
                      </a:endParaRPr>
                    </a:p>
                  </a:txBody>
                  <a:tcPr/>
                </a:tc>
                <a:tc>
                  <a:txBody>
                    <a:bodyPr/>
                    <a:lstStyle/>
                    <a:p>
                      <a:r>
                        <a:rPr lang="es-MX" sz="1200" dirty="0" smtClean="0">
                          <a:latin typeface="Arial" pitchFamily="34" charset="0"/>
                          <a:cs typeface="Arial" pitchFamily="34" charset="0"/>
                        </a:rPr>
                        <a:t>Alejandra</a:t>
                      </a:r>
                      <a:r>
                        <a:rPr lang="es-MX" sz="1200" baseline="0" dirty="0" smtClean="0">
                          <a:latin typeface="Arial" pitchFamily="34" charset="0"/>
                          <a:cs typeface="Arial" pitchFamily="34" charset="0"/>
                        </a:rPr>
                        <a:t> Rodríguez Ruiz</a:t>
                      </a:r>
                      <a:endParaRPr lang="es-MX" sz="1200" dirty="0">
                        <a:latin typeface="Arial" pitchFamily="34" charset="0"/>
                        <a:cs typeface="Arial" pitchFamily="34" charset="0"/>
                      </a:endParaRPr>
                    </a:p>
                  </a:txBody>
                  <a:tcPr/>
                </a:tc>
                <a:tc>
                  <a:txBody>
                    <a:bodyPr/>
                    <a:lstStyle/>
                    <a:p>
                      <a:r>
                        <a:rPr lang="es-MX" sz="1200" dirty="0" smtClean="0">
                          <a:latin typeface="Arial" pitchFamily="34" charset="0"/>
                          <a:cs typeface="Arial" pitchFamily="34" charset="0"/>
                        </a:rPr>
                        <a:t>Hellen Valladares Mendoza</a:t>
                      </a:r>
                      <a:endParaRPr lang="es-MX" sz="1200" dirty="0">
                        <a:latin typeface="Arial" pitchFamily="34" charset="0"/>
                        <a:cs typeface="Arial" pitchFamily="34" charset="0"/>
                      </a:endParaRPr>
                    </a:p>
                  </a:txBody>
                  <a:tcPr/>
                </a:tc>
                <a:extLst>
                  <a:ext uri="{0D108BD9-81ED-4DB2-BD59-A6C34878D82A}">
                    <a16:rowId xmlns:a16="http://schemas.microsoft.com/office/drawing/2014/main" xmlns=""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latin typeface="Arial" pitchFamily="34" charset="0"/>
                          <a:cs typeface="Arial" pitchFamily="34" charset="0"/>
                        </a:rPr>
                        <a:t>Cinthia Yareli Cruz Montejo</a:t>
                      </a:r>
                    </a:p>
                    <a:p>
                      <a:endParaRPr lang="es-MX" sz="1200" dirty="0">
                        <a:latin typeface="Arial" pitchFamily="34" charset="0"/>
                        <a:cs typeface="Arial" pitchFamily="34" charset="0"/>
                      </a:endParaRPr>
                    </a:p>
                  </a:txBody>
                  <a:tcPr/>
                </a:tc>
                <a:tc>
                  <a:txBody>
                    <a:bodyPr/>
                    <a:lstStyle/>
                    <a:p>
                      <a:endParaRPr lang="es-MX" sz="1200" dirty="0">
                        <a:latin typeface="Arial" pitchFamily="34" charset="0"/>
                        <a:cs typeface="Arial" pitchFamily="34" charset="0"/>
                      </a:endParaRPr>
                    </a:p>
                  </a:txBody>
                  <a:tcPr/>
                </a:tc>
                <a:tc>
                  <a:txBody>
                    <a:bodyPr/>
                    <a:lstStyle/>
                    <a:p>
                      <a:endParaRPr lang="es-MX" sz="1200" dirty="0">
                        <a:latin typeface="Arial" pitchFamily="34" charset="0"/>
                        <a:cs typeface="Arial" pitchFamily="34" charset="0"/>
                      </a:endParaRPr>
                    </a:p>
                  </a:txBody>
                  <a:tcPr/>
                </a:tc>
                <a:extLst>
                  <a:ext uri="{0D108BD9-81ED-4DB2-BD59-A6C34878D82A}">
                    <a16:rowId xmlns:a16="http://schemas.microsoft.com/office/drawing/2014/main" xmlns=""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latin typeface="Arial" pitchFamily="34" charset="0"/>
                          <a:cs typeface="Arial" pitchFamily="34" charset="0"/>
                        </a:rPr>
                        <a:t>Blanca Estela Torres Silva</a:t>
                      </a:r>
                    </a:p>
                    <a:p>
                      <a:endParaRPr lang="es-MX" sz="1200" dirty="0">
                        <a:latin typeface="Arial" pitchFamily="34" charset="0"/>
                        <a:cs typeface="Arial" pitchFamily="34" charset="0"/>
                      </a:endParaRPr>
                    </a:p>
                  </a:txBody>
                  <a:tcPr/>
                </a:tc>
                <a:tc>
                  <a:txBody>
                    <a:bodyPr/>
                    <a:lstStyle/>
                    <a:p>
                      <a:endParaRPr lang="es-MX" sz="1200" dirty="0">
                        <a:latin typeface="Arial" pitchFamily="34" charset="0"/>
                        <a:cs typeface="Arial" pitchFamily="34" charset="0"/>
                      </a:endParaRPr>
                    </a:p>
                  </a:txBody>
                  <a:tcPr/>
                </a:tc>
                <a:tc>
                  <a:txBody>
                    <a:bodyPr/>
                    <a:lstStyle/>
                    <a:p>
                      <a:endParaRPr lang="es-MX" sz="1200" dirty="0">
                        <a:latin typeface="Arial" pitchFamily="34" charset="0"/>
                        <a:cs typeface="Arial" pitchFamily="34" charset="0"/>
                      </a:endParaRPr>
                    </a:p>
                  </a:txBody>
                  <a:tcPr/>
                </a:tc>
                <a:extLst>
                  <a:ext uri="{0D108BD9-81ED-4DB2-BD59-A6C34878D82A}">
                    <a16:rowId xmlns:a16="http://schemas.microsoft.com/office/drawing/2014/main" xmlns="" val="10005"/>
                  </a:ext>
                </a:extLst>
              </a:tr>
            </a:tbl>
          </a:graphicData>
        </a:graphic>
      </p:graphicFrame>
      <p:sp>
        <p:nvSpPr>
          <p:cNvPr id="2" name="1 Rectángulo"/>
          <p:cNvSpPr/>
          <p:nvPr/>
        </p:nvSpPr>
        <p:spPr>
          <a:xfrm>
            <a:off x="247694" y="1032762"/>
            <a:ext cx="8789980" cy="461665"/>
          </a:xfrm>
          <a:prstGeom prst="rect">
            <a:avLst/>
          </a:prstGeom>
        </p:spPr>
        <p:txBody>
          <a:bodyPr wrap="square">
            <a:spAutoFit/>
          </a:bodyPr>
          <a:lstStyle/>
          <a:p>
            <a:pPr algn="ctr"/>
            <a:r>
              <a:rPr lang="es-ES" sz="2400" b="1" dirty="0" smtClean="0">
                <a:latin typeface="Arial" pitchFamily="34" charset="0"/>
                <a:cs typeface="Arial" pitchFamily="34" charset="0"/>
              </a:rPr>
              <a:t>8.2.4.5. Educación continua. </a:t>
            </a:r>
            <a:endParaRPr lang="es-ES" sz="2400" b="1" dirty="0">
              <a:latin typeface="Arial" pitchFamily="34" charset="0"/>
              <a:cs typeface="Arial" pitchFamily="34" charset="0"/>
            </a:endParaRPr>
          </a:p>
        </p:txBody>
      </p:sp>
    </p:spTree>
    <p:extLst>
      <p:ext uri="{BB962C8B-B14F-4D97-AF65-F5344CB8AC3E}">
        <p14:creationId xmlns:p14="http://schemas.microsoft.com/office/powerpoint/2010/main" val="307761131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173" y="0"/>
            <a:ext cx="9144000" cy="6858000"/>
          </a:xfrm>
        </p:spPr>
      </p:pic>
      <p:sp>
        <p:nvSpPr>
          <p:cNvPr id="2" name="1 Rectángulo"/>
          <p:cNvSpPr/>
          <p:nvPr/>
        </p:nvSpPr>
        <p:spPr>
          <a:xfrm>
            <a:off x="247694" y="1005052"/>
            <a:ext cx="8743906" cy="461665"/>
          </a:xfrm>
          <a:prstGeom prst="rect">
            <a:avLst/>
          </a:prstGeom>
        </p:spPr>
        <p:txBody>
          <a:bodyPr wrap="square">
            <a:spAutoFit/>
          </a:bodyPr>
          <a:lstStyle/>
          <a:p>
            <a:pPr algn="ctr"/>
            <a:r>
              <a:rPr lang="es-ES" sz="2400" b="1" dirty="0" smtClean="0">
                <a:latin typeface="Arial" pitchFamily="34" charset="0"/>
                <a:cs typeface="Arial" pitchFamily="34" charset="0"/>
              </a:rPr>
              <a:t>8.2.4.6. Deporte y Cultura. </a:t>
            </a:r>
            <a:endParaRPr lang="es-ES" sz="2400" b="1" dirty="0">
              <a:latin typeface="Arial" pitchFamily="34" charset="0"/>
              <a:cs typeface="Arial" pitchFamily="34" charset="0"/>
            </a:endParaRPr>
          </a:p>
        </p:txBody>
      </p:sp>
      <p:sp>
        <p:nvSpPr>
          <p:cNvPr id="10" name="CuadroTexto 9"/>
          <p:cNvSpPr txBox="1"/>
          <p:nvPr/>
        </p:nvSpPr>
        <p:spPr>
          <a:xfrm>
            <a:off x="31173" y="1406369"/>
            <a:ext cx="5999018" cy="1938992"/>
          </a:xfrm>
          <a:prstGeom prst="rect">
            <a:avLst/>
          </a:prstGeom>
          <a:noFill/>
        </p:spPr>
        <p:txBody>
          <a:bodyPr wrap="square" rtlCol="0">
            <a:spAutoFit/>
          </a:bodyPr>
          <a:lstStyle/>
          <a:p>
            <a:pPr algn="just"/>
            <a:r>
              <a:rPr lang="es-MX" sz="2000" dirty="0" smtClean="0">
                <a:latin typeface="Arial" panose="020B0604020202020204" pitchFamily="34" charset="0"/>
                <a:cs typeface="Arial" panose="020B0604020202020204" pitchFamily="34" charset="0"/>
              </a:rPr>
              <a:t>Durante el mes de diciembre  se realizó la presentación del programa “Clases abiertas de las Paraescolares”, dirigido por cada uno de los docentes especialistas en su área y trasmitido  a través  de Facebook Live UTU para toda la comunidad universitaria y la sociedad en general. </a:t>
            </a:r>
            <a:r>
              <a:rPr lang="es-MX" sz="2000" dirty="0">
                <a:latin typeface="Arial" panose="020B0604020202020204" pitchFamily="34" charset="0"/>
                <a:cs typeface="Arial" panose="020B0604020202020204" pitchFamily="34" charset="0"/>
              </a:rPr>
              <a:t> </a:t>
            </a:r>
          </a:p>
        </p:txBody>
      </p:sp>
      <p:pic>
        <p:nvPicPr>
          <p:cNvPr id="11" name="Imagen 10"/>
          <p:cNvPicPr>
            <a:picLocks noChangeAspect="1"/>
          </p:cNvPicPr>
          <p:nvPr/>
        </p:nvPicPr>
        <p:blipFill rotWithShape="1">
          <a:blip r:embed="rId3"/>
          <a:srcRect t="35294"/>
          <a:stretch/>
        </p:blipFill>
        <p:spPr>
          <a:xfrm>
            <a:off x="6246713" y="1424693"/>
            <a:ext cx="2821088" cy="4779155"/>
          </a:xfrm>
          <a:prstGeom prst="rect">
            <a:avLst/>
          </a:prstGeom>
        </p:spPr>
      </p:pic>
      <p:pic>
        <p:nvPicPr>
          <p:cNvPr id="12" name="Imagen 11"/>
          <p:cNvPicPr>
            <a:picLocks noChangeAspect="1"/>
          </p:cNvPicPr>
          <p:nvPr/>
        </p:nvPicPr>
        <p:blipFill>
          <a:blip r:embed="rId4"/>
          <a:stretch>
            <a:fillRect/>
          </a:stretch>
        </p:blipFill>
        <p:spPr>
          <a:xfrm>
            <a:off x="247694" y="3278644"/>
            <a:ext cx="1994219" cy="3421602"/>
          </a:xfrm>
          <a:prstGeom prst="rect">
            <a:avLst/>
          </a:prstGeom>
        </p:spPr>
      </p:pic>
      <p:pic>
        <p:nvPicPr>
          <p:cNvPr id="13" name="Imagen 12"/>
          <p:cNvPicPr>
            <a:picLocks noChangeAspect="1"/>
          </p:cNvPicPr>
          <p:nvPr/>
        </p:nvPicPr>
        <p:blipFill>
          <a:blip r:embed="rId5"/>
          <a:stretch>
            <a:fillRect/>
          </a:stretch>
        </p:blipFill>
        <p:spPr>
          <a:xfrm>
            <a:off x="2659976" y="3278644"/>
            <a:ext cx="2125282" cy="3421602"/>
          </a:xfrm>
          <a:prstGeom prst="rect">
            <a:avLst/>
          </a:prstGeom>
        </p:spPr>
      </p:pic>
    </p:spTree>
    <p:extLst>
      <p:ext uri="{BB962C8B-B14F-4D97-AF65-F5344CB8AC3E}">
        <p14:creationId xmlns:p14="http://schemas.microsoft.com/office/powerpoint/2010/main" val="205738588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173" y="0"/>
            <a:ext cx="9144000" cy="6858000"/>
          </a:xfrm>
        </p:spPr>
      </p:pic>
      <p:sp>
        <p:nvSpPr>
          <p:cNvPr id="2" name="1 Rectángulo"/>
          <p:cNvSpPr/>
          <p:nvPr/>
        </p:nvSpPr>
        <p:spPr>
          <a:xfrm>
            <a:off x="231220" y="880361"/>
            <a:ext cx="8743906" cy="954107"/>
          </a:xfrm>
          <a:prstGeom prst="rect">
            <a:avLst/>
          </a:prstGeom>
        </p:spPr>
        <p:txBody>
          <a:bodyPr wrap="square">
            <a:spAutoFit/>
          </a:bodyPr>
          <a:lstStyle/>
          <a:p>
            <a:pPr algn="ctr"/>
            <a:r>
              <a:rPr lang="es-ES" sz="2400" b="1" dirty="0" smtClean="0">
                <a:latin typeface="Arial" pitchFamily="34" charset="0"/>
                <a:cs typeface="Arial" pitchFamily="34" charset="0"/>
              </a:rPr>
              <a:t>Deporte y cultura.</a:t>
            </a:r>
          </a:p>
          <a:p>
            <a:pPr algn="ctr"/>
            <a:r>
              <a:rPr lang="es-ES" sz="1600" b="1" dirty="0" smtClean="0">
                <a:latin typeface="Arial" pitchFamily="34" charset="0"/>
                <a:cs typeface="Arial" pitchFamily="34" charset="0"/>
              </a:rPr>
              <a:t>Estudiantes inscritos en </a:t>
            </a:r>
            <a:r>
              <a:rPr lang="es-ES" sz="1600" b="1" dirty="0" err="1" smtClean="0">
                <a:latin typeface="Arial" pitchFamily="34" charset="0"/>
                <a:cs typeface="Arial" pitchFamily="34" charset="0"/>
              </a:rPr>
              <a:t>Paraescolares</a:t>
            </a:r>
            <a:endParaRPr lang="es-ES" sz="1600" b="1" dirty="0" smtClean="0">
              <a:latin typeface="Arial" pitchFamily="34" charset="0"/>
              <a:cs typeface="Arial" pitchFamily="34" charset="0"/>
            </a:endParaRPr>
          </a:p>
          <a:p>
            <a:pPr algn="ctr"/>
            <a:r>
              <a:rPr lang="es-ES" sz="1600" b="1" dirty="0" smtClean="0">
                <a:latin typeface="Arial" pitchFamily="34" charset="0"/>
                <a:cs typeface="Arial" pitchFamily="34" charset="0"/>
              </a:rPr>
              <a:t>cuatrimestre enero-abril  2021</a:t>
            </a:r>
            <a:endParaRPr lang="es-ES" sz="1600" b="1" dirty="0">
              <a:latin typeface="Arial" pitchFamily="34" charset="0"/>
              <a:cs typeface="Arial" pitchFamily="34" charset="0"/>
            </a:endParaRPr>
          </a:p>
        </p:txBody>
      </p:sp>
      <p:pic>
        <p:nvPicPr>
          <p:cNvPr id="8" name="Imagen 7"/>
          <p:cNvPicPr>
            <a:picLocks noChangeAspect="1"/>
          </p:cNvPicPr>
          <p:nvPr/>
        </p:nvPicPr>
        <p:blipFill>
          <a:blip r:embed="rId3">
            <a:duotone>
              <a:schemeClr val="accent6">
                <a:shade val="45000"/>
                <a:satMod val="135000"/>
              </a:schemeClr>
              <a:prstClr val="white"/>
            </a:duotone>
          </a:blip>
          <a:stretch>
            <a:fillRect/>
          </a:stretch>
        </p:blipFill>
        <p:spPr>
          <a:xfrm>
            <a:off x="899592" y="1834468"/>
            <a:ext cx="7851638" cy="4413887"/>
          </a:xfrm>
          <a:prstGeom prst="rect">
            <a:avLst/>
          </a:prstGeom>
        </p:spPr>
      </p:pic>
    </p:spTree>
    <p:extLst>
      <p:ext uri="{BB962C8B-B14F-4D97-AF65-F5344CB8AC3E}">
        <p14:creationId xmlns:p14="http://schemas.microsoft.com/office/powerpoint/2010/main" val="285526568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173" y="0"/>
            <a:ext cx="9144000" cy="6858000"/>
          </a:xfrm>
        </p:spPr>
      </p:pic>
      <p:sp>
        <p:nvSpPr>
          <p:cNvPr id="2" name="1 Rectángulo"/>
          <p:cNvSpPr/>
          <p:nvPr/>
        </p:nvSpPr>
        <p:spPr>
          <a:xfrm>
            <a:off x="247694" y="1005052"/>
            <a:ext cx="8799324" cy="830997"/>
          </a:xfrm>
          <a:prstGeom prst="rect">
            <a:avLst/>
          </a:prstGeom>
        </p:spPr>
        <p:txBody>
          <a:bodyPr wrap="square">
            <a:spAutoFit/>
          </a:bodyPr>
          <a:lstStyle/>
          <a:p>
            <a:pPr algn="ctr"/>
            <a:r>
              <a:rPr lang="es-ES" sz="2400" b="1" dirty="0" smtClean="0">
                <a:latin typeface="Arial" pitchFamily="34" charset="0"/>
                <a:cs typeface="Arial" pitchFamily="34" charset="0"/>
              </a:rPr>
              <a:t>8.2.4.7. </a:t>
            </a:r>
            <a:r>
              <a:rPr lang="es-MX" sz="2400" b="1" dirty="0">
                <a:latin typeface="Arial" panose="020B0604020202020204" pitchFamily="34" charset="0"/>
                <a:cs typeface="Arial" panose="020B0604020202020204" pitchFamily="34" charset="0"/>
              </a:rPr>
              <a:t>Imagen y </a:t>
            </a:r>
            <a:r>
              <a:rPr lang="es-MX" sz="2400" b="1" dirty="0" smtClean="0">
                <a:latin typeface="Arial" panose="020B0604020202020204" pitchFamily="34" charset="0"/>
                <a:cs typeface="Arial" panose="020B0604020202020204" pitchFamily="34" charset="0"/>
              </a:rPr>
              <a:t>estrategias </a:t>
            </a:r>
            <a:r>
              <a:rPr lang="es-MX" sz="2400" b="1" dirty="0">
                <a:latin typeface="Arial" panose="020B0604020202020204" pitchFamily="34" charset="0"/>
                <a:cs typeface="Arial" panose="020B0604020202020204" pitchFamily="34" charset="0"/>
              </a:rPr>
              <a:t>para la </a:t>
            </a:r>
            <a:r>
              <a:rPr lang="es-MX" sz="2400" b="1" dirty="0" smtClean="0">
                <a:latin typeface="Arial" panose="020B0604020202020204" pitchFamily="34" charset="0"/>
                <a:cs typeface="Arial" panose="020B0604020202020204" pitchFamily="34" charset="0"/>
              </a:rPr>
              <a:t>campaña </a:t>
            </a:r>
            <a:r>
              <a:rPr lang="es-MX" sz="2400" b="1" dirty="0">
                <a:latin typeface="Arial" panose="020B0604020202020204" pitchFamily="34" charset="0"/>
                <a:cs typeface="Arial" panose="020B0604020202020204" pitchFamily="34" charset="0"/>
              </a:rPr>
              <a:t>2021</a:t>
            </a:r>
          </a:p>
          <a:p>
            <a:pPr algn="ctr"/>
            <a:r>
              <a:rPr lang="es-ES" sz="2400" b="1" dirty="0" smtClean="0">
                <a:latin typeface="Arial" pitchFamily="34" charset="0"/>
                <a:cs typeface="Arial" pitchFamily="34" charset="0"/>
              </a:rPr>
              <a:t>. </a:t>
            </a:r>
            <a:endParaRPr lang="es-ES" sz="2400" b="1" dirty="0">
              <a:latin typeface="Arial" pitchFamily="34" charset="0"/>
              <a:cs typeface="Arial" pitchFamily="34" charset="0"/>
            </a:endParaRPr>
          </a:p>
        </p:txBody>
      </p:sp>
      <p:pic>
        <p:nvPicPr>
          <p:cNvPr id="8" name="Imagen 7"/>
          <p:cNvPicPr>
            <a:picLocks noChangeAspect="1"/>
          </p:cNvPicPr>
          <p:nvPr/>
        </p:nvPicPr>
        <p:blipFill>
          <a:blip r:embed="rId3"/>
          <a:stretch>
            <a:fillRect/>
          </a:stretch>
        </p:blipFill>
        <p:spPr>
          <a:xfrm>
            <a:off x="2157039" y="1575573"/>
            <a:ext cx="4610638" cy="3276613"/>
          </a:xfrm>
          <a:prstGeom prst="rect">
            <a:avLst/>
          </a:prstGeom>
        </p:spPr>
      </p:pic>
      <p:pic>
        <p:nvPicPr>
          <p:cNvPr id="14" name="Imagen 13"/>
          <p:cNvPicPr>
            <a:picLocks noChangeAspect="1"/>
          </p:cNvPicPr>
          <p:nvPr/>
        </p:nvPicPr>
        <p:blipFill>
          <a:blip r:embed="rId4"/>
          <a:stretch>
            <a:fillRect/>
          </a:stretch>
        </p:blipFill>
        <p:spPr>
          <a:xfrm>
            <a:off x="193182" y="5330374"/>
            <a:ext cx="8853835" cy="866053"/>
          </a:xfrm>
          <a:prstGeom prst="rect">
            <a:avLst/>
          </a:prstGeom>
        </p:spPr>
      </p:pic>
      <p:sp>
        <p:nvSpPr>
          <p:cNvPr id="15" name="CuadroTexto 14"/>
          <p:cNvSpPr txBox="1"/>
          <p:nvPr/>
        </p:nvSpPr>
        <p:spPr>
          <a:xfrm>
            <a:off x="0" y="4961042"/>
            <a:ext cx="6060599" cy="369332"/>
          </a:xfrm>
          <a:prstGeom prst="rect">
            <a:avLst/>
          </a:prstGeom>
          <a:noFill/>
        </p:spPr>
        <p:txBody>
          <a:bodyPr wrap="square" rtlCol="0">
            <a:spAutoFit/>
          </a:bodyPr>
          <a:lstStyle/>
          <a:p>
            <a:pPr algn="ctr"/>
            <a:r>
              <a:rPr lang="es-MX" dirty="0" smtClean="0">
                <a:latin typeface="Arial" panose="020B0604020202020204" pitchFamily="34" charset="0"/>
                <a:cs typeface="Arial" panose="020B0604020202020204" pitchFamily="34" charset="0"/>
              </a:rPr>
              <a:t>Estrategias principales ante  </a:t>
            </a:r>
            <a:r>
              <a:rPr lang="es-MX" dirty="0">
                <a:latin typeface="Arial" panose="020B0604020202020204" pitchFamily="34" charset="0"/>
                <a:cs typeface="Arial" panose="020B0604020202020204" pitchFamily="34" charset="0"/>
              </a:rPr>
              <a:t>COVID‑19</a:t>
            </a:r>
          </a:p>
        </p:txBody>
      </p:sp>
    </p:spTree>
    <p:extLst>
      <p:ext uri="{BB962C8B-B14F-4D97-AF65-F5344CB8AC3E}">
        <p14:creationId xmlns:p14="http://schemas.microsoft.com/office/powerpoint/2010/main" val="216787199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173" y="0"/>
            <a:ext cx="9144000" cy="6858000"/>
          </a:xfrm>
        </p:spPr>
      </p:pic>
      <p:sp>
        <p:nvSpPr>
          <p:cNvPr id="2" name="1 Rectángulo"/>
          <p:cNvSpPr/>
          <p:nvPr/>
        </p:nvSpPr>
        <p:spPr>
          <a:xfrm>
            <a:off x="247694" y="1005052"/>
            <a:ext cx="8799324" cy="830997"/>
          </a:xfrm>
          <a:prstGeom prst="rect">
            <a:avLst/>
          </a:prstGeom>
        </p:spPr>
        <p:txBody>
          <a:bodyPr wrap="square">
            <a:spAutoFit/>
          </a:bodyPr>
          <a:lstStyle/>
          <a:p>
            <a:pPr algn="ctr"/>
            <a:r>
              <a:rPr lang="es-ES" sz="2400" b="1" dirty="0" smtClean="0">
                <a:latin typeface="Arial" pitchFamily="34" charset="0"/>
                <a:cs typeface="Arial" pitchFamily="34" charset="0"/>
              </a:rPr>
              <a:t>8.2.4.8. </a:t>
            </a:r>
            <a:r>
              <a:rPr lang="es-MX" sz="2400" b="1" dirty="0">
                <a:latin typeface="Arial" panose="020B0604020202020204" pitchFamily="34" charset="0"/>
                <a:cs typeface="Arial" panose="020B0604020202020204" pitchFamily="34" charset="0"/>
              </a:rPr>
              <a:t>P</a:t>
            </a:r>
            <a:r>
              <a:rPr lang="es-MX" sz="2400" b="1" dirty="0" smtClean="0">
                <a:latin typeface="Arial" panose="020B0604020202020204" pitchFamily="34" charset="0"/>
                <a:cs typeface="Arial" panose="020B0604020202020204" pitchFamily="34" charset="0"/>
              </a:rPr>
              <a:t>osicionamiento de la oferta educativa en redes sociales a través de </a:t>
            </a:r>
            <a:r>
              <a:rPr lang="es-MX" sz="2400" b="1" dirty="0" err="1" smtClean="0">
                <a:latin typeface="Arial" panose="020B0604020202020204" pitchFamily="34" charset="0"/>
                <a:cs typeface="Arial" panose="020B0604020202020204" pitchFamily="34" charset="0"/>
              </a:rPr>
              <a:t>flyer</a:t>
            </a:r>
            <a:r>
              <a:rPr lang="es-MX" sz="2400" b="1" dirty="0" smtClean="0">
                <a:latin typeface="Arial" panose="020B0604020202020204" pitchFamily="34" charset="0"/>
                <a:cs typeface="Arial" panose="020B0604020202020204" pitchFamily="34" charset="0"/>
              </a:rPr>
              <a:t> informativos.</a:t>
            </a:r>
          </a:p>
        </p:txBody>
      </p:sp>
      <p:pic>
        <p:nvPicPr>
          <p:cNvPr id="7" name="Imagen 6"/>
          <p:cNvPicPr>
            <a:picLocks noChangeAspect="1"/>
          </p:cNvPicPr>
          <p:nvPr/>
        </p:nvPicPr>
        <p:blipFill>
          <a:blip r:embed="rId3"/>
          <a:stretch>
            <a:fillRect/>
          </a:stretch>
        </p:blipFill>
        <p:spPr>
          <a:xfrm>
            <a:off x="631266" y="4427537"/>
            <a:ext cx="2061158" cy="2134847"/>
          </a:xfrm>
          <a:prstGeom prst="rect">
            <a:avLst/>
          </a:prstGeom>
        </p:spPr>
      </p:pic>
      <p:pic>
        <p:nvPicPr>
          <p:cNvPr id="9" name="Imagen 8"/>
          <p:cNvPicPr>
            <a:picLocks noChangeAspect="1"/>
          </p:cNvPicPr>
          <p:nvPr/>
        </p:nvPicPr>
        <p:blipFill>
          <a:blip r:embed="rId4"/>
          <a:stretch>
            <a:fillRect/>
          </a:stretch>
        </p:blipFill>
        <p:spPr>
          <a:xfrm>
            <a:off x="2411656" y="2020159"/>
            <a:ext cx="2062766" cy="2073498"/>
          </a:xfrm>
          <a:prstGeom prst="rect">
            <a:avLst/>
          </a:prstGeom>
        </p:spPr>
      </p:pic>
      <p:pic>
        <p:nvPicPr>
          <p:cNvPr id="10" name="Imagen 9"/>
          <p:cNvPicPr>
            <a:picLocks noChangeAspect="1"/>
          </p:cNvPicPr>
          <p:nvPr/>
        </p:nvPicPr>
        <p:blipFill>
          <a:blip r:embed="rId5"/>
          <a:stretch>
            <a:fillRect/>
          </a:stretch>
        </p:blipFill>
        <p:spPr>
          <a:xfrm>
            <a:off x="3284049" y="4472336"/>
            <a:ext cx="1925140" cy="2060620"/>
          </a:xfrm>
          <a:prstGeom prst="rect">
            <a:avLst/>
          </a:prstGeom>
        </p:spPr>
      </p:pic>
      <p:pic>
        <p:nvPicPr>
          <p:cNvPr id="12" name="Imagen 11"/>
          <p:cNvPicPr>
            <a:picLocks noChangeAspect="1"/>
          </p:cNvPicPr>
          <p:nvPr/>
        </p:nvPicPr>
        <p:blipFill>
          <a:blip r:embed="rId6"/>
          <a:stretch>
            <a:fillRect/>
          </a:stretch>
        </p:blipFill>
        <p:spPr>
          <a:xfrm>
            <a:off x="31173" y="2055529"/>
            <a:ext cx="1897779" cy="2060620"/>
          </a:xfrm>
          <a:prstGeom prst="rect">
            <a:avLst/>
          </a:prstGeom>
        </p:spPr>
      </p:pic>
      <p:pic>
        <p:nvPicPr>
          <p:cNvPr id="13" name="Imagen 12"/>
          <p:cNvPicPr>
            <a:picLocks noChangeAspect="1"/>
          </p:cNvPicPr>
          <p:nvPr/>
        </p:nvPicPr>
        <p:blipFill>
          <a:blip r:embed="rId7"/>
          <a:stretch>
            <a:fillRect/>
          </a:stretch>
        </p:blipFill>
        <p:spPr>
          <a:xfrm>
            <a:off x="4765684" y="2064930"/>
            <a:ext cx="1958140" cy="2057658"/>
          </a:xfrm>
          <a:prstGeom prst="rect">
            <a:avLst/>
          </a:prstGeom>
        </p:spPr>
      </p:pic>
      <p:pic>
        <p:nvPicPr>
          <p:cNvPr id="16" name="Imagen 15"/>
          <p:cNvPicPr>
            <a:picLocks noChangeAspect="1"/>
          </p:cNvPicPr>
          <p:nvPr/>
        </p:nvPicPr>
        <p:blipFill>
          <a:blip r:embed="rId8"/>
          <a:stretch>
            <a:fillRect/>
          </a:stretch>
        </p:blipFill>
        <p:spPr>
          <a:xfrm>
            <a:off x="7019893" y="2034277"/>
            <a:ext cx="1805440" cy="2059380"/>
          </a:xfrm>
          <a:prstGeom prst="rect">
            <a:avLst/>
          </a:prstGeom>
        </p:spPr>
      </p:pic>
      <p:pic>
        <p:nvPicPr>
          <p:cNvPr id="17" name="Imagen 16"/>
          <p:cNvPicPr>
            <a:picLocks noChangeAspect="1"/>
          </p:cNvPicPr>
          <p:nvPr/>
        </p:nvPicPr>
        <p:blipFill>
          <a:blip r:embed="rId9"/>
          <a:stretch>
            <a:fillRect/>
          </a:stretch>
        </p:blipFill>
        <p:spPr>
          <a:xfrm>
            <a:off x="5744754" y="4291885"/>
            <a:ext cx="1841679" cy="2099618"/>
          </a:xfrm>
          <a:prstGeom prst="rect">
            <a:avLst/>
          </a:prstGeom>
        </p:spPr>
      </p:pic>
    </p:spTree>
    <p:extLst>
      <p:ext uri="{BB962C8B-B14F-4D97-AF65-F5344CB8AC3E}">
        <p14:creationId xmlns:p14="http://schemas.microsoft.com/office/powerpoint/2010/main" val="230364027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p:cNvSpPr txBox="1"/>
          <p:nvPr/>
        </p:nvSpPr>
        <p:spPr>
          <a:xfrm>
            <a:off x="1041987" y="2210088"/>
            <a:ext cx="7506586" cy="1938992"/>
          </a:xfrm>
          <a:prstGeom prst="rect">
            <a:avLst/>
          </a:prstGeom>
          <a:noFill/>
        </p:spPr>
        <p:txBody>
          <a:bodyPr wrap="square" rtlCol="0">
            <a:spAutoFit/>
          </a:bodyPr>
          <a:lstStyle/>
          <a:p>
            <a:pPr algn="ctr"/>
            <a:r>
              <a:rPr lang="es-MX" sz="6000" dirty="0"/>
              <a:t>9</a:t>
            </a:r>
            <a:r>
              <a:rPr lang="es-MX" sz="6000" dirty="0" smtClean="0"/>
              <a:t>. ASUNTOS GENERALES</a:t>
            </a:r>
            <a:r>
              <a:rPr lang="es-MX" sz="5400" dirty="0" smtClean="0"/>
              <a:t>.</a:t>
            </a:r>
            <a:endParaRPr lang="es-MX" sz="5400" dirty="0"/>
          </a:p>
        </p:txBody>
      </p:sp>
    </p:spTree>
    <p:extLst>
      <p:ext uri="{BB962C8B-B14F-4D97-AF65-F5344CB8AC3E}">
        <p14:creationId xmlns:p14="http://schemas.microsoft.com/office/powerpoint/2010/main" val="292252335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p:cNvSpPr txBox="1"/>
          <p:nvPr/>
        </p:nvSpPr>
        <p:spPr>
          <a:xfrm>
            <a:off x="1041987" y="2210088"/>
            <a:ext cx="7506586" cy="2862322"/>
          </a:xfrm>
          <a:prstGeom prst="rect">
            <a:avLst/>
          </a:prstGeom>
          <a:noFill/>
        </p:spPr>
        <p:txBody>
          <a:bodyPr wrap="square" rtlCol="0">
            <a:spAutoFit/>
          </a:bodyPr>
          <a:lstStyle/>
          <a:p>
            <a:pPr algn="ctr"/>
            <a:r>
              <a:rPr lang="es-MX" sz="6000" dirty="0" smtClean="0"/>
              <a:t>10. LECTURA Y RATIFICACIÓN DE ACUERDOS</a:t>
            </a:r>
            <a:r>
              <a:rPr lang="es-MX" sz="5400" dirty="0" smtClean="0"/>
              <a:t>.</a:t>
            </a:r>
            <a:endParaRPr lang="es-MX" sz="5400" dirty="0"/>
          </a:p>
        </p:txBody>
      </p:sp>
    </p:spTree>
    <p:extLst>
      <p:ext uri="{BB962C8B-B14F-4D97-AF65-F5344CB8AC3E}">
        <p14:creationId xmlns:p14="http://schemas.microsoft.com/office/powerpoint/2010/main" val="53260755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p:cNvSpPr txBox="1"/>
          <p:nvPr/>
        </p:nvSpPr>
        <p:spPr>
          <a:xfrm>
            <a:off x="1041987" y="2498120"/>
            <a:ext cx="7506586" cy="1938992"/>
          </a:xfrm>
          <a:prstGeom prst="rect">
            <a:avLst/>
          </a:prstGeom>
          <a:noFill/>
        </p:spPr>
        <p:txBody>
          <a:bodyPr wrap="square" rtlCol="0">
            <a:spAutoFit/>
          </a:bodyPr>
          <a:lstStyle/>
          <a:p>
            <a:pPr algn="ctr"/>
            <a:r>
              <a:rPr lang="es-MX" sz="6000" dirty="0" smtClean="0"/>
              <a:t>11. CLAUSURA DE LA SESIÓN</a:t>
            </a:r>
            <a:r>
              <a:rPr lang="es-MX" sz="5400" dirty="0" smtClean="0"/>
              <a:t>.</a:t>
            </a:r>
            <a:endParaRPr lang="es-MX" sz="5400" dirty="0"/>
          </a:p>
        </p:txBody>
      </p:sp>
    </p:spTree>
    <p:extLst>
      <p:ext uri="{BB962C8B-B14F-4D97-AF65-F5344CB8AC3E}">
        <p14:creationId xmlns:p14="http://schemas.microsoft.com/office/powerpoint/2010/main" val="15483418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p:cNvSpPr txBox="1"/>
          <p:nvPr/>
        </p:nvSpPr>
        <p:spPr>
          <a:xfrm>
            <a:off x="899592" y="2537609"/>
            <a:ext cx="7506586" cy="1323439"/>
          </a:xfrm>
          <a:prstGeom prst="rect">
            <a:avLst/>
          </a:prstGeom>
          <a:noFill/>
        </p:spPr>
        <p:txBody>
          <a:bodyPr wrap="square" rtlCol="0">
            <a:spAutoFit/>
          </a:bodyPr>
          <a:lstStyle/>
          <a:p>
            <a:pPr algn="ctr"/>
            <a:r>
              <a:rPr lang="es-MX" sz="8000" dirty="0" smtClean="0"/>
              <a:t>GRACIAS.</a:t>
            </a:r>
            <a:endParaRPr lang="es-MX" sz="8000" dirty="0"/>
          </a:p>
        </p:txBody>
      </p:sp>
    </p:spTree>
    <p:extLst>
      <p:ext uri="{BB962C8B-B14F-4D97-AF65-F5344CB8AC3E}">
        <p14:creationId xmlns:p14="http://schemas.microsoft.com/office/powerpoint/2010/main" val="3747688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p:cNvSpPr txBox="1"/>
          <p:nvPr/>
        </p:nvSpPr>
        <p:spPr>
          <a:xfrm>
            <a:off x="1041987" y="2210088"/>
            <a:ext cx="7506586" cy="1938992"/>
          </a:xfrm>
          <a:prstGeom prst="rect">
            <a:avLst/>
          </a:prstGeom>
          <a:noFill/>
        </p:spPr>
        <p:txBody>
          <a:bodyPr wrap="square" rtlCol="0">
            <a:spAutoFit/>
          </a:bodyPr>
          <a:lstStyle/>
          <a:p>
            <a:pPr algn="ctr"/>
            <a:r>
              <a:rPr lang="es-MX" sz="6000" dirty="0" smtClean="0"/>
              <a:t>6. SEGUIMIENTO DE ACUERDOS</a:t>
            </a:r>
            <a:r>
              <a:rPr lang="es-MX" sz="5400" dirty="0" smtClean="0"/>
              <a:t>.</a:t>
            </a:r>
            <a:endParaRPr lang="es-MX" sz="5400" dirty="0"/>
          </a:p>
        </p:txBody>
      </p:sp>
    </p:spTree>
    <p:extLst>
      <p:ext uri="{BB962C8B-B14F-4D97-AF65-F5344CB8AC3E}">
        <p14:creationId xmlns:p14="http://schemas.microsoft.com/office/powerpoint/2010/main" val="3192212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5 Tabla"/>
          <p:cNvGraphicFramePr>
            <a:graphicFrameLocks noGrp="1"/>
          </p:cNvGraphicFramePr>
          <p:nvPr>
            <p:extLst>
              <p:ext uri="{D42A27DB-BD31-4B8C-83A1-F6EECF244321}">
                <p14:modId xmlns:p14="http://schemas.microsoft.com/office/powerpoint/2010/main" val="2603724568"/>
              </p:ext>
            </p:extLst>
          </p:nvPr>
        </p:nvGraphicFramePr>
        <p:xfrm>
          <a:off x="179512" y="1052736"/>
          <a:ext cx="8640960" cy="4869060"/>
        </p:xfrm>
        <a:graphic>
          <a:graphicData uri="http://schemas.openxmlformats.org/drawingml/2006/table">
            <a:tbl>
              <a:tblPr>
                <a:tableStyleId>{0505E3EF-67EA-436B-97B2-0124C06EBD24}</a:tableStyleId>
              </a:tblPr>
              <a:tblGrid>
                <a:gridCol w="982644">
                  <a:extLst>
                    <a:ext uri="{9D8B030D-6E8A-4147-A177-3AD203B41FA5}">
                      <a16:colId xmlns:a16="http://schemas.microsoft.com/office/drawing/2014/main" xmlns="" val="20000"/>
                    </a:ext>
                  </a:extLst>
                </a:gridCol>
                <a:gridCol w="6840437">
                  <a:extLst>
                    <a:ext uri="{9D8B030D-6E8A-4147-A177-3AD203B41FA5}">
                      <a16:colId xmlns:a16="http://schemas.microsoft.com/office/drawing/2014/main" xmlns="" val="20001"/>
                    </a:ext>
                  </a:extLst>
                </a:gridCol>
                <a:gridCol w="817879">
                  <a:extLst>
                    <a:ext uri="{9D8B030D-6E8A-4147-A177-3AD203B41FA5}">
                      <a16:colId xmlns:a16="http://schemas.microsoft.com/office/drawing/2014/main" xmlns="" val="20002"/>
                    </a:ext>
                  </a:extLst>
                </a:gridCol>
              </a:tblGrid>
              <a:tr h="847788">
                <a:tc gridSpan="3">
                  <a:txBody>
                    <a:bodyPr/>
                    <a:lstStyle/>
                    <a:p>
                      <a:pPr marL="41910" algn="just">
                        <a:lnSpc>
                          <a:spcPct val="100000"/>
                        </a:lnSpc>
                        <a:spcAft>
                          <a:spcPts val="0"/>
                        </a:spcAft>
                      </a:pPr>
                      <a:r>
                        <a:rPr lang="es-MX" sz="1500" spc="-5" dirty="0">
                          <a:effectLst/>
                        </a:rPr>
                        <a:t>A</a:t>
                      </a:r>
                      <a:r>
                        <a:rPr lang="es-MX" sz="1500" dirty="0">
                          <a:effectLst/>
                        </a:rPr>
                        <a:t>cue</a:t>
                      </a:r>
                      <a:r>
                        <a:rPr lang="es-MX" sz="1500" spc="5" dirty="0">
                          <a:effectLst/>
                        </a:rPr>
                        <a:t>r</a:t>
                      </a:r>
                      <a:r>
                        <a:rPr lang="es-MX" sz="1500" dirty="0">
                          <a:effectLst/>
                        </a:rPr>
                        <a:t>do</a:t>
                      </a:r>
                      <a:r>
                        <a:rPr lang="es-MX" sz="1500" spc="-15" dirty="0">
                          <a:effectLst/>
                        </a:rPr>
                        <a:t> </a:t>
                      </a:r>
                      <a:r>
                        <a:rPr lang="es-MX" sz="1500" spc="-5" dirty="0" smtClean="0">
                          <a:effectLst/>
                        </a:rPr>
                        <a:t>N</a:t>
                      </a:r>
                      <a:r>
                        <a:rPr lang="es-MX" sz="1500" dirty="0" smtClean="0">
                          <a:effectLst/>
                        </a:rPr>
                        <a:t>o.05.02.06.06.2018.S</a:t>
                      </a:r>
                    </a:p>
                    <a:p>
                      <a:pPr marL="41910" algn="just">
                        <a:lnSpc>
                          <a:spcPct val="100000"/>
                        </a:lnSpc>
                        <a:spcAft>
                          <a:spcPts val="0"/>
                        </a:spcAft>
                      </a:pPr>
                      <a:r>
                        <a:rPr lang="es-MX" sz="1400" dirty="0" smtClean="0">
                          <a:effectLst/>
                        </a:rPr>
                        <a:t>El consejo Directivo dio por</a:t>
                      </a:r>
                      <a:r>
                        <a:rPr lang="es-MX" sz="1400" baseline="0" dirty="0" smtClean="0">
                          <a:effectLst/>
                        </a:rPr>
                        <a:t> presentado el Estudio de Factibilidad y Sustentabilidad Financiera que permita evaluar el tránsito al nuevo módulo Bilingüe, Internacional y Sustentable (Bis) de la Universidad Tecnológica del Usumacinta, para continuar con los trámites correspondientes.</a:t>
                      </a:r>
                      <a:endParaRPr lang="es-MX" sz="1400" b="1" i="1" dirty="0" smtClean="0">
                        <a:effectLst/>
                        <a:latin typeface="Arial" pitchFamily="34" charset="0"/>
                        <a:cs typeface="Arial" pitchFamily="34" charset="0"/>
                      </a:endParaRPr>
                    </a:p>
                  </a:txBody>
                  <a:tcPr marL="0" marR="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319920">
                <a:tc>
                  <a:txBody>
                    <a:bodyPr/>
                    <a:lstStyle/>
                    <a:p>
                      <a:pPr marL="304165">
                        <a:lnSpc>
                          <a:spcPts val="1210"/>
                        </a:lnSpc>
                        <a:spcAft>
                          <a:spcPts val="0"/>
                        </a:spcAft>
                      </a:pPr>
                      <a:r>
                        <a:rPr lang="es-MX" sz="1400" spc="-5" dirty="0">
                          <a:effectLst/>
                        </a:rPr>
                        <a:t>N</a:t>
                      </a:r>
                      <a:r>
                        <a:rPr lang="es-MX" sz="1400" dirty="0">
                          <a:effectLst/>
                        </a:rPr>
                        <a:t>o.</a:t>
                      </a:r>
                      <a:r>
                        <a:rPr lang="es-MX" sz="1400" spc="-25" dirty="0">
                          <a:effectLst/>
                        </a:rPr>
                        <a:t> </a:t>
                      </a:r>
                      <a:r>
                        <a:rPr lang="es-MX" sz="1400" dirty="0">
                          <a:effectLst/>
                        </a:rPr>
                        <a:t>de</a:t>
                      </a:r>
                      <a:r>
                        <a:rPr lang="es-MX" sz="1400" spc="-10" dirty="0">
                          <a:effectLst/>
                        </a:rPr>
                        <a:t> </a:t>
                      </a:r>
                      <a:r>
                        <a:rPr lang="es-MX" sz="1400" spc="-5" dirty="0">
                          <a:effectLst/>
                        </a:rPr>
                        <a:t>S</a:t>
                      </a:r>
                      <a:r>
                        <a:rPr lang="es-MX" sz="1400" dirty="0">
                          <a:effectLst/>
                        </a:rPr>
                        <a:t>e</a:t>
                      </a:r>
                      <a:r>
                        <a:rPr lang="es-MX" sz="1400" spc="25" dirty="0">
                          <a:effectLst/>
                        </a:rPr>
                        <a:t>s</a:t>
                      </a:r>
                      <a:r>
                        <a:rPr lang="es-MX" sz="1400" spc="-10" dirty="0">
                          <a:effectLst/>
                        </a:rPr>
                        <a:t>i</a:t>
                      </a:r>
                      <a:r>
                        <a:rPr lang="es-MX" sz="1400" dirty="0">
                          <a:effectLst/>
                        </a:rPr>
                        <a:t>ón</a:t>
                      </a:r>
                      <a:endParaRPr lang="es-MX" sz="1400" b="1" dirty="0">
                        <a:effectLst/>
                        <a:latin typeface="Arial" pitchFamily="34" charset="0"/>
                        <a:ea typeface="Times New Roman"/>
                        <a:cs typeface="Arial" pitchFamily="34" charset="0"/>
                      </a:endParaRPr>
                    </a:p>
                  </a:txBody>
                  <a:tcPr marL="0" marR="0" marT="0" marB="0"/>
                </a:tc>
                <a:tc>
                  <a:txBody>
                    <a:bodyPr/>
                    <a:lstStyle/>
                    <a:p>
                      <a:pPr marL="953770">
                        <a:lnSpc>
                          <a:spcPts val="1115"/>
                        </a:lnSpc>
                        <a:spcAft>
                          <a:spcPts val="0"/>
                        </a:spcAft>
                      </a:pPr>
                      <a:r>
                        <a:rPr lang="es-MX" sz="1400" spc="5" dirty="0">
                          <a:effectLst/>
                        </a:rPr>
                        <a:t>G</a:t>
                      </a:r>
                      <a:r>
                        <a:rPr lang="es-MX" sz="1400" spc="-5" dirty="0">
                          <a:effectLst/>
                        </a:rPr>
                        <a:t>es</a:t>
                      </a:r>
                      <a:r>
                        <a:rPr lang="es-MX" sz="1400" spc="-10" dirty="0">
                          <a:effectLst/>
                        </a:rPr>
                        <a:t>t</a:t>
                      </a:r>
                      <a:r>
                        <a:rPr lang="es-MX" sz="1400" spc="10" dirty="0">
                          <a:effectLst/>
                        </a:rPr>
                        <a:t>i</a:t>
                      </a:r>
                      <a:r>
                        <a:rPr lang="es-MX" sz="1400" dirty="0">
                          <a:effectLst/>
                        </a:rPr>
                        <a:t>on</a:t>
                      </a:r>
                      <a:r>
                        <a:rPr lang="es-MX" sz="1400" spc="-5" dirty="0">
                          <a:effectLst/>
                        </a:rPr>
                        <a:t>e</a:t>
                      </a:r>
                      <a:r>
                        <a:rPr lang="es-MX" sz="1400" dirty="0">
                          <a:effectLst/>
                        </a:rPr>
                        <a:t>s</a:t>
                      </a:r>
                      <a:r>
                        <a:rPr lang="es-MX" sz="1400" spc="20" dirty="0">
                          <a:effectLst/>
                        </a:rPr>
                        <a:t> </a:t>
                      </a:r>
                      <a:r>
                        <a:rPr lang="es-MX" sz="1400" spc="-10" dirty="0">
                          <a:effectLst/>
                        </a:rPr>
                        <a:t>r</a:t>
                      </a:r>
                      <a:r>
                        <a:rPr lang="es-MX" sz="1400" spc="-5" dirty="0">
                          <a:effectLst/>
                        </a:rPr>
                        <a:t>e</a:t>
                      </a:r>
                      <a:r>
                        <a:rPr lang="es-MX" sz="1400" spc="-25" dirty="0">
                          <a:effectLst/>
                        </a:rPr>
                        <a:t>a</a:t>
                      </a:r>
                      <a:r>
                        <a:rPr lang="es-MX" sz="1400" spc="10" dirty="0">
                          <a:effectLst/>
                        </a:rPr>
                        <a:t>li</a:t>
                      </a:r>
                      <a:r>
                        <a:rPr lang="es-MX" sz="1400" spc="-5" dirty="0">
                          <a:effectLst/>
                        </a:rPr>
                        <a:t>za</a:t>
                      </a:r>
                      <a:r>
                        <a:rPr lang="es-MX" sz="1400" dirty="0">
                          <a:effectLst/>
                        </a:rPr>
                        <a:t>d</a:t>
                      </a:r>
                      <a:r>
                        <a:rPr lang="es-MX" sz="1400" spc="-5" dirty="0">
                          <a:effectLst/>
                        </a:rPr>
                        <a:t>a</a:t>
                      </a:r>
                      <a:r>
                        <a:rPr lang="es-MX" sz="1400" dirty="0">
                          <a:effectLst/>
                        </a:rPr>
                        <a:t>s</a:t>
                      </a:r>
                      <a:endParaRPr lang="es-MX" sz="1400" b="1" dirty="0">
                        <a:effectLst/>
                        <a:latin typeface="Arial" pitchFamily="34" charset="0"/>
                        <a:ea typeface="Times New Roman"/>
                        <a:cs typeface="Arial" pitchFamily="34" charset="0"/>
                      </a:endParaRPr>
                    </a:p>
                  </a:txBody>
                  <a:tcPr marL="0" marR="0" marT="0" marB="0"/>
                </a:tc>
                <a:tc>
                  <a:txBody>
                    <a:bodyPr/>
                    <a:lstStyle/>
                    <a:p>
                      <a:pPr marL="130175" algn="ctr">
                        <a:lnSpc>
                          <a:spcPts val="1210"/>
                        </a:lnSpc>
                        <a:spcAft>
                          <a:spcPts val="0"/>
                        </a:spcAft>
                      </a:pPr>
                      <a:r>
                        <a:rPr lang="es-MX" sz="1400" dirty="0">
                          <a:effectLst/>
                        </a:rPr>
                        <a:t>% </a:t>
                      </a:r>
                      <a:r>
                        <a:rPr lang="es-MX" sz="1400" spc="-5" dirty="0">
                          <a:effectLst/>
                        </a:rPr>
                        <a:t>A</a:t>
                      </a:r>
                      <a:r>
                        <a:rPr lang="es-MX" sz="1400" dirty="0">
                          <a:effectLst/>
                        </a:rPr>
                        <a:t>vance</a:t>
                      </a:r>
                      <a:endParaRPr lang="es-MX" sz="1400" b="1" dirty="0">
                        <a:effectLst/>
                        <a:latin typeface="Arial" pitchFamily="34" charset="0"/>
                        <a:ea typeface="Times New Roman"/>
                        <a:cs typeface="Arial" pitchFamily="34" charset="0"/>
                      </a:endParaRPr>
                    </a:p>
                  </a:txBody>
                  <a:tcPr marL="0" marR="0" marT="0" marB="0"/>
                </a:tc>
                <a:extLst>
                  <a:ext uri="{0D108BD9-81ED-4DB2-BD59-A6C34878D82A}">
                    <a16:rowId xmlns:a16="http://schemas.microsoft.com/office/drawing/2014/main" xmlns="" val="10001"/>
                  </a:ext>
                </a:extLst>
              </a:tr>
              <a:tr h="2152261">
                <a:tc>
                  <a:txBody>
                    <a:bodyPr/>
                    <a:lstStyle/>
                    <a:p>
                      <a:pPr algn="ctr">
                        <a:lnSpc>
                          <a:spcPct val="115000"/>
                        </a:lnSpc>
                        <a:spcAft>
                          <a:spcPts val="0"/>
                        </a:spcAft>
                      </a:pPr>
                      <a:r>
                        <a:rPr lang="es-MX" sz="1400" kern="1200" dirty="0" smtClean="0">
                          <a:effectLst/>
                        </a:rPr>
                        <a:t>3ra. 2018</a:t>
                      </a:r>
                      <a:endParaRPr lang="es-MX" sz="1400" kern="1200" dirty="0">
                        <a:solidFill>
                          <a:schemeClr val="tx1"/>
                        </a:solidFill>
                        <a:effectLst/>
                        <a:latin typeface="+mn-lt"/>
                        <a:ea typeface="+mn-ea"/>
                        <a:cs typeface="+mn-cs"/>
                      </a:endParaRPr>
                    </a:p>
                  </a:txBody>
                  <a:tcPr marL="0" marR="0" marT="0" marB="0" anchor="ctr"/>
                </a:tc>
                <a:tc>
                  <a:txBody>
                    <a:bodyPr/>
                    <a:lstStyle/>
                    <a:p>
                      <a:pPr algn="just">
                        <a:lnSpc>
                          <a:spcPct val="115000"/>
                        </a:lnSpc>
                        <a:spcAft>
                          <a:spcPts val="0"/>
                        </a:spcAft>
                      </a:pPr>
                      <a:r>
                        <a:rPr lang="es-MX" sz="1400" dirty="0" smtClean="0">
                          <a:effectLst/>
                        </a:rPr>
                        <a:t>El día 16</a:t>
                      </a:r>
                      <a:r>
                        <a:rPr lang="es-MX" sz="1400" baseline="0" dirty="0" smtClean="0">
                          <a:effectLst/>
                        </a:rPr>
                        <a:t> de Abril del 2018, se entregó el oficio No. UTU/REC/139/2018, donde se solicita la autorización para realizar los trámites de transición del Programa Educativo de TSU en Turismo a la Modalidad de Universidades BIS, a la Secretaría de Educación del Estado.</a:t>
                      </a:r>
                    </a:p>
                    <a:p>
                      <a:pPr algn="just">
                        <a:lnSpc>
                          <a:spcPct val="115000"/>
                        </a:lnSpc>
                        <a:spcAft>
                          <a:spcPts val="0"/>
                        </a:spcAft>
                      </a:pPr>
                      <a:r>
                        <a:rPr lang="es-MX" sz="1400" baseline="0" dirty="0" smtClean="0">
                          <a:effectLst/>
                        </a:rPr>
                        <a:t>El 29 de Junio se entregó el oficio No. UTU/REC/288/2018, a la Secretaría de Educación del Estado, en el cual se hacía entrega del </a:t>
                      </a:r>
                      <a:r>
                        <a:rPr lang="es-MX" sz="1400" b="0" baseline="0" dirty="0" smtClean="0">
                          <a:effectLst/>
                        </a:rPr>
                        <a:t>Estudio de Factibilidad y Sustentabilidad Financiera que permita evaluar el tránsito al nuevo módulo Bilingüe, Internacional y Sustentable (Bis)</a:t>
                      </a:r>
                      <a:r>
                        <a:rPr lang="es-MX" sz="1400" baseline="0" dirty="0" smtClean="0">
                          <a:effectLst/>
                        </a:rPr>
                        <a:t>  y la solitud de Oficio Aval.</a:t>
                      </a:r>
                    </a:p>
                    <a:p>
                      <a:pPr algn="just">
                        <a:lnSpc>
                          <a:spcPct val="115000"/>
                        </a:lnSpc>
                        <a:spcAft>
                          <a:spcPts val="0"/>
                        </a:spcAft>
                      </a:pPr>
                      <a:r>
                        <a:rPr lang="es-MX" sz="1400" baseline="0" dirty="0" smtClean="0">
                          <a:effectLst/>
                        </a:rPr>
                        <a:t>Hasta el momento no se cuenta con respuesta alguna por parte de la Secretaría de Educación del Estado</a:t>
                      </a:r>
                    </a:p>
                  </a:txBody>
                  <a:tcPr marL="0" marR="0" marT="0" marB="0"/>
                </a:tc>
                <a:tc>
                  <a:txBody>
                    <a:bodyPr/>
                    <a:lstStyle/>
                    <a:p>
                      <a:pPr marL="0" algn="ctr" defTabSz="914400" rtl="0" eaLnBrk="1" latinLnBrk="0" hangingPunct="1">
                        <a:lnSpc>
                          <a:spcPct val="115000"/>
                        </a:lnSpc>
                        <a:spcAft>
                          <a:spcPts val="0"/>
                        </a:spcAft>
                      </a:pPr>
                      <a:r>
                        <a:rPr lang="es-MX" sz="1500" kern="1200" dirty="0" smtClean="0">
                          <a:effectLst/>
                        </a:rPr>
                        <a:t>30%</a:t>
                      </a:r>
                      <a:endParaRPr lang="es-MX" sz="1500"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10002"/>
                  </a:ext>
                </a:extLst>
              </a:tr>
              <a:tr h="1434840">
                <a:tc>
                  <a:txBody>
                    <a:bodyPr/>
                    <a:lstStyle/>
                    <a:p>
                      <a:pPr algn="ctr">
                        <a:lnSpc>
                          <a:spcPct val="115000"/>
                        </a:lnSpc>
                        <a:spcAft>
                          <a:spcPts val="0"/>
                        </a:spcAft>
                      </a:pPr>
                      <a:r>
                        <a:rPr lang="es-MX" sz="1400" kern="1200" dirty="0" smtClean="0">
                          <a:effectLst/>
                        </a:rPr>
                        <a:t>4ta.</a:t>
                      </a:r>
                      <a:r>
                        <a:rPr lang="es-MX" sz="1400" kern="1200" baseline="0" dirty="0" smtClean="0">
                          <a:effectLst/>
                        </a:rPr>
                        <a:t> 2018</a:t>
                      </a:r>
                      <a:endParaRPr lang="es-MX" sz="1400" kern="1200" dirty="0">
                        <a:solidFill>
                          <a:schemeClr val="tx1"/>
                        </a:solidFill>
                        <a:effectLst/>
                        <a:latin typeface="+mn-lt"/>
                        <a:ea typeface="+mn-ea"/>
                        <a:cs typeface="+mn-cs"/>
                      </a:endParaRPr>
                    </a:p>
                  </a:txBody>
                  <a:tcPr marL="0" marR="0" marT="0" marB="0" anchor="ctr"/>
                </a:tc>
                <a:tc>
                  <a:txBody>
                    <a:bodyPr/>
                    <a:lstStyle/>
                    <a:p>
                      <a:pPr algn="just">
                        <a:lnSpc>
                          <a:spcPct val="115000"/>
                        </a:lnSpc>
                        <a:spcAft>
                          <a:spcPts val="0"/>
                        </a:spcAft>
                      </a:pPr>
                      <a:r>
                        <a:rPr lang="es-MX" sz="1400" baseline="0" dirty="0" smtClean="0">
                          <a:effectLst/>
                        </a:rPr>
                        <a:t>La Universidad Tecnológica del Usumacinta ha dado seguimiento por medio de llamadas telefónicas y visitas personales a la Secretaría de Educación del Estado para saber el estatus que guarda la solicitud  del oficio No. UTU/REC/288/2018, y así poder proseguir con los trámites correspondientes.</a:t>
                      </a:r>
                    </a:p>
                    <a:p>
                      <a:pPr marL="0" marR="0" indent="0" algn="just" defTabSz="914400" rtl="0" eaLnBrk="1" fontAlgn="auto" latinLnBrk="0" hangingPunct="1">
                        <a:lnSpc>
                          <a:spcPct val="115000"/>
                        </a:lnSpc>
                        <a:spcBef>
                          <a:spcPts val="0"/>
                        </a:spcBef>
                        <a:spcAft>
                          <a:spcPts val="0"/>
                        </a:spcAft>
                        <a:buClrTx/>
                        <a:buSzTx/>
                        <a:buFontTx/>
                        <a:buNone/>
                        <a:tabLst/>
                        <a:defRPr/>
                      </a:pPr>
                      <a:r>
                        <a:rPr lang="es-MX" sz="1400" baseline="0" dirty="0" smtClean="0">
                          <a:effectLst/>
                        </a:rPr>
                        <a:t>Hasta la presente fecha no se cuenta con respuesta alguna por parte de la Secretaría de Educación del Estado</a:t>
                      </a:r>
                    </a:p>
                  </a:txBody>
                  <a:tcPr marL="0" marR="0" marT="0" marB="0"/>
                </a:tc>
                <a:tc>
                  <a:txBody>
                    <a:bodyPr/>
                    <a:lstStyle/>
                    <a:p>
                      <a:pPr marL="0" algn="ctr" defTabSz="914400" rtl="0" eaLnBrk="1" latinLnBrk="0" hangingPunct="1">
                        <a:lnSpc>
                          <a:spcPct val="115000"/>
                        </a:lnSpc>
                        <a:spcAft>
                          <a:spcPts val="0"/>
                        </a:spcAft>
                      </a:pPr>
                      <a:r>
                        <a:rPr lang="es-MX" sz="1500" kern="1200" dirty="0" smtClean="0">
                          <a:effectLst/>
                        </a:rPr>
                        <a:t>30%</a:t>
                      </a:r>
                      <a:endParaRPr lang="es-MX" sz="1500"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267179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5" name="5 Tabla"/>
          <p:cNvGraphicFramePr>
            <a:graphicFrameLocks noGrp="1"/>
          </p:cNvGraphicFramePr>
          <p:nvPr>
            <p:extLst>
              <p:ext uri="{D42A27DB-BD31-4B8C-83A1-F6EECF244321}">
                <p14:modId xmlns:p14="http://schemas.microsoft.com/office/powerpoint/2010/main" val="216761334"/>
              </p:ext>
            </p:extLst>
          </p:nvPr>
        </p:nvGraphicFramePr>
        <p:xfrm>
          <a:off x="251520" y="1124744"/>
          <a:ext cx="8743339" cy="4104455"/>
        </p:xfrm>
        <a:graphic>
          <a:graphicData uri="http://schemas.openxmlformats.org/drawingml/2006/table">
            <a:tbl>
              <a:tblPr>
                <a:tableStyleId>{0505E3EF-67EA-436B-97B2-0124C06EBD24}</a:tableStyleId>
              </a:tblPr>
              <a:tblGrid>
                <a:gridCol w="994285">
                  <a:extLst>
                    <a:ext uri="{9D8B030D-6E8A-4147-A177-3AD203B41FA5}">
                      <a16:colId xmlns:a16="http://schemas.microsoft.com/office/drawing/2014/main" xmlns="" val="20000"/>
                    </a:ext>
                  </a:extLst>
                </a:gridCol>
                <a:gridCol w="6921485">
                  <a:extLst>
                    <a:ext uri="{9D8B030D-6E8A-4147-A177-3AD203B41FA5}">
                      <a16:colId xmlns:a16="http://schemas.microsoft.com/office/drawing/2014/main" xmlns="" val="20001"/>
                    </a:ext>
                  </a:extLst>
                </a:gridCol>
                <a:gridCol w="827569">
                  <a:extLst>
                    <a:ext uri="{9D8B030D-6E8A-4147-A177-3AD203B41FA5}">
                      <a16:colId xmlns:a16="http://schemas.microsoft.com/office/drawing/2014/main" xmlns="" val="20002"/>
                    </a:ext>
                  </a:extLst>
                </a:gridCol>
              </a:tblGrid>
              <a:tr h="969469">
                <a:tc gridSpan="3">
                  <a:txBody>
                    <a:bodyPr/>
                    <a:lstStyle/>
                    <a:p>
                      <a:pPr marL="41910" algn="just">
                        <a:lnSpc>
                          <a:spcPct val="100000"/>
                        </a:lnSpc>
                        <a:spcAft>
                          <a:spcPts val="0"/>
                        </a:spcAft>
                      </a:pPr>
                      <a:r>
                        <a:rPr lang="es-MX" sz="1600" spc="-5" dirty="0">
                          <a:effectLst/>
                        </a:rPr>
                        <a:t>A</a:t>
                      </a:r>
                      <a:r>
                        <a:rPr lang="es-MX" sz="1600" dirty="0">
                          <a:effectLst/>
                        </a:rPr>
                        <a:t>cue</a:t>
                      </a:r>
                      <a:r>
                        <a:rPr lang="es-MX" sz="1600" spc="5" dirty="0">
                          <a:effectLst/>
                        </a:rPr>
                        <a:t>r</a:t>
                      </a:r>
                      <a:r>
                        <a:rPr lang="es-MX" sz="1600" dirty="0">
                          <a:effectLst/>
                        </a:rPr>
                        <a:t>do</a:t>
                      </a:r>
                      <a:r>
                        <a:rPr lang="es-MX" sz="1600" spc="-15" dirty="0">
                          <a:effectLst/>
                        </a:rPr>
                        <a:t> </a:t>
                      </a:r>
                      <a:r>
                        <a:rPr lang="es-MX" sz="1600" spc="-5" dirty="0" smtClean="0">
                          <a:effectLst/>
                        </a:rPr>
                        <a:t>N</a:t>
                      </a:r>
                      <a:r>
                        <a:rPr lang="es-MX" sz="1600" dirty="0" smtClean="0">
                          <a:effectLst/>
                        </a:rPr>
                        <a:t>o.05.02.06.06.2018.S</a:t>
                      </a:r>
                    </a:p>
                    <a:p>
                      <a:pPr marL="41910" algn="just">
                        <a:lnSpc>
                          <a:spcPct val="100000"/>
                        </a:lnSpc>
                        <a:spcAft>
                          <a:spcPts val="0"/>
                        </a:spcAft>
                      </a:pPr>
                      <a:r>
                        <a:rPr lang="es-MX" sz="1400" dirty="0" smtClean="0">
                          <a:effectLst/>
                        </a:rPr>
                        <a:t>El consejo Directivo dio por</a:t>
                      </a:r>
                      <a:r>
                        <a:rPr lang="es-MX" sz="1400" baseline="0" dirty="0" smtClean="0">
                          <a:effectLst/>
                        </a:rPr>
                        <a:t> presentado el Estudio de Factibilidad y Sustentabilidad Financiera que permita evaluar el tránsito al nuevo módulo Bilingüe, Internacional y Sustentable (Bis) de la Universidad Tecnológica del Usumacinta, para continuar con los trámites correspondientes.</a:t>
                      </a:r>
                      <a:endParaRPr lang="es-MX" sz="1400" b="1" i="1" dirty="0" smtClean="0">
                        <a:effectLst/>
                        <a:latin typeface="Arial" pitchFamily="34" charset="0"/>
                        <a:cs typeface="Arial" pitchFamily="34" charset="0"/>
                      </a:endParaRPr>
                    </a:p>
                  </a:txBody>
                  <a:tcPr marL="0" marR="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432226">
                <a:tc>
                  <a:txBody>
                    <a:bodyPr/>
                    <a:lstStyle/>
                    <a:p>
                      <a:pPr marL="304165">
                        <a:lnSpc>
                          <a:spcPct val="100000"/>
                        </a:lnSpc>
                        <a:spcAft>
                          <a:spcPts val="0"/>
                        </a:spcAft>
                      </a:pPr>
                      <a:r>
                        <a:rPr lang="es-MX" sz="1400" spc="-5" dirty="0">
                          <a:effectLst/>
                        </a:rPr>
                        <a:t>N</a:t>
                      </a:r>
                      <a:r>
                        <a:rPr lang="es-MX" sz="1400" dirty="0">
                          <a:effectLst/>
                        </a:rPr>
                        <a:t>o.</a:t>
                      </a:r>
                      <a:r>
                        <a:rPr lang="es-MX" sz="1400" spc="-25" dirty="0">
                          <a:effectLst/>
                        </a:rPr>
                        <a:t> </a:t>
                      </a:r>
                      <a:r>
                        <a:rPr lang="es-MX" sz="1400" dirty="0">
                          <a:effectLst/>
                        </a:rPr>
                        <a:t>de</a:t>
                      </a:r>
                      <a:r>
                        <a:rPr lang="es-MX" sz="1400" spc="-10" dirty="0">
                          <a:effectLst/>
                        </a:rPr>
                        <a:t> </a:t>
                      </a:r>
                      <a:r>
                        <a:rPr lang="es-MX" sz="1400" spc="-5" dirty="0">
                          <a:effectLst/>
                        </a:rPr>
                        <a:t>S</a:t>
                      </a:r>
                      <a:r>
                        <a:rPr lang="es-MX" sz="1400" dirty="0">
                          <a:effectLst/>
                        </a:rPr>
                        <a:t>e</a:t>
                      </a:r>
                      <a:r>
                        <a:rPr lang="es-MX" sz="1400" spc="25" dirty="0">
                          <a:effectLst/>
                        </a:rPr>
                        <a:t>s</a:t>
                      </a:r>
                      <a:r>
                        <a:rPr lang="es-MX" sz="1400" spc="-10" dirty="0">
                          <a:effectLst/>
                        </a:rPr>
                        <a:t>i</a:t>
                      </a:r>
                      <a:r>
                        <a:rPr lang="es-MX" sz="1400" dirty="0">
                          <a:effectLst/>
                        </a:rPr>
                        <a:t>ón</a:t>
                      </a:r>
                      <a:endParaRPr lang="es-MX" sz="1400" b="1" dirty="0">
                        <a:effectLst/>
                        <a:latin typeface="Arial" pitchFamily="34" charset="0"/>
                        <a:ea typeface="Times New Roman"/>
                        <a:cs typeface="Arial" pitchFamily="34" charset="0"/>
                      </a:endParaRPr>
                    </a:p>
                  </a:txBody>
                  <a:tcPr marL="0" marR="0" marT="0" marB="0"/>
                </a:tc>
                <a:tc>
                  <a:txBody>
                    <a:bodyPr/>
                    <a:lstStyle/>
                    <a:p>
                      <a:pPr marL="953770">
                        <a:lnSpc>
                          <a:spcPct val="100000"/>
                        </a:lnSpc>
                        <a:spcAft>
                          <a:spcPts val="0"/>
                        </a:spcAft>
                      </a:pPr>
                      <a:r>
                        <a:rPr lang="es-MX" sz="1400" spc="5" dirty="0">
                          <a:effectLst/>
                        </a:rPr>
                        <a:t>G</a:t>
                      </a:r>
                      <a:r>
                        <a:rPr lang="es-MX" sz="1400" spc="-5" dirty="0">
                          <a:effectLst/>
                        </a:rPr>
                        <a:t>es</a:t>
                      </a:r>
                      <a:r>
                        <a:rPr lang="es-MX" sz="1400" spc="-10" dirty="0">
                          <a:effectLst/>
                        </a:rPr>
                        <a:t>t</a:t>
                      </a:r>
                      <a:r>
                        <a:rPr lang="es-MX" sz="1400" spc="10" dirty="0">
                          <a:effectLst/>
                        </a:rPr>
                        <a:t>i</a:t>
                      </a:r>
                      <a:r>
                        <a:rPr lang="es-MX" sz="1400" dirty="0">
                          <a:effectLst/>
                        </a:rPr>
                        <a:t>on</a:t>
                      </a:r>
                      <a:r>
                        <a:rPr lang="es-MX" sz="1400" spc="-5" dirty="0">
                          <a:effectLst/>
                        </a:rPr>
                        <a:t>e</a:t>
                      </a:r>
                      <a:r>
                        <a:rPr lang="es-MX" sz="1400" dirty="0">
                          <a:effectLst/>
                        </a:rPr>
                        <a:t>s</a:t>
                      </a:r>
                      <a:r>
                        <a:rPr lang="es-MX" sz="1400" spc="20" dirty="0">
                          <a:effectLst/>
                        </a:rPr>
                        <a:t> </a:t>
                      </a:r>
                      <a:r>
                        <a:rPr lang="es-MX" sz="1400" spc="-10" dirty="0">
                          <a:effectLst/>
                        </a:rPr>
                        <a:t>r</a:t>
                      </a:r>
                      <a:r>
                        <a:rPr lang="es-MX" sz="1400" spc="-5" dirty="0">
                          <a:effectLst/>
                        </a:rPr>
                        <a:t>e</a:t>
                      </a:r>
                      <a:r>
                        <a:rPr lang="es-MX" sz="1400" spc="-25" dirty="0">
                          <a:effectLst/>
                        </a:rPr>
                        <a:t>a</a:t>
                      </a:r>
                      <a:r>
                        <a:rPr lang="es-MX" sz="1400" spc="10" dirty="0">
                          <a:effectLst/>
                        </a:rPr>
                        <a:t>li</a:t>
                      </a:r>
                      <a:r>
                        <a:rPr lang="es-MX" sz="1400" spc="-5" dirty="0">
                          <a:effectLst/>
                        </a:rPr>
                        <a:t>za</a:t>
                      </a:r>
                      <a:r>
                        <a:rPr lang="es-MX" sz="1400" dirty="0">
                          <a:effectLst/>
                        </a:rPr>
                        <a:t>d</a:t>
                      </a:r>
                      <a:r>
                        <a:rPr lang="es-MX" sz="1400" spc="-5" dirty="0">
                          <a:effectLst/>
                        </a:rPr>
                        <a:t>a</a:t>
                      </a:r>
                      <a:r>
                        <a:rPr lang="es-MX" sz="1400" dirty="0">
                          <a:effectLst/>
                        </a:rPr>
                        <a:t>s</a:t>
                      </a:r>
                      <a:endParaRPr lang="es-MX" sz="1400" b="1" dirty="0">
                        <a:effectLst/>
                        <a:latin typeface="Arial" pitchFamily="34" charset="0"/>
                        <a:ea typeface="Times New Roman"/>
                        <a:cs typeface="Arial" pitchFamily="34" charset="0"/>
                      </a:endParaRPr>
                    </a:p>
                  </a:txBody>
                  <a:tcPr marL="0" marR="0" marT="0" marB="0"/>
                </a:tc>
                <a:tc>
                  <a:txBody>
                    <a:bodyPr/>
                    <a:lstStyle/>
                    <a:p>
                      <a:pPr marL="130175" algn="ctr">
                        <a:lnSpc>
                          <a:spcPct val="100000"/>
                        </a:lnSpc>
                        <a:spcAft>
                          <a:spcPts val="0"/>
                        </a:spcAft>
                      </a:pPr>
                      <a:r>
                        <a:rPr lang="es-MX" sz="1400" dirty="0">
                          <a:effectLst/>
                        </a:rPr>
                        <a:t>% </a:t>
                      </a:r>
                      <a:r>
                        <a:rPr lang="es-MX" sz="1400" spc="-5" dirty="0">
                          <a:effectLst/>
                        </a:rPr>
                        <a:t>A</a:t>
                      </a:r>
                      <a:r>
                        <a:rPr lang="es-MX" sz="1400" dirty="0">
                          <a:effectLst/>
                        </a:rPr>
                        <a:t>vance</a:t>
                      </a:r>
                      <a:endParaRPr lang="es-MX" sz="1400" b="1" dirty="0">
                        <a:effectLst/>
                        <a:latin typeface="Arial" pitchFamily="34" charset="0"/>
                        <a:ea typeface="Times New Roman"/>
                        <a:cs typeface="Arial" pitchFamily="34" charset="0"/>
                      </a:endParaRPr>
                    </a:p>
                  </a:txBody>
                  <a:tcPr marL="0" marR="0" marT="0" marB="0"/>
                </a:tc>
                <a:extLst>
                  <a:ext uri="{0D108BD9-81ED-4DB2-BD59-A6C34878D82A}">
                    <a16:rowId xmlns:a16="http://schemas.microsoft.com/office/drawing/2014/main" xmlns="" val="10001"/>
                  </a:ext>
                </a:extLst>
              </a:tr>
              <a:tr h="1621656">
                <a:tc>
                  <a:txBody>
                    <a:bodyPr/>
                    <a:lstStyle/>
                    <a:p>
                      <a:pPr algn="ctr">
                        <a:lnSpc>
                          <a:spcPct val="100000"/>
                        </a:lnSpc>
                        <a:spcAft>
                          <a:spcPts val="0"/>
                        </a:spcAft>
                      </a:pPr>
                      <a:r>
                        <a:rPr lang="es-MX" sz="1400" kern="1200" dirty="0" smtClean="0">
                          <a:effectLst/>
                        </a:rPr>
                        <a:t>1ra. 2019</a:t>
                      </a:r>
                      <a:endParaRPr lang="es-MX" sz="1400" kern="1200" dirty="0">
                        <a:solidFill>
                          <a:schemeClr val="tx1"/>
                        </a:solidFill>
                        <a:effectLst/>
                        <a:latin typeface="+mn-lt"/>
                        <a:ea typeface="+mn-ea"/>
                        <a:cs typeface="+mn-cs"/>
                      </a:endParaRPr>
                    </a:p>
                  </a:txBody>
                  <a:tcPr marL="0" marR="0" marT="0" marB="0" anchor="ctr"/>
                </a:tc>
                <a:tc>
                  <a:txBody>
                    <a:bodyPr/>
                    <a:lstStyle/>
                    <a:p>
                      <a:pPr algn="just">
                        <a:lnSpc>
                          <a:spcPct val="100000"/>
                        </a:lnSpc>
                        <a:spcAft>
                          <a:spcPts val="0"/>
                        </a:spcAft>
                      </a:pPr>
                      <a:r>
                        <a:rPr lang="es-MX" sz="1400" baseline="0" dirty="0" smtClean="0">
                          <a:effectLst/>
                        </a:rPr>
                        <a:t>La </a:t>
                      </a:r>
                      <a:r>
                        <a:rPr lang="es-MX" sz="1400" kern="1200" baseline="0" dirty="0" smtClean="0">
                          <a:solidFill>
                            <a:schemeClr val="dk1"/>
                          </a:solidFill>
                          <a:effectLst/>
                          <a:latin typeface="+mn-lt"/>
                          <a:ea typeface="+mn-ea"/>
                          <a:cs typeface="+mn-cs"/>
                        </a:rPr>
                        <a:t>Universidad Tecnológica del Usumacinta ha dado seguimiento por medio de llamadas telefónicas y visitas personales a la Secretaría de Educación del Estado para saber el estatus que guarda la solicitud  del oficio No. UTU/REC/288/2018, y así poder proseguir con los trámites correspondientes.</a:t>
                      </a:r>
                    </a:p>
                    <a:p>
                      <a:pPr marL="0" marR="0" indent="0" algn="just" defTabSz="914400" rtl="0" eaLnBrk="1" fontAlgn="auto" latinLnBrk="0" hangingPunct="1">
                        <a:lnSpc>
                          <a:spcPct val="100000"/>
                        </a:lnSpc>
                        <a:spcBef>
                          <a:spcPts val="0"/>
                        </a:spcBef>
                        <a:spcAft>
                          <a:spcPts val="0"/>
                        </a:spcAft>
                        <a:buClrTx/>
                        <a:buSzTx/>
                        <a:buFontTx/>
                        <a:buNone/>
                        <a:tabLst/>
                        <a:defRPr/>
                      </a:pPr>
                      <a:r>
                        <a:rPr lang="es-MX" sz="1400" kern="1200" baseline="0" dirty="0" smtClean="0">
                          <a:solidFill>
                            <a:schemeClr val="dk1"/>
                          </a:solidFill>
                          <a:effectLst/>
                          <a:latin typeface="+mn-lt"/>
                          <a:ea typeface="+mn-ea"/>
                          <a:cs typeface="+mn-cs"/>
                        </a:rPr>
                        <a:t>Hasta la presente fecha no se cuenta con respuesta alguna por parte de la Secretaría de Educación del Estado</a:t>
                      </a:r>
                    </a:p>
                  </a:txBody>
                  <a:tcPr marL="0" marR="0" marT="0" marB="0"/>
                </a:tc>
                <a:tc>
                  <a:txBody>
                    <a:bodyPr/>
                    <a:lstStyle/>
                    <a:p>
                      <a:pPr marL="0" algn="ctr" defTabSz="914400" rtl="0" eaLnBrk="1" latinLnBrk="0" hangingPunct="1">
                        <a:lnSpc>
                          <a:spcPct val="100000"/>
                        </a:lnSpc>
                        <a:spcAft>
                          <a:spcPts val="0"/>
                        </a:spcAft>
                      </a:pPr>
                      <a:r>
                        <a:rPr lang="es-MX" sz="1600" kern="1200" dirty="0" smtClean="0">
                          <a:effectLst/>
                        </a:rPr>
                        <a:t>30%</a:t>
                      </a:r>
                      <a:endParaRPr lang="es-MX" sz="1600"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10002"/>
                  </a:ext>
                </a:extLst>
              </a:tr>
              <a:tr h="1081104">
                <a:tc>
                  <a:txBody>
                    <a:bodyPr/>
                    <a:lstStyle/>
                    <a:p>
                      <a:pPr algn="ctr">
                        <a:lnSpc>
                          <a:spcPct val="100000"/>
                        </a:lnSpc>
                        <a:spcAft>
                          <a:spcPts val="0"/>
                        </a:spcAft>
                      </a:pPr>
                      <a:r>
                        <a:rPr lang="es-MX" sz="1400" kern="1200" dirty="0" smtClean="0">
                          <a:effectLst/>
                        </a:rPr>
                        <a:t>2da.</a:t>
                      </a:r>
                      <a:r>
                        <a:rPr lang="es-MX" sz="1400" kern="1200" baseline="0" dirty="0" smtClean="0">
                          <a:effectLst/>
                        </a:rPr>
                        <a:t> 2019</a:t>
                      </a:r>
                      <a:endParaRPr lang="es-MX" sz="1400" kern="1200" dirty="0">
                        <a:solidFill>
                          <a:schemeClr val="tx1"/>
                        </a:solidFill>
                        <a:effectLst/>
                        <a:latin typeface="+mn-lt"/>
                        <a:ea typeface="+mn-ea"/>
                        <a:cs typeface="+mn-cs"/>
                      </a:endParaRPr>
                    </a:p>
                  </a:txBody>
                  <a:tcPr marL="0" marR="0" marT="0"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400" baseline="0" dirty="0" smtClean="0">
                          <a:effectLst/>
                        </a:rPr>
                        <a:t>La Universidad Tecnológica del Usumacinta ha dado seguimiento por medio del oficio No. UTU/REC/227/2019, dirigido a la Mtra. Ana Edith Palomino Vergara, Directora de Educación Superior, para saber el estatus que guarda nuestra solicitud de cambio a la modalidad BIS.</a:t>
                      </a:r>
                    </a:p>
                  </a:txBody>
                  <a:tcPr marL="0" marR="0" marT="0" marB="0"/>
                </a:tc>
                <a:tc>
                  <a:txBody>
                    <a:bodyPr/>
                    <a:lstStyle/>
                    <a:p>
                      <a:pPr marL="0" algn="ctr" defTabSz="914400" rtl="0" eaLnBrk="1" latinLnBrk="0" hangingPunct="1">
                        <a:lnSpc>
                          <a:spcPct val="100000"/>
                        </a:lnSpc>
                        <a:spcAft>
                          <a:spcPts val="0"/>
                        </a:spcAft>
                      </a:pPr>
                      <a:r>
                        <a:rPr lang="es-MX" sz="1600" kern="1200" dirty="0" smtClean="0">
                          <a:effectLst/>
                        </a:rPr>
                        <a:t>30%</a:t>
                      </a:r>
                      <a:endParaRPr lang="es-MX" sz="1600"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5609425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5 Tabla"/>
          <p:cNvGraphicFramePr>
            <a:graphicFrameLocks noGrp="1"/>
          </p:cNvGraphicFramePr>
          <p:nvPr>
            <p:extLst>
              <p:ext uri="{D42A27DB-BD31-4B8C-83A1-F6EECF244321}">
                <p14:modId xmlns:p14="http://schemas.microsoft.com/office/powerpoint/2010/main" val="3718918877"/>
              </p:ext>
            </p:extLst>
          </p:nvPr>
        </p:nvGraphicFramePr>
        <p:xfrm>
          <a:off x="179512" y="1052736"/>
          <a:ext cx="8640961" cy="4536504"/>
        </p:xfrm>
        <a:graphic>
          <a:graphicData uri="http://schemas.openxmlformats.org/drawingml/2006/table">
            <a:tbl>
              <a:tblPr>
                <a:tableStyleId>{0505E3EF-67EA-436B-97B2-0124C06EBD24}</a:tableStyleId>
              </a:tblPr>
              <a:tblGrid>
                <a:gridCol w="982643">
                  <a:extLst>
                    <a:ext uri="{9D8B030D-6E8A-4147-A177-3AD203B41FA5}">
                      <a16:colId xmlns:a16="http://schemas.microsoft.com/office/drawing/2014/main" xmlns="" val="20000"/>
                    </a:ext>
                  </a:extLst>
                </a:gridCol>
                <a:gridCol w="6840439">
                  <a:extLst>
                    <a:ext uri="{9D8B030D-6E8A-4147-A177-3AD203B41FA5}">
                      <a16:colId xmlns:a16="http://schemas.microsoft.com/office/drawing/2014/main" xmlns="" val="20001"/>
                    </a:ext>
                  </a:extLst>
                </a:gridCol>
                <a:gridCol w="817879">
                  <a:extLst>
                    <a:ext uri="{9D8B030D-6E8A-4147-A177-3AD203B41FA5}">
                      <a16:colId xmlns:a16="http://schemas.microsoft.com/office/drawing/2014/main" xmlns="" val="20002"/>
                    </a:ext>
                  </a:extLst>
                </a:gridCol>
              </a:tblGrid>
              <a:tr h="647786">
                <a:tc gridSpan="3">
                  <a:txBody>
                    <a:bodyPr/>
                    <a:lstStyle/>
                    <a:p>
                      <a:pPr marL="41910" algn="just">
                        <a:lnSpc>
                          <a:spcPts val="1210"/>
                        </a:lnSpc>
                        <a:spcAft>
                          <a:spcPts val="0"/>
                        </a:spcAft>
                      </a:pPr>
                      <a:r>
                        <a:rPr lang="es-MX" sz="1600" spc="-5" dirty="0">
                          <a:effectLst/>
                        </a:rPr>
                        <a:t>A</a:t>
                      </a:r>
                      <a:r>
                        <a:rPr lang="es-MX" sz="1600" dirty="0">
                          <a:effectLst/>
                        </a:rPr>
                        <a:t>cue</a:t>
                      </a:r>
                      <a:r>
                        <a:rPr lang="es-MX" sz="1600" spc="5" dirty="0">
                          <a:effectLst/>
                        </a:rPr>
                        <a:t>r</a:t>
                      </a:r>
                      <a:r>
                        <a:rPr lang="es-MX" sz="1600" dirty="0">
                          <a:effectLst/>
                        </a:rPr>
                        <a:t>do</a:t>
                      </a:r>
                      <a:r>
                        <a:rPr lang="es-MX" sz="1600" spc="-15" dirty="0">
                          <a:effectLst/>
                        </a:rPr>
                        <a:t> </a:t>
                      </a:r>
                      <a:r>
                        <a:rPr lang="es-MX" sz="1600" spc="-5" dirty="0" smtClean="0">
                          <a:effectLst/>
                        </a:rPr>
                        <a:t>N</a:t>
                      </a:r>
                      <a:r>
                        <a:rPr lang="es-MX" sz="1600" dirty="0" smtClean="0">
                          <a:effectLst/>
                        </a:rPr>
                        <a:t>o.05.02.06.06.2018.S</a:t>
                      </a:r>
                    </a:p>
                    <a:p>
                      <a:pPr marL="41910" algn="just">
                        <a:lnSpc>
                          <a:spcPts val="1210"/>
                        </a:lnSpc>
                        <a:spcAft>
                          <a:spcPts val="0"/>
                        </a:spcAft>
                      </a:pPr>
                      <a:r>
                        <a:rPr lang="es-MX" sz="1400" dirty="0" smtClean="0">
                          <a:effectLst/>
                        </a:rPr>
                        <a:t>El consejo Directivo dio por</a:t>
                      </a:r>
                      <a:r>
                        <a:rPr lang="es-MX" sz="1400" baseline="0" dirty="0" smtClean="0">
                          <a:effectLst/>
                        </a:rPr>
                        <a:t> presentado el Estudio de Factibilidad y Sustentabilidad Financiera que permita evaluar el tránsito al nuevo módulo Bilingüe, Internacional y Sustentable (Bis) de la Universidad Tecnológica del Usumacinta, para continuar con los trámites correspondientes.</a:t>
                      </a:r>
                      <a:endParaRPr lang="es-MX" sz="1400" b="1" i="1" dirty="0" smtClean="0">
                        <a:effectLst/>
                        <a:latin typeface="Arial" pitchFamily="34" charset="0"/>
                        <a:cs typeface="Arial" pitchFamily="34" charset="0"/>
                      </a:endParaRPr>
                    </a:p>
                  </a:txBody>
                  <a:tcPr marL="0" marR="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327793">
                <a:tc>
                  <a:txBody>
                    <a:bodyPr/>
                    <a:lstStyle/>
                    <a:p>
                      <a:pPr marL="304165">
                        <a:lnSpc>
                          <a:spcPts val="1210"/>
                        </a:lnSpc>
                        <a:spcAft>
                          <a:spcPts val="0"/>
                        </a:spcAft>
                      </a:pPr>
                      <a:r>
                        <a:rPr lang="es-MX" sz="1400" spc="-5" dirty="0">
                          <a:effectLst/>
                        </a:rPr>
                        <a:t>N</a:t>
                      </a:r>
                      <a:r>
                        <a:rPr lang="es-MX" sz="1400" dirty="0">
                          <a:effectLst/>
                        </a:rPr>
                        <a:t>o.</a:t>
                      </a:r>
                      <a:r>
                        <a:rPr lang="es-MX" sz="1400" spc="-25" dirty="0">
                          <a:effectLst/>
                        </a:rPr>
                        <a:t> </a:t>
                      </a:r>
                      <a:r>
                        <a:rPr lang="es-MX" sz="1400" dirty="0">
                          <a:effectLst/>
                        </a:rPr>
                        <a:t>de</a:t>
                      </a:r>
                      <a:r>
                        <a:rPr lang="es-MX" sz="1400" spc="-10" dirty="0">
                          <a:effectLst/>
                        </a:rPr>
                        <a:t> </a:t>
                      </a:r>
                      <a:r>
                        <a:rPr lang="es-MX" sz="1400" spc="-5" dirty="0">
                          <a:effectLst/>
                        </a:rPr>
                        <a:t>S</a:t>
                      </a:r>
                      <a:r>
                        <a:rPr lang="es-MX" sz="1400" dirty="0">
                          <a:effectLst/>
                        </a:rPr>
                        <a:t>e</a:t>
                      </a:r>
                      <a:r>
                        <a:rPr lang="es-MX" sz="1400" spc="25" dirty="0">
                          <a:effectLst/>
                        </a:rPr>
                        <a:t>s</a:t>
                      </a:r>
                      <a:r>
                        <a:rPr lang="es-MX" sz="1400" spc="-10" dirty="0">
                          <a:effectLst/>
                        </a:rPr>
                        <a:t>i</a:t>
                      </a:r>
                      <a:r>
                        <a:rPr lang="es-MX" sz="1400" dirty="0">
                          <a:effectLst/>
                        </a:rPr>
                        <a:t>ón</a:t>
                      </a:r>
                      <a:endParaRPr lang="es-MX" sz="1400" b="1" dirty="0">
                        <a:effectLst/>
                        <a:latin typeface="Arial" pitchFamily="34" charset="0"/>
                        <a:ea typeface="Times New Roman"/>
                        <a:cs typeface="Arial" pitchFamily="34" charset="0"/>
                      </a:endParaRPr>
                    </a:p>
                  </a:txBody>
                  <a:tcPr marL="0" marR="0" marT="0" marB="0"/>
                </a:tc>
                <a:tc>
                  <a:txBody>
                    <a:bodyPr/>
                    <a:lstStyle/>
                    <a:p>
                      <a:pPr marL="953770">
                        <a:lnSpc>
                          <a:spcPts val="1115"/>
                        </a:lnSpc>
                        <a:spcAft>
                          <a:spcPts val="0"/>
                        </a:spcAft>
                      </a:pPr>
                      <a:r>
                        <a:rPr lang="es-MX" sz="1400" spc="5" dirty="0">
                          <a:effectLst/>
                        </a:rPr>
                        <a:t>G</a:t>
                      </a:r>
                      <a:r>
                        <a:rPr lang="es-MX" sz="1400" spc="-5" dirty="0">
                          <a:effectLst/>
                        </a:rPr>
                        <a:t>es</a:t>
                      </a:r>
                      <a:r>
                        <a:rPr lang="es-MX" sz="1400" spc="-10" dirty="0">
                          <a:effectLst/>
                        </a:rPr>
                        <a:t>t</a:t>
                      </a:r>
                      <a:r>
                        <a:rPr lang="es-MX" sz="1400" spc="10" dirty="0">
                          <a:effectLst/>
                        </a:rPr>
                        <a:t>i</a:t>
                      </a:r>
                      <a:r>
                        <a:rPr lang="es-MX" sz="1400" dirty="0">
                          <a:effectLst/>
                        </a:rPr>
                        <a:t>on</a:t>
                      </a:r>
                      <a:r>
                        <a:rPr lang="es-MX" sz="1400" spc="-5" dirty="0">
                          <a:effectLst/>
                        </a:rPr>
                        <a:t>e</a:t>
                      </a:r>
                      <a:r>
                        <a:rPr lang="es-MX" sz="1400" dirty="0">
                          <a:effectLst/>
                        </a:rPr>
                        <a:t>s</a:t>
                      </a:r>
                      <a:r>
                        <a:rPr lang="es-MX" sz="1400" spc="20" dirty="0">
                          <a:effectLst/>
                        </a:rPr>
                        <a:t> </a:t>
                      </a:r>
                      <a:r>
                        <a:rPr lang="es-MX" sz="1400" spc="-10" dirty="0">
                          <a:effectLst/>
                        </a:rPr>
                        <a:t>r</a:t>
                      </a:r>
                      <a:r>
                        <a:rPr lang="es-MX" sz="1400" spc="-5" dirty="0">
                          <a:effectLst/>
                        </a:rPr>
                        <a:t>e</a:t>
                      </a:r>
                      <a:r>
                        <a:rPr lang="es-MX" sz="1400" spc="-25" dirty="0">
                          <a:effectLst/>
                        </a:rPr>
                        <a:t>a</a:t>
                      </a:r>
                      <a:r>
                        <a:rPr lang="es-MX" sz="1400" spc="10" dirty="0">
                          <a:effectLst/>
                        </a:rPr>
                        <a:t>li</a:t>
                      </a:r>
                      <a:r>
                        <a:rPr lang="es-MX" sz="1400" spc="-5" dirty="0">
                          <a:effectLst/>
                        </a:rPr>
                        <a:t>za</a:t>
                      </a:r>
                      <a:r>
                        <a:rPr lang="es-MX" sz="1400" dirty="0">
                          <a:effectLst/>
                        </a:rPr>
                        <a:t>d</a:t>
                      </a:r>
                      <a:r>
                        <a:rPr lang="es-MX" sz="1400" spc="-5" dirty="0">
                          <a:effectLst/>
                        </a:rPr>
                        <a:t>a</a:t>
                      </a:r>
                      <a:r>
                        <a:rPr lang="es-MX" sz="1400" dirty="0">
                          <a:effectLst/>
                        </a:rPr>
                        <a:t>s</a:t>
                      </a:r>
                      <a:endParaRPr lang="es-MX" sz="1400" b="1" dirty="0">
                        <a:effectLst/>
                        <a:latin typeface="Arial" pitchFamily="34" charset="0"/>
                        <a:ea typeface="Times New Roman"/>
                        <a:cs typeface="Arial" pitchFamily="34" charset="0"/>
                      </a:endParaRPr>
                    </a:p>
                  </a:txBody>
                  <a:tcPr marL="0" marR="0" marT="0" marB="0"/>
                </a:tc>
                <a:tc>
                  <a:txBody>
                    <a:bodyPr/>
                    <a:lstStyle/>
                    <a:p>
                      <a:pPr marL="130175" algn="ctr">
                        <a:lnSpc>
                          <a:spcPts val="1210"/>
                        </a:lnSpc>
                        <a:spcAft>
                          <a:spcPts val="0"/>
                        </a:spcAft>
                      </a:pPr>
                      <a:r>
                        <a:rPr lang="es-MX" sz="1400" dirty="0">
                          <a:effectLst/>
                        </a:rPr>
                        <a:t>% </a:t>
                      </a:r>
                      <a:r>
                        <a:rPr lang="es-MX" sz="1400" spc="-5" dirty="0">
                          <a:effectLst/>
                        </a:rPr>
                        <a:t>A</a:t>
                      </a:r>
                      <a:r>
                        <a:rPr lang="es-MX" sz="1400" dirty="0">
                          <a:effectLst/>
                        </a:rPr>
                        <a:t>vance</a:t>
                      </a:r>
                      <a:endParaRPr lang="es-MX" sz="1400" b="1" dirty="0">
                        <a:effectLst/>
                        <a:latin typeface="Arial" pitchFamily="34" charset="0"/>
                        <a:ea typeface="Times New Roman"/>
                        <a:cs typeface="Arial" pitchFamily="34" charset="0"/>
                      </a:endParaRPr>
                    </a:p>
                  </a:txBody>
                  <a:tcPr marL="0" marR="0" marT="0" marB="0"/>
                </a:tc>
                <a:extLst>
                  <a:ext uri="{0D108BD9-81ED-4DB2-BD59-A6C34878D82A}">
                    <a16:rowId xmlns:a16="http://schemas.microsoft.com/office/drawing/2014/main" xmlns="" val="10001"/>
                  </a:ext>
                </a:extLst>
              </a:tr>
              <a:tr h="1272840">
                <a:tc>
                  <a:txBody>
                    <a:bodyPr/>
                    <a:lstStyle/>
                    <a:p>
                      <a:pPr algn="ctr">
                        <a:lnSpc>
                          <a:spcPct val="115000"/>
                        </a:lnSpc>
                        <a:spcAft>
                          <a:spcPts val="0"/>
                        </a:spcAft>
                      </a:pPr>
                      <a:r>
                        <a:rPr lang="es-MX" sz="1400" kern="1200" dirty="0" smtClean="0">
                          <a:effectLst/>
                        </a:rPr>
                        <a:t>3ra. 2019</a:t>
                      </a:r>
                      <a:endParaRPr lang="es-MX" sz="1400" kern="1200" dirty="0">
                        <a:solidFill>
                          <a:schemeClr val="tx1"/>
                        </a:solidFill>
                        <a:effectLst/>
                        <a:latin typeface="+mn-lt"/>
                        <a:ea typeface="+mn-ea"/>
                        <a:cs typeface="+mn-cs"/>
                      </a:endParaRPr>
                    </a:p>
                  </a:txBody>
                  <a:tcPr marL="0" marR="0" marT="0" marB="0" anchor="ct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s-MX" sz="1400" baseline="0" dirty="0" smtClean="0">
                          <a:effectLst/>
                        </a:rPr>
                        <a:t>De acuerdo al PROGRAMA DE TRABAJO DE SEGUIMIENTO A LA TRANSICIÓN AL MODELO BIS, correspondiente a  la fecha AGOSTO 2019-FEBRERO 2020, se presenta el Plan de Trabajo para entregar la información que solicita la Coordinación General de Universidades Tecnológicas y Politécnicas (</a:t>
                      </a:r>
                      <a:r>
                        <a:rPr lang="es-MX" sz="1400" baseline="0" dirty="0" err="1" smtClean="0">
                          <a:effectLst/>
                        </a:rPr>
                        <a:t>CGUTyP</a:t>
                      </a:r>
                      <a:r>
                        <a:rPr lang="es-MX" sz="1400" baseline="0" dirty="0" smtClean="0">
                          <a:effectLst/>
                        </a:rPr>
                        <a:t>), para poder realizar la apertura del modelo BIS, con la carrera de TSU en Turismo en el año 2020.</a:t>
                      </a:r>
                    </a:p>
                  </a:txBody>
                  <a:tcPr marL="0" marR="0" marT="0" marB="0"/>
                </a:tc>
                <a:tc>
                  <a:txBody>
                    <a:bodyPr/>
                    <a:lstStyle/>
                    <a:p>
                      <a:pPr marL="0" algn="ctr" defTabSz="914400" rtl="0" eaLnBrk="1" latinLnBrk="0" hangingPunct="1">
                        <a:lnSpc>
                          <a:spcPct val="115000"/>
                        </a:lnSpc>
                        <a:spcAft>
                          <a:spcPts val="0"/>
                        </a:spcAft>
                      </a:pPr>
                      <a:r>
                        <a:rPr lang="es-MX" sz="1600" kern="1200" dirty="0" smtClean="0">
                          <a:effectLst/>
                        </a:rPr>
                        <a:t>30%</a:t>
                      </a:r>
                      <a:endParaRPr lang="es-MX" sz="1600"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10002"/>
                  </a:ext>
                </a:extLst>
              </a:tr>
              <a:tr h="1272840">
                <a:tc>
                  <a:txBody>
                    <a:bodyPr/>
                    <a:lstStyle/>
                    <a:p>
                      <a:pPr algn="ctr">
                        <a:lnSpc>
                          <a:spcPct val="115000"/>
                        </a:lnSpc>
                        <a:spcAft>
                          <a:spcPts val="0"/>
                        </a:spcAft>
                      </a:pPr>
                      <a:r>
                        <a:rPr lang="es-MX" sz="1400" kern="1200" dirty="0" smtClean="0">
                          <a:effectLst/>
                        </a:rPr>
                        <a:t>4ta.</a:t>
                      </a:r>
                      <a:r>
                        <a:rPr lang="es-MX" sz="1400" kern="1200" baseline="0" dirty="0" smtClean="0">
                          <a:effectLst/>
                        </a:rPr>
                        <a:t> 2019</a:t>
                      </a:r>
                      <a:endParaRPr lang="es-MX" sz="1400" kern="1200" dirty="0">
                        <a:solidFill>
                          <a:schemeClr val="tx1"/>
                        </a:solidFill>
                        <a:effectLst/>
                        <a:latin typeface="+mn-lt"/>
                        <a:ea typeface="+mn-ea"/>
                        <a:cs typeface="+mn-cs"/>
                      </a:endParaRPr>
                    </a:p>
                  </a:txBody>
                  <a:tcPr marL="0" marR="0" marT="0" marB="0" anchor="ct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s-MX" sz="1400" baseline="0" dirty="0" smtClean="0">
                          <a:effectLst/>
                        </a:rPr>
                        <a:t>De acuerdo al PROGRAMA DE TRABAJO DE SEGUIMIENTO A LA TRANSICIÓN AL MODELO BIS, correspondiente a  la fecha AGOSTO 2019-FEBRERO 2020, se esta trabajando en </a:t>
                      </a:r>
                      <a:r>
                        <a:rPr lang="es-MX" sz="1400" u="none" strike="noStrike" dirty="0" smtClean="0">
                          <a:effectLst/>
                        </a:rPr>
                        <a:t>Plan de Nivelación y Certificación (idioma Inglés) para personal docente y administrativo,</a:t>
                      </a:r>
                      <a:r>
                        <a:rPr lang="es-MX" sz="1400" u="none" strike="noStrike" baseline="0" dirty="0" smtClean="0">
                          <a:effectLst/>
                        </a:rPr>
                        <a:t> con un total de 153 personas, cursando la nivelación del idioma INGLES.</a:t>
                      </a:r>
                      <a:endParaRPr lang="es-MX" sz="1400" u="none" strike="noStrike" dirty="0" smtClean="0">
                        <a:effectLst/>
                      </a:endParaRPr>
                    </a:p>
                    <a:p>
                      <a:pPr marL="0" marR="0" indent="0" algn="just" defTabSz="914400" rtl="0" eaLnBrk="1" fontAlgn="auto" latinLnBrk="0" hangingPunct="1">
                        <a:lnSpc>
                          <a:spcPct val="115000"/>
                        </a:lnSpc>
                        <a:spcBef>
                          <a:spcPts val="0"/>
                        </a:spcBef>
                        <a:spcAft>
                          <a:spcPts val="0"/>
                        </a:spcAft>
                        <a:buClrTx/>
                        <a:buSzTx/>
                        <a:buFontTx/>
                        <a:buNone/>
                        <a:tabLst/>
                        <a:defRPr/>
                      </a:pPr>
                      <a:endParaRPr lang="es-MX" sz="1400" baseline="0" dirty="0" smtClean="0">
                        <a:effectLst/>
                      </a:endParaRPr>
                    </a:p>
                  </a:txBody>
                  <a:tcPr marL="0" marR="0" marT="0" marB="0"/>
                </a:tc>
                <a:tc>
                  <a:txBody>
                    <a:bodyPr/>
                    <a:lstStyle/>
                    <a:p>
                      <a:pPr marL="0" algn="ctr" defTabSz="914400" rtl="0" eaLnBrk="1" latinLnBrk="0" hangingPunct="1">
                        <a:lnSpc>
                          <a:spcPct val="115000"/>
                        </a:lnSpc>
                        <a:spcAft>
                          <a:spcPts val="0"/>
                        </a:spcAft>
                      </a:pPr>
                      <a:r>
                        <a:rPr lang="es-MX" sz="1600" kern="1200" dirty="0" smtClean="0">
                          <a:effectLst/>
                        </a:rPr>
                        <a:t>40%</a:t>
                      </a:r>
                      <a:endParaRPr lang="es-MX" sz="1600"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10003"/>
                  </a:ext>
                </a:extLst>
              </a:tr>
              <a:tr h="1015245">
                <a:tc>
                  <a:txBody>
                    <a:bodyPr/>
                    <a:lstStyle/>
                    <a:p>
                      <a:pPr algn="ctr">
                        <a:lnSpc>
                          <a:spcPct val="115000"/>
                        </a:lnSpc>
                        <a:spcAft>
                          <a:spcPts val="0"/>
                        </a:spcAft>
                      </a:pPr>
                      <a:r>
                        <a:rPr lang="es-MX" sz="1400" kern="1200" dirty="0" smtClean="0">
                          <a:solidFill>
                            <a:schemeClr val="tx1"/>
                          </a:solidFill>
                          <a:effectLst/>
                          <a:latin typeface="+mn-lt"/>
                          <a:ea typeface="+mn-ea"/>
                          <a:cs typeface="+mn-cs"/>
                        </a:rPr>
                        <a:t>1ra. 2020</a:t>
                      </a:r>
                      <a:endParaRPr lang="es-MX" sz="1400" kern="1200" dirty="0">
                        <a:solidFill>
                          <a:schemeClr val="tx1"/>
                        </a:solidFill>
                        <a:effectLst/>
                        <a:latin typeface="+mn-lt"/>
                        <a:ea typeface="+mn-ea"/>
                        <a:cs typeface="+mn-cs"/>
                      </a:endParaRPr>
                    </a:p>
                  </a:txBody>
                  <a:tcPr marL="0" marR="0" marT="0" marB="0" anchor="ct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s-MX" sz="1400" baseline="0" dirty="0" smtClean="0">
                          <a:effectLst/>
                        </a:rPr>
                        <a:t>Se han continuado con las clases de ingles las cuales cada vez tienen mayor influencia entre los Estudiantes así como al personal Docente y Administrativo. Se contempla continuar con las actividades programadas en el PROGRAMA DE TRABAJO DE SEGUIMIENTO A LA TRANSICIÓN AL MODELO BIS.</a:t>
                      </a:r>
                    </a:p>
                  </a:txBody>
                  <a:tcPr marL="0" marR="0" marT="0" marB="0"/>
                </a:tc>
                <a:tc>
                  <a:txBody>
                    <a:bodyPr/>
                    <a:lstStyle/>
                    <a:p>
                      <a:pPr marL="0" algn="ctr" defTabSz="914400" rtl="0" eaLnBrk="1" latinLnBrk="0" hangingPunct="1">
                        <a:lnSpc>
                          <a:spcPct val="115000"/>
                        </a:lnSpc>
                        <a:spcAft>
                          <a:spcPts val="0"/>
                        </a:spcAft>
                      </a:pPr>
                      <a:r>
                        <a:rPr lang="es-MX" sz="1600" kern="1200" dirty="0" smtClean="0">
                          <a:solidFill>
                            <a:schemeClr val="tx1"/>
                          </a:solidFill>
                          <a:effectLst/>
                          <a:latin typeface="+mn-lt"/>
                          <a:ea typeface="+mn-ea"/>
                          <a:cs typeface="+mn-cs"/>
                        </a:rPr>
                        <a:t>50%</a:t>
                      </a:r>
                      <a:endParaRPr lang="es-MX" sz="1600"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954720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5 Tabla"/>
          <p:cNvGraphicFramePr>
            <a:graphicFrameLocks noGrp="1"/>
          </p:cNvGraphicFramePr>
          <p:nvPr>
            <p:extLst>
              <p:ext uri="{D42A27DB-BD31-4B8C-83A1-F6EECF244321}">
                <p14:modId xmlns:p14="http://schemas.microsoft.com/office/powerpoint/2010/main" val="2625819422"/>
              </p:ext>
            </p:extLst>
          </p:nvPr>
        </p:nvGraphicFramePr>
        <p:xfrm>
          <a:off x="179512" y="908720"/>
          <a:ext cx="8820472" cy="4685184"/>
        </p:xfrm>
        <a:graphic>
          <a:graphicData uri="http://schemas.openxmlformats.org/drawingml/2006/table">
            <a:tbl>
              <a:tblPr>
                <a:tableStyleId>{0505E3EF-67EA-436B-97B2-0124C06EBD24}</a:tableStyleId>
              </a:tblPr>
              <a:tblGrid>
                <a:gridCol w="1383070">
                  <a:extLst>
                    <a:ext uri="{9D8B030D-6E8A-4147-A177-3AD203B41FA5}">
                      <a16:colId xmlns:a16="http://schemas.microsoft.com/office/drawing/2014/main" xmlns="" val="20000"/>
                    </a:ext>
                  </a:extLst>
                </a:gridCol>
                <a:gridCol w="6643116">
                  <a:extLst>
                    <a:ext uri="{9D8B030D-6E8A-4147-A177-3AD203B41FA5}">
                      <a16:colId xmlns:a16="http://schemas.microsoft.com/office/drawing/2014/main" xmlns="" val="20001"/>
                    </a:ext>
                  </a:extLst>
                </a:gridCol>
                <a:gridCol w="794286">
                  <a:extLst>
                    <a:ext uri="{9D8B030D-6E8A-4147-A177-3AD203B41FA5}">
                      <a16:colId xmlns:a16="http://schemas.microsoft.com/office/drawing/2014/main" xmlns="" val="20002"/>
                    </a:ext>
                  </a:extLst>
                </a:gridCol>
              </a:tblGrid>
              <a:tr h="984037">
                <a:tc gridSpan="3">
                  <a:txBody>
                    <a:bodyPr/>
                    <a:lstStyle/>
                    <a:p>
                      <a:pPr marL="41910" algn="just">
                        <a:lnSpc>
                          <a:spcPct val="100000"/>
                        </a:lnSpc>
                        <a:spcAft>
                          <a:spcPts val="0"/>
                        </a:spcAft>
                      </a:pPr>
                      <a:r>
                        <a:rPr lang="es-MX" sz="1500" spc="-5" dirty="0" smtClean="0">
                          <a:effectLst/>
                        </a:rPr>
                        <a:t>A</a:t>
                      </a:r>
                      <a:r>
                        <a:rPr lang="es-MX" sz="1500" dirty="0" smtClean="0">
                          <a:effectLst/>
                        </a:rPr>
                        <a:t>cue</a:t>
                      </a:r>
                      <a:r>
                        <a:rPr lang="es-MX" sz="1500" spc="5" dirty="0" smtClean="0">
                          <a:effectLst/>
                        </a:rPr>
                        <a:t>r</a:t>
                      </a:r>
                      <a:r>
                        <a:rPr lang="es-MX" sz="1500" dirty="0" smtClean="0">
                          <a:effectLst/>
                        </a:rPr>
                        <a:t>do</a:t>
                      </a:r>
                      <a:r>
                        <a:rPr lang="es-MX" sz="1500" spc="-15" dirty="0" smtClean="0">
                          <a:effectLst/>
                        </a:rPr>
                        <a:t> </a:t>
                      </a:r>
                      <a:r>
                        <a:rPr lang="es-MX" sz="1500" spc="-5" dirty="0" smtClean="0">
                          <a:effectLst/>
                        </a:rPr>
                        <a:t>N</a:t>
                      </a:r>
                      <a:r>
                        <a:rPr lang="es-MX" sz="1500" dirty="0" smtClean="0">
                          <a:effectLst/>
                        </a:rPr>
                        <a:t>o.05.02.06.06.2018.S</a:t>
                      </a:r>
                    </a:p>
                    <a:p>
                      <a:pPr marL="41910" algn="just">
                        <a:lnSpc>
                          <a:spcPct val="100000"/>
                        </a:lnSpc>
                        <a:spcAft>
                          <a:spcPts val="0"/>
                        </a:spcAft>
                      </a:pPr>
                      <a:r>
                        <a:rPr lang="es-MX" sz="1400" dirty="0" smtClean="0">
                          <a:effectLst/>
                        </a:rPr>
                        <a:t>El consejo Directivo dio por</a:t>
                      </a:r>
                      <a:r>
                        <a:rPr lang="es-MX" sz="1400" baseline="0" dirty="0" smtClean="0">
                          <a:effectLst/>
                        </a:rPr>
                        <a:t> presentado el Estudio de Factibilidad y Sustentabilidad Financiera que permita evaluar el tránsito al nuevo módulo Bilingüe, Internacional y Sustentable (Bis) de la Universidad Tecnológica del Usumacinta, para continuar con los trámites correspondientes.</a:t>
                      </a:r>
                    </a:p>
                  </a:txBody>
                  <a:tcPr marL="0" marR="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312420">
                <a:tc>
                  <a:txBody>
                    <a:bodyPr/>
                    <a:lstStyle/>
                    <a:p>
                      <a:pPr marL="304165">
                        <a:lnSpc>
                          <a:spcPct val="100000"/>
                        </a:lnSpc>
                        <a:spcAft>
                          <a:spcPts val="0"/>
                        </a:spcAft>
                      </a:pPr>
                      <a:r>
                        <a:rPr lang="es-MX" sz="1400" spc="-5" dirty="0">
                          <a:effectLst/>
                        </a:rPr>
                        <a:t>N</a:t>
                      </a:r>
                      <a:r>
                        <a:rPr lang="es-MX" sz="1400" dirty="0">
                          <a:effectLst/>
                        </a:rPr>
                        <a:t>o.</a:t>
                      </a:r>
                      <a:r>
                        <a:rPr lang="es-MX" sz="1400" spc="-25" dirty="0">
                          <a:effectLst/>
                        </a:rPr>
                        <a:t> </a:t>
                      </a:r>
                      <a:r>
                        <a:rPr lang="es-MX" sz="1400" dirty="0">
                          <a:effectLst/>
                        </a:rPr>
                        <a:t>de</a:t>
                      </a:r>
                      <a:r>
                        <a:rPr lang="es-MX" sz="1400" spc="-10" dirty="0">
                          <a:effectLst/>
                        </a:rPr>
                        <a:t> </a:t>
                      </a:r>
                      <a:r>
                        <a:rPr lang="es-MX" sz="1400" spc="-5" dirty="0">
                          <a:effectLst/>
                        </a:rPr>
                        <a:t>S</a:t>
                      </a:r>
                      <a:r>
                        <a:rPr lang="es-MX" sz="1400" dirty="0">
                          <a:effectLst/>
                        </a:rPr>
                        <a:t>e</a:t>
                      </a:r>
                      <a:r>
                        <a:rPr lang="es-MX" sz="1400" spc="25" dirty="0">
                          <a:effectLst/>
                        </a:rPr>
                        <a:t>s</a:t>
                      </a:r>
                      <a:r>
                        <a:rPr lang="es-MX" sz="1400" spc="-10" dirty="0">
                          <a:effectLst/>
                        </a:rPr>
                        <a:t>i</a:t>
                      </a:r>
                      <a:r>
                        <a:rPr lang="es-MX" sz="1400" dirty="0">
                          <a:effectLst/>
                        </a:rPr>
                        <a:t>ón</a:t>
                      </a:r>
                      <a:endParaRPr lang="es-MX" sz="1400" b="1" dirty="0">
                        <a:effectLst/>
                        <a:latin typeface="Arial" pitchFamily="34" charset="0"/>
                        <a:ea typeface="Times New Roman"/>
                        <a:cs typeface="Arial" pitchFamily="34" charset="0"/>
                      </a:endParaRPr>
                    </a:p>
                  </a:txBody>
                  <a:tcPr marL="0" marR="0" marT="0" marB="0"/>
                </a:tc>
                <a:tc>
                  <a:txBody>
                    <a:bodyPr/>
                    <a:lstStyle/>
                    <a:p>
                      <a:pPr marL="953770">
                        <a:lnSpc>
                          <a:spcPct val="100000"/>
                        </a:lnSpc>
                        <a:spcAft>
                          <a:spcPts val="0"/>
                        </a:spcAft>
                      </a:pPr>
                      <a:r>
                        <a:rPr lang="es-MX" sz="1400" spc="5" dirty="0">
                          <a:effectLst/>
                        </a:rPr>
                        <a:t>G</a:t>
                      </a:r>
                      <a:r>
                        <a:rPr lang="es-MX" sz="1400" spc="-5" dirty="0">
                          <a:effectLst/>
                        </a:rPr>
                        <a:t>es</a:t>
                      </a:r>
                      <a:r>
                        <a:rPr lang="es-MX" sz="1400" spc="-10" dirty="0">
                          <a:effectLst/>
                        </a:rPr>
                        <a:t>t</a:t>
                      </a:r>
                      <a:r>
                        <a:rPr lang="es-MX" sz="1400" spc="10" dirty="0">
                          <a:effectLst/>
                        </a:rPr>
                        <a:t>i</a:t>
                      </a:r>
                      <a:r>
                        <a:rPr lang="es-MX" sz="1400" dirty="0">
                          <a:effectLst/>
                        </a:rPr>
                        <a:t>on</a:t>
                      </a:r>
                      <a:r>
                        <a:rPr lang="es-MX" sz="1400" spc="-5" dirty="0">
                          <a:effectLst/>
                        </a:rPr>
                        <a:t>e</a:t>
                      </a:r>
                      <a:r>
                        <a:rPr lang="es-MX" sz="1400" dirty="0">
                          <a:effectLst/>
                        </a:rPr>
                        <a:t>s</a:t>
                      </a:r>
                      <a:r>
                        <a:rPr lang="es-MX" sz="1400" spc="20" dirty="0">
                          <a:effectLst/>
                        </a:rPr>
                        <a:t> </a:t>
                      </a:r>
                      <a:r>
                        <a:rPr lang="es-MX" sz="1400" spc="-10" dirty="0">
                          <a:effectLst/>
                        </a:rPr>
                        <a:t>r</a:t>
                      </a:r>
                      <a:r>
                        <a:rPr lang="es-MX" sz="1400" spc="-5" dirty="0">
                          <a:effectLst/>
                        </a:rPr>
                        <a:t>e</a:t>
                      </a:r>
                      <a:r>
                        <a:rPr lang="es-MX" sz="1400" spc="-25" dirty="0">
                          <a:effectLst/>
                        </a:rPr>
                        <a:t>a</a:t>
                      </a:r>
                      <a:r>
                        <a:rPr lang="es-MX" sz="1400" spc="10" dirty="0">
                          <a:effectLst/>
                        </a:rPr>
                        <a:t>li</a:t>
                      </a:r>
                      <a:r>
                        <a:rPr lang="es-MX" sz="1400" spc="-5" dirty="0">
                          <a:effectLst/>
                        </a:rPr>
                        <a:t>za</a:t>
                      </a:r>
                      <a:r>
                        <a:rPr lang="es-MX" sz="1400" dirty="0">
                          <a:effectLst/>
                        </a:rPr>
                        <a:t>d</a:t>
                      </a:r>
                      <a:r>
                        <a:rPr lang="es-MX" sz="1400" spc="-5" dirty="0">
                          <a:effectLst/>
                        </a:rPr>
                        <a:t>a</a:t>
                      </a:r>
                      <a:r>
                        <a:rPr lang="es-MX" sz="1400" dirty="0">
                          <a:effectLst/>
                        </a:rPr>
                        <a:t>s</a:t>
                      </a:r>
                      <a:endParaRPr lang="es-MX" sz="1400" b="1" dirty="0">
                        <a:effectLst/>
                        <a:latin typeface="Arial" pitchFamily="34" charset="0"/>
                        <a:ea typeface="Times New Roman"/>
                        <a:cs typeface="Arial" pitchFamily="34" charset="0"/>
                      </a:endParaRPr>
                    </a:p>
                  </a:txBody>
                  <a:tcPr marL="0" marR="0" marT="0" marB="0"/>
                </a:tc>
                <a:tc>
                  <a:txBody>
                    <a:bodyPr/>
                    <a:lstStyle/>
                    <a:p>
                      <a:pPr marL="130175" algn="ctr">
                        <a:lnSpc>
                          <a:spcPts val="1210"/>
                        </a:lnSpc>
                        <a:spcAft>
                          <a:spcPts val="0"/>
                        </a:spcAft>
                      </a:pPr>
                      <a:r>
                        <a:rPr lang="es-MX" sz="1400" dirty="0">
                          <a:effectLst/>
                        </a:rPr>
                        <a:t>% </a:t>
                      </a:r>
                      <a:r>
                        <a:rPr lang="es-MX" sz="1400" spc="-5" dirty="0">
                          <a:effectLst/>
                        </a:rPr>
                        <a:t>A</a:t>
                      </a:r>
                      <a:r>
                        <a:rPr lang="es-MX" sz="1400" dirty="0">
                          <a:effectLst/>
                        </a:rPr>
                        <a:t>vance</a:t>
                      </a:r>
                      <a:endParaRPr lang="es-MX" sz="1400" b="1" dirty="0">
                        <a:effectLst/>
                        <a:latin typeface="Arial" pitchFamily="34" charset="0"/>
                        <a:ea typeface="Times New Roman"/>
                        <a:cs typeface="Arial" pitchFamily="34" charset="0"/>
                      </a:endParaRPr>
                    </a:p>
                  </a:txBody>
                  <a:tcPr marL="0" marR="0" marT="0" marB="0"/>
                </a:tc>
                <a:extLst>
                  <a:ext uri="{0D108BD9-81ED-4DB2-BD59-A6C34878D82A}">
                    <a16:rowId xmlns:a16="http://schemas.microsoft.com/office/drawing/2014/main" xmlns="" val="10001"/>
                  </a:ext>
                </a:extLst>
              </a:tr>
              <a:tr h="1308594">
                <a:tc>
                  <a:txBody>
                    <a:bodyPr/>
                    <a:lstStyle/>
                    <a:p>
                      <a:pPr algn="ctr">
                        <a:lnSpc>
                          <a:spcPct val="100000"/>
                        </a:lnSpc>
                        <a:spcAft>
                          <a:spcPts val="0"/>
                        </a:spcAft>
                      </a:pPr>
                      <a:r>
                        <a:rPr lang="es-MX" sz="1400" kern="1200" dirty="0" smtClean="0">
                          <a:solidFill>
                            <a:schemeClr val="tx1"/>
                          </a:solidFill>
                          <a:effectLst/>
                          <a:latin typeface="+mn-lt"/>
                          <a:ea typeface="+mn-ea"/>
                          <a:cs typeface="+mn-cs"/>
                        </a:rPr>
                        <a:t>2da.</a:t>
                      </a:r>
                      <a:r>
                        <a:rPr lang="es-MX" sz="1400" kern="1200" baseline="0" dirty="0" smtClean="0">
                          <a:solidFill>
                            <a:schemeClr val="tx1"/>
                          </a:solidFill>
                          <a:effectLst/>
                          <a:latin typeface="+mn-lt"/>
                          <a:ea typeface="+mn-ea"/>
                          <a:cs typeface="+mn-cs"/>
                        </a:rPr>
                        <a:t> </a:t>
                      </a:r>
                      <a:r>
                        <a:rPr lang="es-MX" sz="1400" kern="1200" dirty="0" smtClean="0">
                          <a:solidFill>
                            <a:schemeClr val="tx1"/>
                          </a:solidFill>
                          <a:effectLst/>
                          <a:latin typeface="+mn-lt"/>
                          <a:ea typeface="+mn-ea"/>
                          <a:cs typeface="+mn-cs"/>
                        </a:rPr>
                        <a:t>2020</a:t>
                      </a:r>
                      <a:endParaRPr lang="es-MX" sz="1400" kern="1200" dirty="0">
                        <a:solidFill>
                          <a:schemeClr val="tx1"/>
                        </a:solidFill>
                        <a:effectLst/>
                        <a:latin typeface="+mn-lt"/>
                        <a:ea typeface="+mn-ea"/>
                        <a:cs typeface="+mn-cs"/>
                      </a:endParaRPr>
                    </a:p>
                  </a:txBody>
                  <a:tcPr marL="0" marR="0" marT="0"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400" baseline="0" dirty="0" smtClean="0">
                          <a:effectLst/>
                        </a:rPr>
                        <a:t>Derivado de la contingencia que se ha generado por causa del COVID-19, la Universidad Tecnológica del Usumacinta, ha suspendido temporalmente el PROGRAMA DE TRABAJO DE SEGUIMIENTO A LA TRANSICIÓN AL MODELO BIS, derivado a que las oficinas federales han sido cerradas temporalmente hasta llegar al semáforo verde. Se continúan las clases de ingles en línea.</a:t>
                      </a:r>
                    </a:p>
                  </a:txBody>
                  <a:tcPr marL="0" marR="0" marT="0" marB="0"/>
                </a:tc>
                <a:tc>
                  <a:txBody>
                    <a:bodyPr/>
                    <a:lstStyle/>
                    <a:p>
                      <a:pPr marL="0" algn="ctr" defTabSz="914400" rtl="0" eaLnBrk="1" latinLnBrk="0" hangingPunct="1">
                        <a:lnSpc>
                          <a:spcPct val="115000"/>
                        </a:lnSpc>
                        <a:spcAft>
                          <a:spcPts val="0"/>
                        </a:spcAft>
                      </a:pPr>
                      <a:r>
                        <a:rPr lang="es-MX" sz="1500" kern="1200" dirty="0" smtClean="0">
                          <a:solidFill>
                            <a:schemeClr val="tx1"/>
                          </a:solidFill>
                          <a:effectLst/>
                          <a:latin typeface="+mn-lt"/>
                          <a:ea typeface="+mn-ea"/>
                          <a:cs typeface="+mn-cs"/>
                        </a:rPr>
                        <a:t>45%</a:t>
                      </a:r>
                      <a:endParaRPr lang="es-MX" sz="1500"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10002"/>
                  </a:ext>
                </a:extLst>
              </a:tr>
              <a:tr h="1137907">
                <a:tc>
                  <a:txBody>
                    <a:bodyPr/>
                    <a:lstStyle/>
                    <a:p>
                      <a:pPr algn="ctr">
                        <a:lnSpc>
                          <a:spcPct val="100000"/>
                        </a:lnSpc>
                        <a:spcAft>
                          <a:spcPts val="0"/>
                        </a:spcAft>
                      </a:pPr>
                      <a:r>
                        <a:rPr lang="es-MX" sz="1400" kern="1200" dirty="0" smtClean="0">
                          <a:solidFill>
                            <a:schemeClr val="tx1"/>
                          </a:solidFill>
                          <a:effectLst/>
                          <a:latin typeface="+mn-lt"/>
                          <a:ea typeface="+mn-ea"/>
                          <a:cs typeface="+mn-cs"/>
                        </a:rPr>
                        <a:t>3ra. 2020</a:t>
                      </a:r>
                      <a:endParaRPr lang="es-MX" sz="1400" kern="1200" dirty="0">
                        <a:solidFill>
                          <a:schemeClr val="tx1"/>
                        </a:solidFill>
                        <a:effectLst/>
                        <a:latin typeface="+mn-lt"/>
                        <a:ea typeface="+mn-ea"/>
                        <a:cs typeface="+mn-cs"/>
                      </a:endParaRPr>
                    </a:p>
                  </a:txBody>
                  <a:tcPr marL="0" marR="0" marT="0" marB="0" anchor="ctr"/>
                </a:tc>
                <a:tc>
                  <a:txBody>
                    <a:bodyPr/>
                    <a:lstStyle/>
                    <a:p>
                      <a:pPr>
                        <a:lnSpc>
                          <a:spcPct val="100000"/>
                        </a:lnSpc>
                      </a:pPr>
                      <a:r>
                        <a:rPr lang="es-MX" sz="1400" kern="1200" baseline="0" dirty="0" smtClean="0">
                          <a:solidFill>
                            <a:schemeClr val="dk1"/>
                          </a:solidFill>
                          <a:effectLst/>
                          <a:latin typeface="+mn-lt"/>
                          <a:ea typeface="+mn-ea"/>
                          <a:cs typeface="+mn-cs"/>
                        </a:rPr>
                        <a:t>Se inscribieron 75 estudiantes para el curso de inglés adicional a impartirse del 18 de mayo al 7 de agosto del 2020.</a:t>
                      </a:r>
                    </a:p>
                    <a:p>
                      <a:pPr algn="just">
                        <a:lnSpc>
                          <a:spcPct val="100000"/>
                        </a:lnSpc>
                      </a:pPr>
                      <a:r>
                        <a:rPr lang="es-MX" sz="1400" kern="1200" baseline="0" dirty="0" smtClean="0">
                          <a:solidFill>
                            <a:schemeClr val="dk1"/>
                          </a:solidFill>
                          <a:effectLst/>
                          <a:latin typeface="+mn-lt"/>
                          <a:ea typeface="+mn-ea"/>
                          <a:cs typeface="+mn-cs"/>
                        </a:rPr>
                        <a:t>Se continua </a:t>
                      </a:r>
                      <a:r>
                        <a:rPr lang="es-MX" sz="1400" baseline="0" dirty="0" smtClean="0">
                          <a:effectLst/>
                        </a:rPr>
                        <a:t>suspendido temporalmente el PROGRAMA DE TRABAJO DE SEGUIMIENTO A LA TRANSICIÓN AL MODELO BIS hasta llegar al semáforo verde. Se continúan las clases de ingles en línea</a:t>
                      </a:r>
                    </a:p>
                  </a:txBody>
                  <a:tcPr marL="0" marR="0" marT="0" marB="0"/>
                </a:tc>
                <a:tc>
                  <a:txBody>
                    <a:bodyPr/>
                    <a:lstStyle/>
                    <a:p>
                      <a:pPr marL="0" algn="ctr" defTabSz="914400" rtl="0" eaLnBrk="1" latinLnBrk="0" hangingPunct="1">
                        <a:lnSpc>
                          <a:spcPct val="115000"/>
                        </a:lnSpc>
                        <a:spcAft>
                          <a:spcPts val="0"/>
                        </a:spcAft>
                      </a:pPr>
                      <a:r>
                        <a:rPr lang="es-MX" sz="1500" kern="1200" dirty="0" smtClean="0">
                          <a:solidFill>
                            <a:schemeClr val="tx1"/>
                          </a:solidFill>
                          <a:effectLst/>
                          <a:latin typeface="+mn-lt"/>
                          <a:ea typeface="+mn-ea"/>
                          <a:cs typeface="+mn-cs"/>
                        </a:rPr>
                        <a:t>45%</a:t>
                      </a:r>
                      <a:endParaRPr lang="es-MX" sz="1500"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10003"/>
                  </a:ext>
                </a:extLst>
              </a:tr>
              <a:tr h="942226">
                <a:tc>
                  <a:txBody>
                    <a:bodyPr/>
                    <a:lstStyle/>
                    <a:p>
                      <a:pPr marL="41910">
                        <a:lnSpc>
                          <a:spcPct val="100000"/>
                        </a:lnSpc>
                        <a:spcAft>
                          <a:spcPts val="0"/>
                        </a:spcAft>
                      </a:pPr>
                      <a:endParaRPr lang="es-MX" sz="1400" spc="-5" dirty="0" smtClean="0">
                        <a:effectLst/>
                      </a:endParaRPr>
                    </a:p>
                    <a:p>
                      <a:pPr marL="41910" algn="ctr">
                        <a:lnSpc>
                          <a:spcPct val="100000"/>
                        </a:lnSpc>
                        <a:spcAft>
                          <a:spcPts val="0"/>
                        </a:spcAft>
                      </a:pPr>
                      <a:r>
                        <a:rPr lang="es-MX" sz="1400" spc="-5" dirty="0" smtClean="0">
                          <a:effectLst/>
                        </a:rPr>
                        <a:t>4ta. 2020</a:t>
                      </a:r>
                      <a:endParaRPr lang="es-MX" sz="1400" b="1" dirty="0">
                        <a:effectLst/>
                        <a:latin typeface="Arial" pitchFamily="34" charset="0"/>
                        <a:ea typeface="Times New Roman"/>
                        <a:cs typeface="Arial" pitchFamily="34" charset="0"/>
                      </a:endParaRPr>
                    </a:p>
                  </a:txBody>
                  <a:tcPr marL="0" marR="0" marT="0" marB="0"/>
                </a:tc>
                <a:tc>
                  <a:txBody>
                    <a:bodyPr/>
                    <a:lstStyle/>
                    <a:p>
                      <a:pPr algn="just">
                        <a:lnSpc>
                          <a:spcPct val="100000"/>
                        </a:lnSpc>
                      </a:pPr>
                      <a:r>
                        <a:rPr lang="es-MX" sz="1500" kern="1200" baseline="0" dirty="0" smtClean="0">
                          <a:solidFill>
                            <a:schemeClr val="dk1"/>
                          </a:solidFill>
                          <a:effectLst/>
                          <a:latin typeface="+mn-lt"/>
                          <a:ea typeface="+mn-ea"/>
                          <a:cs typeface="+mn-cs"/>
                        </a:rPr>
                        <a:t>Se continua </a:t>
                      </a:r>
                      <a:r>
                        <a:rPr lang="es-MX" sz="1500" baseline="0" dirty="0" smtClean="0">
                          <a:effectLst/>
                        </a:rPr>
                        <a:t>suspendido temporalmente el PROGRAMA DE TRABAJO DE SEGUIMIENTO A LA TRANSICIÓN AL MODELO BIS hasta llegar al semáforo verde. Se continúan las clases de ingles en línea</a:t>
                      </a:r>
                    </a:p>
                    <a:p>
                      <a:pPr>
                        <a:lnSpc>
                          <a:spcPct val="100000"/>
                        </a:lnSpc>
                      </a:pPr>
                      <a:endParaRPr lang="es-MX" sz="1500" dirty="0"/>
                    </a:p>
                  </a:txBody>
                  <a:tcPr marL="0" marR="0" marT="0" marB="0"/>
                </a:tc>
                <a:tc>
                  <a:txBody>
                    <a:bodyPr/>
                    <a:lstStyle/>
                    <a:p>
                      <a:pPr algn="ctr"/>
                      <a:r>
                        <a:rPr lang="es-MX" sz="1500" dirty="0"/>
                        <a:t> </a:t>
                      </a:r>
                      <a:r>
                        <a:rPr lang="es-MX" sz="1500" dirty="0" smtClean="0"/>
                        <a:t>45%</a:t>
                      </a:r>
                      <a:endParaRPr lang="es-MX" sz="1500" dirty="0"/>
                    </a:p>
                  </a:txBody>
                  <a:tcPr marL="0" marR="0" marT="0" marB="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181724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5 Tabla"/>
          <p:cNvGraphicFramePr>
            <a:graphicFrameLocks noGrp="1"/>
          </p:cNvGraphicFramePr>
          <p:nvPr>
            <p:extLst>
              <p:ext uri="{D42A27DB-BD31-4B8C-83A1-F6EECF244321}">
                <p14:modId xmlns:p14="http://schemas.microsoft.com/office/powerpoint/2010/main" val="3989988737"/>
              </p:ext>
            </p:extLst>
          </p:nvPr>
        </p:nvGraphicFramePr>
        <p:xfrm>
          <a:off x="179512" y="1556793"/>
          <a:ext cx="8784976" cy="2944897"/>
        </p:xfrm>
        <a:graphic>
          <a:graphicData uri="http://schemas.openxmlformats.org/drawingml/2006/table">
            <a:tbl>
              <a:tblPr>
                <a:tableStyleId>{0505E3EF-67EA-436B-97B2-0124C06EBD24}</a:tableStyleId>
              </a:tblPr>
              <a:tblGrid>
                <a:gridCol w="1377504">
                  <a:extLst>
                    <a:ext uri="{9D8B030D-6E8A-4147-A177-3AD203B41FA5}">
                      <a16:colId xmlns:a16="http://schemas.microsoft.com/office/drawing/2014/main" xmlns="" val="20000"/>
                    </a:ext>
                  </a:extLst>
                </a:gridCol>
                <a:gridCol w="6616383">
                  <a:extLst>
                    <a:ext uri="{9D8B030D-6E8A-4147-A177-3AD203B41FA5}">
                      <a16:colId xmlns:a16="http://schemas.microsoft.com/office/drawing/2014/main" xmlns="" val="20001"/>
                    </a:ext>
                  </a:extLst>
                </a:gridCol>
                <a:gridCol w="791089">
                  <a:extLst>
                    <a:ext uri="{9D8B030D-6E8A-4147-A177-3AD203B41FA5}">
                      <a16:colId xmlns:a16="http://schemas.microsoft.com/office/drawing/2014/main" xmlns="" val="20002"/>
                    </a:ext>
                  </a:extLst>
                </a:gridCol>
              </a:tblGrid>
              <a:tr h="736203">
                <a:tc gridSpan="3">
                  <a:txBody>
                    <a:bodyPr/>
                    <a:lstStyle/>
                    <a:p>
                      <a:pPr marL="41910" algn="just">
                        <a:lnSpc>
                          <a:spcPct val="100000"/>
                        </a:lnSpc>
                        <a:spcAft>
                          <a:spcPts val="0"/>
                        </a:spcAft>
                      </a:pPr>
                      <a:r>
                        <a:rPr lang="es-MX" sz="1500" spc="-5" dirty="0" smtClean="0">
                          <a:effectLst/>
                        </a:rPr>
                        <a:t>A</a:t>
                      </a:r>
                      <a:r>
                        <a:rPr lang="es-MX" sz="1500" dirty="0" smtClean="0">
                          <a:effectLst/>
                        </a:rPr>
                        <a:t>cue</a:t>
                      </a:r>
                      <a:r>
                        <a:rPr lang="es-MX" sz="1500" spc="5" dirty="0" smtClean="0">
                          <a:effectLst/>
                        </a:rPr>
                        <a:t>r</a:t>
                      </a:r>
                      <a:r>
                        <a:rPr lang="es-MX" sz="1500" dirty="0" smtClean="0">
                          <a:effectLst/>
                        </a:rPr>
                        <a:t>do</a:t>
                      </a:r>
                      <a:r>
                        <a:rPr lang="es-MX" sz="1500" spc="-15" dirty="0" smtClean="0">
                          <a:effectLst/>
                        </a:rPr>
                        <a:t> </a:t>
                      </a:r>
                      <a:r>
                        <a:rPr lang="es-MX" sz="1500" spc="-5" dirty="0" smtClean="0">
                          <a:effectLst/>
                        </a:rPr>
                        <a:t>N</a:t>
                      </a:r>
                      <a:r>
                        <a:rPr lang="es-MX" sz="1500" dirty="0" smtClean="0">
                          <a:effectLst/>
                        </a:rPr>
                        <a:t>o.05.02.06.06.2018.S</a:t>
                      </a:r>
                    </a:p>
                    <a:p>
                      <a:pPr marL="41910" algn="just">
                        <a:lnSpc>
                          <a:spcPct val="100000"/>
                        </a:lnSpc>
                        <a:spcAft>
                          <a:spcPts val="0"/>
                        </a:spcAft>
                      </a:pPr>
                      <a:r>
                        <a:rPr lang="es-MX" sz="1400" dirty="0" smtClean="0">
                          <a:effectLst/>
                        </a:rPr>
                        <a:t>El consejo Directivo dio por</a:t>
                      </a:r>
                      <a:r>
                        <a:rPr lang="es-MX" sz="1400" baseline="0" dirty="0" smtClean="0">
                          <a:effectLst/>
                        </a:rPr>
                        <a:t> presentado el Estudio de Factibilidad y Sustentabilidad Financiera que permita evaluar el tránsito al nuevo módulo Bilingüe, Internacional y Sustentable (Bis) de la Universidad Tecnológica del Usumacinta, para continuar con los trámites correspondientes.</a:t>
                      </a:r>
                    </a:p>
                  </a:txBody>
                  <a:tcPr marL="0" marR="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258317">
                <a:tc>
                  <a:txBody>
                    <a:bodyPr/>
                    <a:lstStyle/>
                    <a:p>
                      <a:pPr marL="304165">
                        <a:lnSpc>
                          <a:spcPct val="100000"/>
                        </a:lnSpc>
                        <a:spcAft>
                          <a:spcPts val="0"/>
                        </a:spcAft>
                      </a:pPr>
                      <a:r>
                        <a:rPr lang="es-MX" sz="1400" spc="-5" dirty="0">
                          <a:effectLst/>
                        </a:rPr>
                        <a:t>N</a:t>
                      </a:r>
                      <a:r>
                        <a:rPr lang="es-MX" sz="1400" dirty="0">
                          <a:effectLst/>
                        </a:rPr>
                        <a:t>o.</a:t>
                      </a:r>
                      <a:r>
                        <a:rPr lang="es-MX" sz="1400" spc="-25" dirty="0">
                          <a:effectLst/>
                        </a:rPr>
                        <a:t> </a:t>
                      </a:r>
                      <a:r>
                        <a:rPr lang="es-MX" sz="1400" dirty="0">
                          <a:effectLst/>
                        </a:rPr>
                        <a:t>de</a:t>
                      </a:r>
                      <a:r>
                        <a:rPr lang="es-MX" sz="1400" spc="-10" dirty="0">
                          <a:effectLst/>
                        </a:rPr>
                        <a:t> </a:t>
                      </a:r>
                      <a:r>
                        <a:rPr lang="es-MX" sz="1400" spc="-5" dirty="0">
                          <a:effectLst/>
                        </a:rPr>
                        <a:t>S</a:t>
                      </a:r>
                      <a:r>
                        <a:rPr lang="es-MX" sz="1400" dirty="0">
                          <a:effectLst/>
                        </a:rPr>
                        <a:t>e</a:t>
                      </a:r>
                      <a:r>
                        <a:rPr lang="es-MX" sz="1400" spc="25" dirty="0">
                          <a:effectLst/>
                        </a:rPr>
                        <a:t>s</a:t>
                      </a:r>
                      <a:r>
                        <a:rPr lang="es-MX" sz="1400" spc="-10" dirty="0">
                          <a:effectLst/>
                        </a:rPr>
                        <a:t>i</a:t>
                      </a:r>
                      <a:r>
                        <a:rPr lang="es-MX" sz="1400" dirty="0">
                          <a:effectLst/>
                        </a:rPr>
                        <a:t>ón</a:t>
                      </a:r>
                      <a:endParaRPr lang="es-MX" sz="1400" b="1" dirty="0">
                        <a:effectLst/>
                        <a:latin typeface="Arial" pitchFamily="34" charset="0"/>
                        <a:ea typeface="Times New Roman"/>
                        <a:cs typeface="Arial" pitchFamily="34" charset="0"/>
                      </a:endParaRPr>
                    </a:p>
                  </a:txBody>
                  <a:tcPr marL="0" marR="0" marT="0" marB="0"/>
                </a:tc>
                <a:tc>
                  <a:txBody>
                    <a:bodyPr/>
                    <a:lstStyle/>
                    <a:p>
                      <a:pPr marL="953770">
                        <a:lnSpc>
                          <a:spcPct val="100000"/>
                        </a:lnSpc>
                        <a:spcAft>
                          <a:spcPts val="0"/>
                        </a:spcAft>
                      </a:pPr>
                      <a:r>
                        <a:rPr lang="es-MX" sz="1400" spc="5" dirty="0">
                          <a:effectLst/>
                        </a:rPr>
                        <a:t>G</a:t>
                      </a:r>
                      <a:r>
                        <a:rPr lang="es-MX" sz="1400" spc="-5" dirty="0">
                          <a:effectLst/>
                        </a:rPr>
                        <a:t>es</a:t>
                      </a:r>
                      <a:r>
                        <a:rPr lang="es-MX" sz="1400" spc="-10" dirty="0">
                          <a:effectLst/>
                        </a:rPr>
                        <a:t>t</a:t>
                      </a:r>
                      <a:r>
                        <a:rPr lang="es-MX" sz="1400" spc="10" dirty="0">
                          <a:effectLst/>
                        </a:rPr>
                        <a:t>i</a:t>
                      </a:r>
                      <a:r>
                        <a:rPr lang="es-MX" sz="1400" dirty="0">
                          <a:effectLst/>
                        </a:rPr>
                        <a:t>on</a:t>
                      </a:r>
                      <a:r>
                        <a:rPr lang="es-MX" sz="1400" spc="-5" dirty="0">
                          <a:effectLst/>
                        </a:rPr>
                        <a:t>e</a:t>
                      </a:r>
                      <a:r>
                        <a:rPr lang="es-MX" sz="1400" dirty="0">
                          <a:effectLst/>
                        </a:rPr>
                        <a:t>s</a:t>
                      </a:r>
                      <a:r>
                        <a:rPr lang="es-MX" sz="1400" spc="20" dirty="0">
                          <a:effectLst/>
                        </a:rPr>
                        <a:t> </a:t>
                      </a:r>
                      <a:r>
                        <a:rPr lang="es-MX" sz="1400" spc="-10" dirty="0">
                          <a:effectLst/>
                        </a:rPr>
                        <a:t>r</a:t>
                      </a:r>
                      <a:r>
                        <a:rPr lang="es-MX" sz="1400" spc="-5" dirty="0">
                          <a:effectLst/>
                        </a:rPr>
                        <a:t>e</a:t>
                      </a:r>
                      <a:r>
                        <a:rPr lang="es-MX" sz="1400" spc="-25" dirty="0">
                          <a:effectLst/>
                        </a:rPr>
                        <a:t>a</a:t>
                      </a:r>
                      <a:r>
                        <a:rPr lang="es-MX" sz="1400" spc="10" dirty="0">
                          <a:effectLst/>
                        </a:rPr>
                        <a:t>li</a:t>
                      </a:r>
                      <a:r>
                        <a:rPr lang="es-MX" sz="1400" spc="-5" dirty="0">
                          <a:effectLst/>
                        </a:rPr>
                        <a:t>za</a:t>
                      </a:r>
                      <a:r>
                        <a:rPr lang="es-MX" sz="1400" dirty="0">
                          <a:effectLst/>
                        </a:rPr>
                        <a:t>d</a:t>
                      </a:r>
                      <a:r>
                        <a:rPr lang="es-MX" sz="1400" spc="-5" dirty="0">
                          <a:effectLst/>
                        </a:rPr>
                        <a:t>a</a:t>
                      </a:r>
                      <a:r>
                        <a:rPr lang="es-MX" sz="1400" dirty="0">
                          <a:effectLst/>
                        </a:rPr>
                        <a:t>s</a:t>
                      </a:r>
                      <a:endParaRPr lang="es-MX" sz="1400" b="1" dirty="0">
                        <a:effectLst/>
                        <a:latin typeface="Arial" pitchFamily="34" charset="0"/>
                        <a:ea typeface="Times New Roman"/>
                        <a:cs typeface="Arial" pitchFamily="34" charset="0"/>
                      </a:endParaRPr>
                    </a:p>
                  </a:txBody>
                  <a:tcPr marL="0" marR="0" marT="0" marB="0"/>
                </a:tc>
                <a:tc>
                  <a:txBody>
                    <a:bodyPr/>
                    <a:lstStyle/>
                    <a:p>
                      <a:pPr marL="130175" algn="ctr">
                        <a:lnSpc>
                          <a:spcPts val="1210"/>
                        </a:lnSpc>
                        <a:spcAft>
                          <a:spcPts val="0"/>
                        </a:spcAft>
                      </a:pPr>
                      <a:r>
                        <a:rPr lang="es-MX" sz="1400" dirty="0">
                          <a:effectLst/>
                        </a:rPr>
                        <a:t>% </a:t>
                      </a:r>
                      <a:r>
                        <a:rPr lang="es-MX" sz="1400" spc="-5" dirty="0">
                          <a:effectLst/>
                        </a:rPr>
                        <a:t>A</a:t>
                      </a:r>
                      <a:r>
                        <a:rPr lang="es-MX" sz="1400" dirty="0">
                          <a:effectLst/>
                        </a:rPr>
                        <a:t>vance</a:t>
                      </a:r>
                      <a:endParaRPr lang="es-MX" sz="1400" b="1" dirty="0">
                        <a:effectLst/>
                        <a:latin typeface="Arial" pitchFamily="34" charset="0"/>
                        <a:ea typeface="Times New Roman"/>
                        <a:cs typeface="Arial" pitchFamily="34" charset="0"/>
                      </a:endParaRPr>
                    </a:p>
                  </a:txBody>
                  <a:tcPr marL="0" marR="0" marT="0" marB="0"/>
                </a:tc>
                <a:extLst>
                  <a:ext uri="{0D108BD9-81ED-4DB2-BD59-A6C34878D82A}">
                    <a16:rowId xmlns:a16="http://schemas.microsoft.com/office/drawing/2014/main" xmlns="" val="10001"/>
                  </a:ext>
                </a:extLst>
              </a:tr>
              <a:tr h="1339369">
                <a:tc>
                  <a:txBody>
                    <a:bodyPr/>
                    <a:lstStyle/>
                    <a:p>
                      <a:pPr algn="ctr">
                        <a:lnSpc>
                          <a:spcPct val="100000"/>
                        </a:lnSpc>
                        <a:spcAft>
                          <a:spcPts val="0"/>
                        </a:spcAft>
                      </a:pPr>
                      <a:r>
                        <a:rPr lang="es-MX" sz="1400" kern="1200" dirty="0" smtClean="0">
                          <a:solidFill>
                            <a:schemeClr val="tx1"/>
                          </a:solidFill>
                          <a:effectLst/>
                          <a:latin typeface="+mn-lt"/>
                          <a:ea typeface="+mn-ea"/>
                          <a:cs typeface="+mn-cs"/>
                        </a:rPr>
                        <a:t>1ra.</a:t>
                      </a:r>
                      <a:r>
                        <a:rPr lang="es-MX" sz="1400" kern="1200" baseline="0" dirty="0" smtClean="0">
                          <a:solidFill>
                            <a:schemeClr val="tx1"/>
                          </a:solidFill>
                          <a:effectLst/>
                          <a:latin typeface="+mn-lt"/>
                          <a:ea typeface="+mn-ea"/>
                          <a:cs typeface="+mn-cs"/>
                        </a:rPr>
                        <a:t> </a:t>
                      </a:r>
                      <a:r>
                        <a:rPr lang="es-MX" sz="1400" kern="1200" dirty="0" smtClean="0">
                          <a:solidFill>
                            <a:schemeClr val="tx1"/>
                          </a:solidFill>
                          <a:effectLst/>
                          <a:latin typeface="+mn-lt"/>
                          <a:ea typeface="+mn-ea"/>
                          <a:cs typeface="+mn-cs"/>
                        </a:rPr>
                        <a:t>2021</a:t>
                      </a:r>
                      <a:endParaRPr lang="es-MX" sz="1400" kern="1200" dirty="0">
                        <a:solidFill>
                          <a:schemeClr val="tx1"/>
                        </a:solidFill>
                        <a:effectLst/>
                        <a:latin typeface="+mn-lt"/>
                        <a:ea typeface="+mn-ea"/>
                        <a:cs typeface="+mn-cs"/>
                      </a:endParaRPr>
                    </a:p>
                  </a:txBody>
                  <a:tcPr marL="0" marR="0" marT="0" marB="0" anchor="ctr"/>
                </a:tc>
                <a:tc>
                  <a:txBody>
                    <a:bodyPr/>
                    <a:lstStyle/>
                    <a:p>
                      <a:pPr algn="just">
                        <a:lnSpc>
                          <a:spcPct val="100000"/>
                        </a:lnSpc>
                      </a:pPr>
                      <a:r>
                        <a:rPr lang="es-MX" sz="1500" kern="1200" baseline="0" dirty="0" smtClean="0">
                          <a:solidFill>
                            <a:schemeClr val="dk1"/>
                          </a:solidFill>
                          <a:effectLst/>
                          <a:latin typeface="+mn-lt"/>
                          <a:ea typeface="+mn-ea"/>
                          <a:cs typeface="+mn-cs"/>
                        </a:rPr>
                        <a:t>Se continua </a:t>
                      </a:r>
                      <a:r>
                        <a:rPr lang="es-MX" sz="1500" baseline="0" dirty="0" smtClean="0">
                          <a:effectLst/>
                        </a:rPr>
                        <a:t>suspendido temporalmente el PROGRAMA DE TRABAJO DE SEGUIMIENTO A LA TRANSICIÓN AL MODELO BIS hasta llegar al semáforo verde. Se continúan las clases de ingles en línea</a:t>
                      </a:r>
                    </a:p>
                  </a:txBody>
                  <a:tcPr marL="0" marR="0" marT="0" marB="0"/>
                </a:tc>
                <a:tc>
                  <a:txBody>
                    <a:bodyPr/>
                    <a:lstStyle/>
                    <a:p>
                      <a:pPr algn="ctr"/>
                      <a:r>
                        <a:rPr lang="es-MX" sz="1500" dirty="0"/>
                        <a:t> </a:t>
                      </a:r>
                      <a:r>
                        <a:rPr lang="es-MX" sz="1500" dirty="0" smtClean="0"/>
                        <a:t>45%</a:t>
                      </a:r>
                      <a:endParaRPr lang="es-MX" sz="1500" dirty="0"/>
                    </a:p>
                  </a:txBody>
                  <a:tcPr marL="0" marR="0" marT="0" marB="0"/>
                </a:tc>
                <a:extLst>
                  <a:ext uri="{0D108BD9-81ED-4DB2-BD59-A6C34878D82A}">
                    <a16:rowId xmlns:a16="http://schemas.microsoft.com/office/drawing/2014/main" xmlns="" val="10002"/>
                  </a:ext>
                </a:extLst>
              </a:tr>
              <a:tr h="432048">
                <a:tc gridSpan="3">
                  <a:txBody>
                    <a:bodyPr/>
                    <a:lstStyle/>
                    <a:p>
                      <a:pPr algn="l">
                        <a:lnSpc>
                          <a:spcPct val="100000"/>
                        </a:lnSpc>
                        <a:spcAft>
                          <a:spcPts val="0"/>
                        </a:spcAft>
                      </a:pPr>
                      <a:r>
                        <a:rPr lang="es-MX" sz="1600" b="1" kern="1200" dirty="0" smtClean="0">
                          <a:solidFill>
                            <a:schemeClr val="tx1"/>
                          </a:solidFill>
                          <a:effectLst/>
                          <a:latin typeface="+mn-lt"/>
                          <a:ea typeface="+mn-ea"/>
                          <a:cs typeface="+mn-cs"/>
                        </a:rPr>
                        <a:t>Acuerdo Inconcluso</a:t>
                      </a:r>
                      <a:endParaRPr lang="es-MX" sz="1600" b="1" kern="1200" dirty="0">
                        <a:solidFill>
                          <a:schemeClr val="tx1"/>
                        </a:solidFill>
                        <a:effectLst/>
                        <a:latin typeface="+mn-lt"/>
                        <a:ea typeface="+mn-ea"/>
                        <a:cs typeface="+mn-cs"/>
                      </a:endParaRPr>
                    </a:p>
                  </a:txBody>
                  <a:tcPr marL="0" marR="0" marT="0" marB="0" anchor="ctr"/>
                </a:tc>
                <a:tc hMerge="1">
                  <a:txBody>
                    <a:bodyPr/>
                    <a:lstStyle/>
                    <a:p>
                      <a:pPr algn="just">
                        <a:lnSpc>
                          <a:spcPct val="100000"/>
                        </a:lnSpc>
                      </a:pPr>
                      <a:endParaRPr lang="es-MX" sz="1500" baseline="0" dirty="0" smtClean="0">
                        <a:effectLst/>
                      </a:endParaRPr>
                    </a:p>
                  </a:txBody>
                  <a:tcPr marL="0" marR="0" marT="0" marB="0"/>
                </a:tc>
                <a:tc hMerge="1">
                  <a:txBody>
                    <a:bodyPr/>
                    <a:lstStyle/>
                    <a:p>
                      <a:pPr algn="ctr"/>
                      <a:endParaRPr lang="es-MX" sz="1500" dirty="0"/>
                    </a:p>
                  </a:txBody>
                  <a:tcPr marL="0" marR="0"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483554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p:cNvSpPr txBox="1"/>
          <p:nvPr/>
        </p:nvSpPr>
        <p:spPr>
          <a:xfrm>
            <a:off x="1041987" y="2210088"/>
            <a:ext cx="7506586" cy="2862322"/>
          </a:xfrm>
          <a:prstGeom prst="rect">
            <a:avLst/>
          </a:prstGeom>
          <a:noFill/>
        </p:spPr>
        <p:txBody>
          <a:bodyPr wrap="square" rtlCol="0">
            <a:spAutoFit/>
          </a:bodyPr>
          <a:lstStyle/>
          <a:p>
            <a:pPr algn="ctr"/>
            <a:r>
              <a:rPr lang="es-MX" sz="6000" dirty="0" smtClean="0"/>
              <a:t>7. ASUNTOS QUE REQUIEREN LA APROBACIÓN</a:t>
            </a:r>
            <a:r>
              <a:rPr lang="es-MX" sz="5400" dirty="0" smtClean="0"/>
              <a:t>.</a:t>
            </a:r>
            <a:endParaRPr lang="es-MX" sz="5400" dirty="0"/>
          </a:p>
        </p:txBody>
      </p:sp>
    </p:spTree>
    <p:extLst>
      <p:ext uri="{BB962C8B-B14F-4D97-AF65-F5344CB8AC3E}">
        <p14:creationId xmlns:p14="http://schemas.microsoft.com/office/powerpoint/2010/main" val="2345415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8 CuadroTexto"/>
          <p:cNvSpPr txBox="1"/>
          <p:nvPr/>
        </p:nvSpPr>
        <p:spPr>
          <a:xfrm>
            <a:off x="755576" y="1124744"/>
            <a:ext cx="7792997" cy="3416320"/>
          </a:xfrm>
          <a:prstGeom prst="rect">
            <a:avLst/>
          </a:prstGeom>
          <a:noFill/>
        </p:spPr>
        <p:txBody>
          <a:bodyPr wrap="square" rtlCol="0">
            <a:spAutoFit/>
          </a:bodyPr>
          <a:lstStyle/>
          <a:p>
            <a:pPr algn="ctr"/>
            <a:r>
              <a:rPr lang="es-MX" sz="5400" dirty="0" smtClean="0"/>
              <a:t>7.1. </a:t>
            </a:r>
            <a:r>
              <a:rPr lang="es-ES" sz="5400" dirty="0" smtClean="0"/>
              <a:t>ADECUACIÓN Y CIERRE DEL PRESUPUESTO DE INGRESOS Y EGRESOS DEL EJERCICIO FISCAL 2020</a:t>
            </a:r>
          </a:p>
        </p:txBody>
      </p:sp>
      <p:sp>
        <p:nvSpPr>
          <p:cNvPr id="4" name="Rectángulo 3"/>
          <p:cNvSpPr/>
          <p:nvPr/>
        </p:nvSpPr>
        <p:spPr>
          <a:xfrm>
            <a:off x="337510" y="4453390"/>
            <a:ext cx="8629128" cy="1200329"/>
          </a:xfrm>
          <a:prstGeom prst="rect">
            <a:avLst/>
          </a:prstGeom>
          <a:noFill/>
        </p:spPr>
        <p:txBody>
          <a:bodyPr wrap="square">
            <a:spAutoFit/>
          </a:bodyPr>
          <a:lstStyle/>
          <a:p>
            <a:pPr algn="just"/>
            <a:r>
              <a:rPr lang="es-MX" dirty="0" smtClean="0"/>
              <a:t>Honorable Consejo Directivo me </a:t>
            </a:r>
            <a:r>
              <a:rPr lang="es-MX" dirty="0"/>
              <a:t>permito someter a su amable consideración la aprobación </a:t>
            </a:r>
            <a:r>
              <a:rPr lang="es-MX" dirty="0" smtClean="0"/>
              <a:t>de la Adecuación y </a:t>
            </a:r>
            <a:r>
              <a:rPr lang="es-MX" dirty="0" smtClean="0"/>
              <a:t>Cierre del Ejercicio Presupuestal del </a:t>
            </a:r>
            <a:r>
              <a:rPr lang="es-MX" dirty="0"/>
              <a:t>Ejercicio Fiscal 2020</a:t>
            </a:r>
            <a:r>
              <a:rPr lang="es-MX" dirty="0" smtClean="0"/>
              <a:t>, </a:t>
            </a:r>
            <a:r>
              <a:rPr lang="es-MX" dirty="0"/>
              <a:t>en cumplimiento al Art. 12, </a:t>
            </a:r>
            <a:r>
              <a:rPr lang="es-MX" dirty="0" err="1" smtClean="0"/>
              <a:t>Fracc</a:t>
            </a:r>
            <a:r>
              <a:rPr lang="es-MX" dirty="0"/>
              <a:t>. VII del Acuerdo de Creación de la Universidad Tecnológica del </a:t>
            </a:r>
            <a:r>
              <a:rPr lang="es-MX" dirty="0" smtClean="0"/>
              <a:t>Usumacinta.</a:t>
            </a:r>
            <a:endParaRPr lang="es-MX" dirty="0"/>
          </a:p>
        </p:txBody>
      </p:sp>
    </p:spTree>
    <p:extLst>
      <p:ext uri="{BB962C8B-B14F-4D97-AF65-F5344CB8AC3E}">
        <p14:creationId xmlns:p14="http://schemas.microsoft.com/office/powerpoint/2010/main" val="1559059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p:cNvSpPr txBox="1"/>
          <p:nvPr/>
        </p:nvSpPr>
        <p:spPr>
          <a:xfrm>
            <a:off x="1041987" y="2060848"/>
            <a:ext cx="7506586" cy="2862322"/>
          </a:xfrm>
          <a:prstGeom prst="rect">
            <a:avLst/>
          </a:prstGeom>
          <a:noFill/>
        </p:spPr>
        <p:txBody>
          <a:bodyPr wrap="square" rtlCol="0">
            <a:spAutoFit/>
          </a:bodyPr>
          <a:lstStyle/>
          <a:p>
            <a:pPr algn="ctr"/>
            <a:r>
              <a:rPr lang="es-MX" sz="6000" dirty="0"/>
              <a:t>2</a:t>
            </a:r>
            <a:r>
              <a:rPr lang="es-MX" sz="6000" dirty="0" smtClean="0"/>
              <a:t>. LISTA DE ASISTENCIA Y DECLARACIÓN DE QUÓRUM.</a:t>
            </a:r>
            <a:endParaRPr lang="es-MX" sz="6000" dirty="0"/>
          </a:p>
        </p:txBody>
      </p:sp>
    </p:spTree>
    <p:extLst>
      <p:ext uri="{BB962C8B-B14F-4D97-AF65-F5344CB8AC3E}">
        <p14:creationId xmlns:p14="http://schemas.microsoft.com/office/powerpoint/2010/main" val="36651071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7" name="8 CuadroTexto"/>
          <p:cNvSpPr txBox="1"/>
          <p:nvPr/>
        </p:nvSpPr>
        <p:spPr>
          <a:xfrm>
            <a:off x="935596" y="1553432"/>
            <a:ext cx="7272808" cy="646331"/>
          </a:xfrm>
          <a:prstGeom prst="rect">
            <a:avLst/>
          </a:prstGeom>
          <a:noFill/>
        </p:spPr>
        <p:txBody>
          <a:bodyPr wrap="square" rtlCol="0">
            <a:spAutoFit/>
          </a:bodyPr>
          <a:lstStyle/>
          <a:p>
            <a:pPr algn="ctr"/>
            <a:r>
              <a:rPr lang="es-MX" b="1" dirty="0" smtClean="0"/>
              <a:t>PRESUPUESTO DE EGRESOS AUTORIZADO ANUAL MODIFICADO 2020</a:t>
            </a:r>
          </a:p>
          <a:p>
            <a:pPr algn="ctr"/>
            <a:endParaRPr lang="es-MX" dirty="0"/>
          </a:p>
        </p:txBody>
      </p:sp>
      <p:graphicFrame>
        <p:nvGraphicFramePr>
          <p:cNvPr id="3" name="Tabla 2"/>
          <p:cNvGraphicFramePr>
            <a:graphicFrameLocks noGrp="1"/>
          </p:cNvGraphicFramePr>
          <p:nvPr>
            <p:extLst/>
          </p:nvPr>
        </p:nvGraphicFramePr>
        <p:xfrm>
          <a:off x="2203450" y="2061878"/>
          <a:ext cx="4827078" cy="3648812"/>
        </p:xfrm>
        <a:graphic>
          <a:graphicData uri="http://schemas.openxmlformats.org/drawingml/2006/table">
            <a:tbl>
              <a:tblPr>
                <a:tableStyleId>{16D9F66E-5EB9-4882-86FB-DCBF35E3C3E4}</a:tableStyleId>
              </a:tblPr>
              <a:tblGrid>
                <a:gridCol w="3222366">
                  <a:extLst>
                    <a:ext uri="{9D8B030D-6E8A-4147-A177-3AD203B41FA5}">
                      <a16:colId xmlns:a16="http://schemas.microsoft.com/office/drawing/2014/main" xmlns="" val="3443688149"/>
                    </a:ext>
                  </a:extLst>
                </a:gridCol>
                <a:gridCol w="1604712">
                  <a:extLst>
                    <a:ext uri="{9D8B030D-6E8A-4147-A177-3AD203B41FA5}">
                      <a16:colId xmlns:a16="http://schemas.microsoft.com/office/drawing/2014/main" xmlns="" val="4119785365"/>
                    </a:ext>
                  </a:extLst>
                </a:gridCol>
              </a:tblGrid>
              <a:tr h="314722">
                <a:tc gridSpan="2">
                  <a:txBody>
                    <a:bodyPr/>
                    <a:lstStyle/>
                    <a:p>
                      <a:pPr algn="ctr" rtl="0" fontAlgn="ctr"/>
                      <a:r>
                        <a:rPr lang="es-MX" sz="1800" b="1" u="none" strike="noStrike" dirty="0">
                          <a:effectLst/>
                        </a:rPr>
                        <a:t>UNIVERSIDAD TECNOLÓGICA DEL USUMACINTA</a:t>
                      </a:r>
                      <a:endParaRPr lang="es-MX" sz="18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MX"/>
                    </a:p>
                  </a:txBody>
                  <a:tcPr/>
                </a:tc>
                <a:extLst>
                  <a:ext uri="{0D108BD9-81ED-4DB2-BD59-A6C34878D82A}">
                    <a16:rowId xmlns:a16="http://schemas.microsoft.com/office/drawing/2014/main" xmlns="" val="816214447"/>
                  </a:ext>
                </a:extLst>
              </a:tr>
              <a:tr h="245877">
                <a:tc gridSpan="2">
                  <a:txBody>
                    <a:bodyPr/>
                    <a:lstStyle/>
                    <a:p>
                      <a:pPr algn="ctr" fontAlgn="b"/>
                      <a:r>
                        <a:rPr lang="es-MX" sz="1400" b="1" u="none" strike="noStrike" dirty="0">
                          <a:effectLst/>
                        </a:rPr>
                        <a:t>PRESUPUESTO DEL EJERCICIO 2020</a:t>
                      </a:r>
                      <a:endParaRPr lang="es-MX" sz="1400" b="1" i="0" u="none" strike="noStrike" dirty="0">
                        <a:solidFill>
                          <a:srgbClr val="000000"/>
                        </a:solidFill>
                        <a:effectLst/>
                        <a:latin typeface="Arial" panose="020B0604020202020204" pitchFamily="34" charset="0"/>
                      </a:endParaRPr>
                    </a:p>
                  </a:txBody>
                  <a:tcPr marL="9525" marR="9525" marT="9525" marB="0" anchor="b"/>
                </a:tc>
                <a:tc hMerge="1">
                  <a:txBody>
                    <a:bodyPr/>
                    <a:lstStyle/>
                    <a:p>
                      <a:endParaRPr lang="es-MX"/>
                    </a:p>
                  </a:txBody>
                  <a:tcPr/>
                </a:tc>
                <a:extLst>
                  <a:ext uri="{0D108BD9-81ED-4DB2-BD59-A6C34878D82A}">
                    <a16:rowId xmlns:a16="http://schemas.microsoft.com/office/drawing/2014/main" xmlns="" val="626131269"/>
                  </a:ext>
                </a:extLst>
              </a:tr>
              <a:tr h="255712">
                <a:tc>
                  <a:txBody>
                    <a:bodyPr/>
                    <a:lstStyle/>
                    <a:p>
                      <a:pPr algn="ctr" rtl="0" fontAlgn="ctr"/>
                      <a:r>
                        <a:rPr lang="es-MX" sz="1400" u="none" strike="noStrike">
                          <a:effectLst/>
                        </a:rPr>
                        <a:t>CONCEPTO</a:t>
                      </a:r>
                      <a:endParaRPr lang="es-MX"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400" u="none" strike="noStrike" dirty="0">
                          <a:effectLst/>
                        </a:rPr>
                        <a:t> </a:t>
                      </a:r>
                      <a:endParaRPr lang="es-MX"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38935106"/>
                  </a:ext>
                </a:extLst>
              </a:tr>
              <a:tr h="285217">
                <a:tc>
                  <a:txBody>
                    <a:bodyPr/>
                    <a:lstStyle/>
                    <a:p>
                      <a:pPr algn="l" rtl="0" fontAlgn="ctr"/>
                      <a:r>
                        <a:rPr lang="es-MX" sz="1600" u="none" strike="noStrike" dirty="0">
                          <a:effectLst/>
                        </a:rPr>
                        <a:t> </a:t>
                      </a:r>
                      <a:endParaRPr lang="es-MX"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600" u="none" strike="noStrike" dirty="0">
                          <a:effectLst/>
                        </a:rPr>
                        <a:t> </a:t>
                      </a:r>
                      <a:endParaRPr lang="es-MX" sz="16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545732654"/>
                  </a:ext>
                </a:extLst>
              </a:tr>
              <a:tr h="255712">
                <a:tc>
                  <a:txBody>
                    <a:bodyPr/>
                    <a:lstStyle/>
                    <a:p>
                      <a:pPr algn="l" rtl="0" fontAlgn="ctr"/>
                      <a:r>
                        <a:rPr lang="es-MX" sz="1400" u="none" strike="noStrike">
                          <a:effectLst/>
                        </a:rPr>
                        <a:t>APORTACIÓN ESTATAL</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dirty="0">
                          <a:effectLst/>
                        </a:rPr>
                        <a:t>         17,940,431.93 </a:t>
                      </a:r>
                      <a:endParaRPr lang="es-MX"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61161912"/>
                  </a:ext>
                </a:extLst>
              </a:tr>
              <a:tr h="255712">
                <a:tc>
                  <a:txBody>
                    <a:bodyPr/>
                    <a:lstStyle/>
                    <a:p>
                      <a:pPr algn="l" rtl="0" fontAlgn="ctr"/>
                      <a:r>
                        <a:rPr lang="es-MX" sz="1400" u="none" strike="noStrike">
                          <a:effectLst/>
                        </a:rPr>
                        <a:t> </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dirty="0">
                          <a:effectLst/>
                        </a:rPr>
                        <a:t> </a:t>
                      </a:r>
                      <a:endParaRPr lang="es-MX"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092540687"/>
                  </a:ext>
                </a:extLst>
              </a:tr>
              <a:tr h="255712">
                <a:tc>
                  <a:txBody>
                    <a:bodyPr/>
                    <a:lstStyle/>
                    <a:p>
                      <a:pPr algn="l" rtl="0" fontAlgn="ctr"/>
                      <a:r>
                        <a:rPr lang="es-MX" sz="1400" u="none" strike="noStrike">
                          <a:effectLst/>
                        </a:rPr>
                        <a:t>APORTACIÓN FEDERAL</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dirty="0">
                          <a:effectLst/>
                        </a:rPr>
                        <a:t>         17,941,790.31 </a:t>
                      </a:r>
                      <a:endParaRPr lang="es-MX"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694180233"/>
                  </a:ext>
                </a:extLst>
              </a:tr>
              <a:tr h="255712">
                <a:tc>
                  <a:txBody>
                    <a:bodyPr/>
                    <a:lstStyle/>
                    <a:p>
                      <a:pPr algn="l" rtl="0" fontAlgn="ctr"/>
                      <a:r>
                        <a:rPr lang="es-MX" sz="1400" u="none" strike="noStrike">
                          <a:effectLst/>
                        </a:rPr>
                        <a:t> </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dirty="0">
                          <a:effectLst/>
                        </a:rPr>
                        <a:t> </a:t>
                      </a:r>
                      <a:endParaRPr lang="es-MX"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906808596"/>
                  </a:ext>
                </a:extLst>
              </a:tr>
              <a:tr h="255712">
                <a:tc>
                  <a:txBody>
                    <a:bodyPr/>
                    <a:lstStyle/>
                    <a:p>
                      <a:pPr algn="l" rtl="0" fontAlgn="ctr"/>
                      <a:r>
                        <a:rPr lang="es-MX" sz="1400" u="none" strike="noStrike" dirty="0">
                          <a:effectLst/>
                        </a:rPr>
                        <a:t>RECURSOS PROPIOS</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dirty="0">
                          <a:effectLst/>
                        </a:rPr>
                        <a:t>            1,090,018.16 </a:t>
                      </a:r>
                      <a:endParaRPr lang="es-MX"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89080253"/>
                  </a:ext>
                </a:extLst>
              </a:tr>
              <a:tr h="255712">
                <a:tc>
                  <a:txBody>
                    <a:bodyPr/>
                    <a:lstStyle/>
                    <a:p>
                      <a:pPr algn="l" rtl="0" fontAlgn="ctr"/>
                      <a:r>
                        <a:rPr lang="es-MX" sz="1400" u="none" strike="noStrike" dirty="0">
                          <a:effectLst/>
                        </a:rPr>
                        <a:t> </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dirty="0">
                          <a:effectLst/>
                        </a:rPr>
                        <a:t> </a:t>
                      </a:r>
                      <a:endParaRPr lang="es-MX"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105133284"/>
                  </a:ext>
                </a:extLst>
              </a:tr>
              <a:tr h="501588">
                <a:tc>
                  <a:txBody>
                    <a:bodyPr/>
                    <a:lstStyle/>
                    <a:p>
                      <a:pPr algn="l" rtl="0" fontAlgn="ctr"/>
                      <a:r>
                        <a:rPr lang="es-MX" sz="1400" u="none" strike="noStrike">
                          <a:effectLst/>
                        </a:rPr>
                        <a:t>S300 FORTALECIMIENTO A LA EXECELENCIA EDUCATIVA</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b"/>
                      <a:r>
                        <a:rPr lang="es-MX" sz="1400" u="none" strike="noStrike" dirty="0">
                          <a:effectLst/>
                        </a:rPr>
                        <a:t>                152,401.40 </a:t>
                      </a:r>
                      <a:endParaRPr lang="es-MX"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73355478"/>
                  </a:ext>
                </a:extLst>
              </a:tr>
              <a:tr h="255712">
                <a:tc>
                  <a:txBody>
                    <a:bodyPr/>
                    <a:lstStyle/>
                    <a:p>
                      <a:pPr algn="l" rtl="0" fontAlgn="ctr"/>
                      <a:r>
                        <a:rPr lang="es-MX" sz="1400" u="none" strike="noStrike">
                          <a:effectLst/>
                        </a:rPr>
                        <a:t> </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b"/>
                      <a:r>
                        <a:rPr lang="es-MX" sz="1400" u="none" strike="noStrike" dirty="0">
                          <a:effectLst/>
                        </a:rPr>
                        <a:t> </a:t>
                      </a:r>
                      <a:endParaRPr lang="es-MX"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2489965"/>
                  </a:ext>
                </a:extLst>
              </a:tr>
              <a:tr h="255712">
                <a:tc>
                  <a:txBody>
                    <a:bodyPr/>
                    <a:lstStyle/>
                    <a:p>
                      <a:pPr algn="l" rtl="0" fontAlgn="ctr"/>
                      <a:r>
                        <a:rPr lang="es-MX" sz="1400" u="none" strike="noStrike">
                          <a:effectLst/>
                        </a:rPr>
                        <a:t>TOTAL</a:t>
                      </a:r>
                      <a:endParaRPr lang="es-MX" sz="1400" b="1"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b"/>
                      <a:r>
                        <a:rPr lang="es-MX" sz="1400" u="none" strike="noStrike" dirty="0">
                          <a:effectLst/>
                        </a:rPr>
                        <a:t>         37,124,641.80 </a:t>
                      </a:r>
                      <a:endParaRPr lang="es-MX"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229929816"/>
                  </a:ext>
                </a:extLst>
              </a:tr>
            </a:tbl>
          </a:graphicData>
        </a:graphic>
      </p:graphicFrame>
    </p:spTree>
    <p:extLst>
      <p:ext uri="{BB962C8B-B14F-4D97-AF65-F5344CB8AC3E}">
        <p14:creationId xmlns:p14="http://schemas.microsoft.com/office/powerpoint/2010/main" val="14288852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802257" y="1147313"/>
          <a:ext cx="7539486" cy="4563374"/>
        </p:xfrm>
        <a:graphic>
          <a:graphicData uri="http://schemas.openxmlformats.org/drawingml/2006/table">
            <a:tbl>
              <a:tblPr>
                <a:tableStyleId>{16D9F66E-5EB9-4882-86FB-DCBF35E3C3E4}</a:tableStyleId>
              </a:tblPr>
              <a:tblGrid>
                <a:gridCol w="1333202">
                  <a:extLst>
                    <a:ext uri="{9D8B030D-6E8A-4147-A177-3AD203B41FA5}">
                      <a16:colId xmlns:a16="http://schemas.microsoft.com/office/drawing/2014/main" xmlns="" val="309824168"/>
                    </a:ext>
                  </a:extLst>
                </a:gridCol>
                <a:gridCol w="1080353">
                  <a:extLst>
                    <a:ext uri="{9D8B030D-6E8A-4147-A177-3AD203B41FA5}">
                      <a16:colId xmlns:a16="http://schemas.microsoft.com/office/drawing/2014/main" xmlns="" val="299848110"/>
                    </a:ext>
                  </a:extLst>
                </a:gridCol>
                <a:gridCol w="1022887">
                  <a:extLst>
                    <a:ext uri="{9D8B030D-6E8A-4147-A177-3AD203B41FA5}">
                      <a16:colId xmlns:a16="http://schemas.microsoft.com/office/drawing/2014/main" xmlns="" val="821695408"/>
                    </a:ext>
                  </a:extLst>
                </a:gridCol>
                <a:gridCol w="988408">
                  <a:extLst>
                    <a:ext uri="{9D8B030D-6E8A-4147-A177-3AD203B41FA5}">
                      <a16:colId xmlns:a16="http://schemas.microsoft.com/office/drawing/2014/main" xmlns="" val="2185991658"/>
                    </a:ext>
                  </a:extLst>
                </a:gridCol>
                <a:gridCol w="999902">
                  <a:extLst>
                    <a:ext uri="{9D8B030D-6E8A-4147-A177-3AD203B41FA5}">
                      <a16:colId xmlns:a16="http://schemas.microsoft.com/office/drawing/2014/main" xmlns="" val="3092305103"/>
                    </a:ext>
                  </a:extLst>
                </a:gridCol>
                <a:gridCol w="965423">
                  <a:extLst>
                    <a:ext uri="{9D8B030D-6E8A-4147-A177-3AD203B41FA5}">
                      <a16:colId xmlns:a16="http://schemas.microsoft.com/office/drawing/2014/main" xmlns="" val="2270413204"/>
                    </a:ext>
                  </a:extLst>
                </a:gridCol>
                <a:gridCol w="1149311">
                  <a:extLst>
                    <a:ext uri="{9D8B030D-6E8A-4147-A177-3AD203B41FA5}">
                      <a16:colId xmlns:a16="http://schemas.microsoft.com/office/drawing/2014/main" xmlns="" val="591220574"/>
                    </a:ext>
                  </a:extLst>
                </a:gridCol>
              </a:tblGrid>
              <a:tr h="514515">
                <a:tc gridSpan="7">
                  <a:txBody>
                    <a:bodyPr/>
                    <a:lstStyle/>
                    <a:p>
                      <a:pPr algn="ctr" rtl="0" fontAlgn="b"/>
                      <a:r>
                        <a:rPr lang="es-ES" sz="1400" u="none" strike="noStrike" dirty="0">
                          <a:effectLst/>
                        </a:rPr>
                        <a:t>ADECUACIONES PRESUPUESTARIAS EXTERNAS E INTERNAS DEL EJECRICIO FISCAL 2020</a:t>
                      </a:r>
                      <a:endParaRPr lang="es-ES" sz="1400" b="1" i="0" u="none" strike="noStrike" dirty="0">
                        <a:solidFill>
                          <a:srgbClr val="000000"/>
                        </a:solidFill>
                        <a:effectLst/>
                        <a:latin typeface="Calibri" panose="020F0502020204030204" pitchFamily="34" charset="0"/>
                      </a:endParaRPr>
                    </a:p>
                  </a:txBody>
                  <a:tcPr marL="7515" marR="7515" marT="7515"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968028528"/>
                  </a:ext>
                </a:extLst>
              </a:tr>
              <a:tr h="373439">
                <a:tc>
                  <a:txBody>
                    <a:bodyPr/>
                    <a:lstStyle/>
                    <a:p>
                      <a:pPr algn="ctr" rtl="0" fontAlgn="t"/>
                      <a:r>
                        <a:rPr lang="es-MX" sz="900" u="none" strike="noStrike" dirty="0">
                          <a:effectLst/>
                        </a:rPr>
                        <a:t>CONCEPTO </a:t>
                      </a:r>
                      <a:endParaRPr lang="es-MX" sz="900" b="1" i="0" u="none" strike="noStrike" dirty="0">
                        <a:solidFill>
                          <a:srgbClr val="000000"/>
                        </a:solidFill>
                        <a:effectLst/>
                        <a:latin typeface="Calibri" panose="020F0502020204030204" pitchFamily="34" charset="0"/>
                      </a:endParaRPr>
                    </a:p>
                  </a:txBody>
                  <a:tcPr marL="7515" marR="7515" marT="7515" marB="0"/>
                </a:tc>
                <a:tc>
                  <a:txBody>
                    <a:bodyPr/>
                    <a:lstStyle/>
                    <a:p>
                      <a:pPr algn="ctr" rtl="0" fontAlgn="t"/>
                      <a:r>
                        <a:rPr lang="es-ES" sz="900" u="none" strike="noStrike" dirty="0">
                          <a:effectLst/>
                        </a:rPr>
                        <a:t>PPTO APROBADO EN LA IV S.O. 2020</a:t>
                      </a:r>
                      <a:endParaRPr lang="es-ES" sz="900" b="1" i="0" u="none" strike="noStrike" dirty="0">
                        <a:solidFill>
                          <a:srgbClr val="000000"/>
                        </a:solidFill>
                        <a:effectLst/>
                        <a:latin typeface="Calibri" panose="020F0502020204030204" pitchFamily="34" charset="0"/>
                      </a:endParaRPr>
                    </a:p>
                  </a:txBody>
                  <a:tcPr marL="7515" marR="7515" marT="7515" marB="0"/>
                </a:tc>
                <a:tc gridSpan="2">
                  <a:txBody>
                    <a:bodyPr/>
                    <a:lstStyle/>
                    <a:p>
                      <a:pPr algn="ctr" rtl="0" fontAlgn="t"/>
                      <a:r>
                        <a:rPr lang="es-MX" sz="900" u="none" strike="noStrike" dirty="0">
                          <a:effectLst/>
                        </a:rPr>
                        <a:t>ADECUACIONES INTERNAS</a:t>
                      </a:r>
                      <a:endParaRPr lang="es-MX" sz="900" b="1" i="0" u="none" strike="noStrike" dirty="0">
                        <a:solidFill>
                          <a:srgbClr val="000000"/>
                        </a:solidFill>
                        <a:effectLst/>
                        <a:latin typeface="Calibri" panose="020F0502020204030204" pitchFamily="34" charset="0"/>
                      </a:endParaRPr>
                    </a:p>
                  </a:txBody>
                  <a:tcPr marL="7515" marR="7515" marT="7515" marB="0"/>
                </a:tc>
                <a:tc hMerge="1">
                  <a:txBody>
                    <a:bodyPr/>
                    <a:lstStyle/>
                    <a:p>
                      <a:endParaRPr lang="es-MX"/>
                    </a:p>
                  </a:txBody>
                  <a:tcPr/>
                </a:tc>
                <a:tc gridSpan="2">
                  <a:txBody>
                    <a:bodyPr/>
                    <a:lstStyle/>
                    <a:p>
                      <a:pPr algn="ctr" rtl="0" fontAlgn="t"/>
                      <a:r>
                        <a:rPr lang="es-MX" sz="900" u="none" strike="noStrike" dirty="0">
                          <a:effectLst/>
                        </a:rPr>
                        <a:t>ADECUACIONES EXTERNAS</a:t>
                      </a:r>
                      <a:endParaRPr lang="es-MX" sz="900" b="1" i="0" u="none" strike="noStrike" dirty="0">
                        <a:solidFill>
                          <a:srgbClr val="000000"/>
                        </a:solidFill>
                        <a:effectLst/>
                        <a:latin typeface="Calibri" panose="020F0502020204030204" pitchFamily="34" charset="0"/>
                      </a:endParaRPr>
                    </a:p>
                  </a:txBody>
                  <a:tcPr marL="7515" marR="7515" marT="7515" marB="0"/>
                </a:tc>
                <a:tc hMerge="1">
                  <a:txBody>
                    <a:bodyPr/>
                    <a:lstStyle/>
                    <a:p>
                      <a:endParaRPr lang="es-MX"/>
                    </a:p>
                  </a:txBody>
                  <a:tcPr/>
                </a:tc>
                <a:tc>
                  <a:txBody>
                    <a:bodyPr/>
                    <a:lstStyle/>
                    <a:p>
                      <a:pPr algn="ctr" rtl="0" fontAlgn="t"/>
                      <a:r>
                        <a:rPr lang="es-MX" sz="900" u="none" strike="noStrike" dirty="0">
                          <a:effectLst/>
                        </a:rPr>
                        <a:t>PRESUPUESTO MODIFICADO</a:t>
                      </a:r>
                      <a:endParaRPr lang="es-MX" sz="900" b="1" i="0" u="none" strike="noStrike" dirty="0">
                        <a:solidFill>
                          <a:srgbClr val="000000"/>
                        </a:solidFill>
                        <a:effectLst/>
                        <a:latin typeface="Calibri" panose="020F0502020204030204" pitchFamily="34" charset="0"/>
                      </a:endParaRPr>
                    </a:p>
                  </a:txBody>
                  <a:tcPr marL="7515" marR="7515" marT="7515" marB="0"/>
                </a:tc>
                <a:extLst>
                  <a:ext uri="{0D108BD9-81ED-4DB2-BD59-A6C34878D82A}">
                    <a16:rowId xmlns:a16="http://schemas.microsoft.com/office/drawing/2014/main" xmlns="" val="1714974113"/>
                  </a:ext>
                </a:extLst>
              </a:tr>
              <a:tr h="365141">
                <a:tc>
                  <a:txBody>
                    <a:bodyPr/>
                    <a:lstStyle/>
                    <a:p>
                      <a:pPr algn="ctr" rtl="0" fontAlgn="b"/>
                      <a:r>
                        <a:rPr lang="es-MX" sz="900" u="none" strike="noStrike" dirty="0">
                          <a:effectLst/>
                        </a:rPr>
                        <a:t>FUENTE DE FINANCIAMIENTO </a:t>
                      </a:r>
                      <a:endParaRPr lang="es-MX" sz="900" b="1" i="0" u="none" strike="noStrike" dirty="0">
                        <a:solidFill>
                          <a:srgbClr val="000000"/>
                        </a:solidFill>
                        <a:effectLst/>
                        <a:latin typeface="Calibri" panose="020F0502020204030204" pitchFamily="34" charset="0"/>
                      </a:endParaRPr>
                    </a:p>
                  </a:txBody>
                  <a:tcPr marL="7515" marR="7515" marT="7515" marB="0" anchor="b"/>
                </a:tc>
                <a:tc>
                  <a:txBody>
                    <a:bodyPr/>
                    <a:lstStyle/>
                    <a:p>
                      <a:pPr algn="l" rtl="0" fontAlgn="b"/>
                      <a:r>
                        <a:rPr lang="es-MX" sz="900" u="none" strike="noStrike" dirty="0">
                          <a:effectLst/>
                        </a:rPr>
                        <a:t> </a:t>
                      </a:r>
                      <a:endParaRPr lang="es-MX" sz="900" b="1" i="0" u="none" strike="noStrike" dirty="0">
                        <a:solidFill>
                          <a:srgbClr val="000000"/>
                        </a:solidFill>
                        <a:effectLst/>
                        <a:latin typeface="Calibri" panose="020F0502020204030204" pitchFamily="34" charset="0"/>
                      </a:endParaRPr>
                    </a:p>
                  </a:txBody>
                  <a:tcPr marL="7515" marR="7515" marT="7515" marB="0" anchor="b"/>
                </a:tc>
                <a:tc>
                  <a:txBody>
                    <a:bodyPr/>
                    <a:lstStyle/>
                    <a:p>
                      <a:pPr algn="ctr" rtl="0" fontAlgn="b"/>
                      <a:r>
                        <a:rPr lang="es-MX" sz="900" u="none" strike="noStrike" dirty="0">
                          <a:effectLst/>
                        </a:rPr>
                        <a:t>AMPLIACIONES</a:t>
                      </a:r>
                      <a:endParaRPr lang="es-MX" sz="900" b="1" i="0" u="none" strike="noStrike" dirty="0">
                        <a:solidFill>
                          <a:srgbClr val="000000"/>
                        </a:solidFill>
                        <a:effectLst/>
                        <a:latin typeface="Calibri" panose="020F0502020204030204" pitchFamily="34" charset="0"/>
                      </a:endParaRPr>
                    </a:p>
                  </a:txBody>
                  <a:tcPr marL="7515" marR="7515" marT="7515" marB="0" anchor="b"/>
                </a:tc>
                <a:tc>
                  <a:txBody>
                    <a:bodyPr/>
                    <a:lstStyle/>
                    <a:p>
                      <a:pPr algn="ctr" rtl="0" fontAlgn="b"/>
                      <a:r>
                        <a:rPr lang="es-MX" sz="900" u="none" strike="noStrike" dirty="0">
                          <a:effectLst/>
                        </a:rPr>
                        <a:t>REDUCCIONES</a:t>
                      </a:r>
                      <a:endParaRPr lang="es-MX" sz="900" b="1" i="0" u="none" strike="noStrike" dirty="0">
                        <a:solidFill>
                          <a:srgbClr val="000000"/>
                        </a:solidFill>
                        <a:effectLst/>
                        <a:latin typeface="Calibri" panose="020F0502020204030204" pitchFamily="34" charset="0"/>
                      </a:endParaRPr>
                    </a:p>
                  </a:txBody>
                  <a:tcPr marL="7515" marR="7515" marT="7515" marB="0" anchor="b"/>
                </a:tc>
                <a:tc>
                  <a:txBody>
                    <a:bodyPr/>
                    <a:lstStyle/>
                    <a:p>
                      <a:pPr algn="ctr" rtl="0" fontAlgn="b"/>
                      <a:r>
                        <a:rPr lang="es-MX" sz="900" u="none" strike="noStrike" dirty="0">
                          <a:effectLst/>
                        </a:rPr>
                        <a:t>AMPLIACIONES</a:t>
                      </a:r>
                      <a:endParaRPr lang="es-MX" sz="900" b="1" i="0" u="none" strike="noStrike" dirty="0">
                        <a:solidFill>
                          <a:srgbClr val="000000"/>
                        </a:solidFill>
                        <a:effectLst/>
                        <a:latin typeface="Calibri" panose="020F0502020204030204" pitchFamily="34" charset="0"/>
                      </a:endParaRPr>
                    </a:p>
                  </a:txBody>
                  <a:tcPr marL="7515" marR="7515" marT="7515" marB="0" anchor="b"/>
                </a:tc>
                <a:tc>
                  <a:txBody>
                    <a:bodyPr/>
                    <a:lstStyle/>
                    <a:p>
                      <a:pPr algn="ctr" rtl="0" fontAlgn="b"/>
                      <a:r>
                        <a:rPr lang="es-MX" sz="900" u="none" strike="noStrike" dirty="0">
                          <a:effectLst/>
                        </a:rPr>
                        <a:t>REDUCCIONES</a:t>
                      </a:r>
                      <a:endParaRPr lang="es-MX" sz="900" b="1" i="0" u="none" strike="noStrike" dirty="0">
                        <a:solidFill>
                          <a:srgbClr val="000000"/>
                        </a:solidFill>
                        <a:effectLst/>
                        <a:latin typeface="Calibri" panose="020F0502020204030204" pitchFamily="34" charset="0"/>
                      </a:endParaRPr>
                    </a:p>
                  </a:txBody>
                  <a:tcPr marL="7515" marR="7515" marT="7515" marB="0" anchor="b"/>
                </a:tc>
                <a:tc>
                  <a:txBody>
                    <a:bodyPr/>
                    <a:lstStyle/>
                    <a:p>
                      <a:pPr algn="ctr" rtl="0" fontAlgn="b"/>
                      <a:r>
                        <a:rPr lang="es-ES" sz="900" u="none" strike="noStrike" dirty="0">
                          <a:effectLst/>
                        </a:rPr>
                        <a:t>AL CIERRE DEL EJERCICIO  2020</a:t>
                      </a:r>
                      <a:endParaRPr lang="es-ES" sz="900" b="1" i="0" u="none" strike="noStrike" dirty="0">
                        <a:solidFill>
                          <a:srgbClr val="000000"/>
                        </a:solidFill>
                        <a:effectLst/>
                        <a:latin typeface="Calibri" panose="020F0502020204030204" pitchFamily="34" charset="0"/>
                      </a:endParaRPr>
                    </a:p>
                  </a:txBody>
                  <a:tcPr marL="7515" marR="7515" marT="7515" marB="0" anchor="b"/>
                </a:tc>
                <a:extLst>
                  <a:ext uri="{0D108BD9-81ED-4DB2-BD59-A6C34878D82A}">
                    <a16:rowId xmlns:a16="http://schemas.microsoft.com/office/drawing/2014/main" xmlns="" val="4184026985"/>
                  </a:ext>
                </a:extLst>
              </a:tr>
              <a:tr h="365141">
                <a:tc>
                  <a:txBody>
                    <a:bodyPr/>
                    <a:lstStyle/>
                    <a:p>
                      <a:pPr algn="ctr" rtl="0" fontAlgn="b"/>
                      <a:r>
                        <a:rPr lang="es-MX" sz="900" u="none" strike="noStrike" dirty="0">
                          <a:effectLst/>
                        </a:rPr>
                        <a:t>RECURSOS ESTATALES</a:t>
                      </a:r>
                      <a:endParaRPr lang="es-MX" sz="900" b="1" i="0" u="none" strike="noStrike" dirty="0">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19,271,063.01</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1,385,698.25</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2,146,242.17</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519,931.00</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0.00</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19,030,450.09</a:t>
                      </a:r>
                      <a:endParaRPr lang="es-MX" sz="900" b="1" i="0" u="none" strike="noStrike">
                        <a:solidFill>
                          <a:srgbClr val="000000"/>
                        </a:solidFill>
                        <a:effectLst/>
                        <a:latin typeface="Calibri" panose="020F0502020204030204" pitchFamily="34" charset="0"/>
                      </a:endParaRPr>
                    </a:p>
                  </a:txBody>
                  <a:tcPr marL="7515" marR="7515" marT="7515" marB="0" anchor="b"/>
                </a:tc>
                <a:extLst>
                  <a:ext uri="{0D108BD9-81ED-4DB2-BD59-A6C34878D82A}">
                    <a16:rowId xmlns:a16="http://schemas.microsoft.com/office/drawing/2014/main" xmlns="" val="896315140"/>
                  </a:ext>
                </a:extLst>
              </a:tr>
              <a:tr h="439828">
                <a:tc>
                  <a:txBody>
                    <a:bodyPr/>
                    <a:lstStyle/>
                    <a:p>
                      <a:pPr algn="l" rtl="0" fontAlgn="b"/>
                      <a:r>
                        <a:rPr lang="es-ES" sz="800" u="none" strike="noStrike" dirty="0">
                          <a:effectLst/>
                        </a:rPr>
                        <a:t>RAMO 28 APORTACIONES A ENTIDADES FEDERATIVAS Y MUNICIPIOS</a:t>
                      </a:r>
                      <a:endParaRPr lang="es-ES" sz="800" b="1" i="0" u="none" strike="noStrike" dirty="0">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17,420,263.01</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1,131,749.66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1,131,511.74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519,931.00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17,940,431.93</a:t>
                      </a:r>
                      <a:endParaRPr lang="es-MX" sz="900" b="0" i="0" u="none" strike="noStrike">
                        <a:solidFill>
                          <a:srgbClr val="000000"/>
                        </a:solidFill>
                        <a:effectLst/>
                        <a:latin typeface="Calibri" panose="020F0502020204030204" pitchFamily="34" charset="0"/>
                      </a:endParaRPr>
                    </a:p>
                  </a:txBody>
                  <a:tcPr marL="7515" marR="7515" marT="7515" marB="0" anchor="b"/>
                </a:tc>
                <a:extLst>
                  <a:ext uri="{0D108BD9-81ED-4DB2-BD59-A6C34878D82A}">
                    <a16:rowId xmlns:a16="http://schemas.microsoft.com/office/drawing/2014/main" xmlns="" val="3868700567"/>
                  </a:ext>
                </a:extLst>
              </a:tr>
              <a:tr h="182570">
                <a:tc>
                  <a:txBody>
                    <a:bodyPr/>
                    <a:lstStyle/>
                    <a:p>
                      <a:pPr algn="l" rtl="0" fontAlgn="b"/>
                      <a:r>
                        <a:rPr lang="es-MX" sz="800" u="none" strike="noStrike" dirty="0">
                          <a:effectLst/>
                        </a:rPr>
                        <a:t>RECURSOS PROPIOS 2020</a:t>
                      </a:r>
                      <a:endParaRPr lang="es-MX" sz="800" b="1" i="0" u="none" strike="noStrike" dirty="0">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1,850,800.00</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253,948.59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1,014,730.43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1,090,018.16</a:t>
                      </a:r>
                      <a:endParaRPr lang="es-MX" sz="900" b="0" i="0" u="none" strike="noStrike">
                        <a:solidFill>
                          <a:srgbClr val="000000"/>
                        </a:solidFill>
                        <a:effectLst/>
                        <a:latin typeface="Calibri" panose="020F0502020204030204" pitchFamily="34" charset="0"/>
                      </a:endParaRPr>
                    </a:p>
                  </a:txBody>
                  <a:tcPr marL="7515" marR="7515" marT="7515" marB="0" anchor="b"/>
                </a:tc>
                <a:extLst>
                  <a:ext uri="{0D108BD9-81ED-4DB2-BD59-A6C34878D82A}">
                    <a16:rowId xmlns:a16="http://schemas.microsoft.com/office/drawing/2014/main" xmlns="" val="1376655711"/>
                  </a:ext>
                </a:extLst>
              </a:tr>
              <a:tr h="182570">
                <a:tc>
                  <a:txBody>
                    <a:bodyPr/>
                    <a:lstStyle/>
                    <a:p>
                      <a:pPr algn="ctr" rtl="0" fontAlgn="b"/>
                      <a:r>
                        <a:rPr lang="es-MX" sz="900" u="none" strike="noStrike" dirty="0">
                          <a:effectLst/>
                        </a:rPr>
                        <a:t>RECURSOS FEDERALES</a:t>
                      </a:r>
                      <a:endParaRPr lang="es-MX" sz="900" b="1" i="0" u="none" strike="noStrike" dirty="0">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17,784,321.63</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593,674.82 </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592,254.74 </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519,931.00 </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211,481.00 </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18,094,191.71 </a:t>
                      </a:r>
                      <a:endParaRPr lang="es-MX" sz="900" b="1" i="0" u="none" strike="noStrike">
                        <a:solidFill>
                          <a:srgbClr val="000000"/>
                        </a:solidFill>
                        <a:effectLst/>
                        <a:latin typeface="Calibri" panose="020F0502020204030204" pitchFamily="34" charset="0"/>
                      </a:endParaRPr>
                    </a:p>
                  </a:txBody>
                  <a:tcPr marL="7515" marR="7515" marT="7515" marB="0" anchor="b"/>
                </a:tc>
                <a:extLst>
                  <a:ext uri="{0D108BD9-81ED-4DB2-BD59-A6C34878D82A}">
                    <a16:rowId xmlns:a16="http://schemas.microsoft.com/office/drawing/2014/main" xmlns="" val="744585323"/>
                  </a:ext>
                </a:extLst>
              </a:tr>
              <a:tr h="721982">
                <a:tc>
                  <a:txBody>
                    <a:bodyPr/>
                    <a:lstStyle/>
                    <a:p>
                      <a:pPr algn="l" rtl="0" fontAlgn="b"/>
                      <a:r>
                        <a:rPr lang="es-MX" sz="800" u="none" strike="noStrike" dirty="0">
                          <a:effectLst/>
                        </a:rPr>
                        <a:t>RAMO 11 SUBSIDIOS FEDERALES PATA ORGANISMOS  DESENTRALIZADOS  ESTATALES 2020</a:t>
                      </a:r>
                      <a:endParaRPr lang="es-MX" sz="800" b="1" i="0" u="none" strike="noStrike" dirty="0">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17,420,440.63</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441,273.42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439,854.74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519,931.00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17,941,790.31</a:t>
                      </a:r>
                      <a:endParaRPr lang="es-MX" sz="900" b="0" i="0" u="none" strike="noStrike">
                        <a:solidFill>
                          <a:srgbClr val="000000"/>
                        </a:solidFill>
                        <a:effectLst/>
                        <a:latin typeface="Calibri" panose="020F0502020204030204" pitchFamily="34" charset="0"/>
                      </a:endParaRPr>
                    </a:p>
                  </a:txBody>
                  <a:tcPr marL="7515" marR="7515" marT="7515" marB="0" anchor="b"/>
                </a:tc>
                <a:extLst>
                  <a:ext uri="{0D108BD9-81ED-4DB2-BD59-A6C34878D82A}">
                    <a16:rowId xmlns:a16="http://schemas.microsoft.com/office/drawing/2014/main" xmlns="" val="788930779"/>
                  </a:ext>
                </a:extLst>
              </a:tr>
              <a:tr h="439828">
                <a:tc>
                  <a:txBody>
                    <a:bodyPr/>
                    <a:lstStyle/>
                    <a:p>
                      <a:pPr algn="l" rtl="0" fontAlgn="b"/>
                      <a:r>
                        <a:rPr lang="es-MX" sz="800" u="none" strike="noStrike" dirty="0">
                          <a:effectLst/>
                        </a:rPr>
                        <a:t>RAMO 11 S300 FORTALECIMIENTO ALA EXCELENCIA EDUCATIVA</a:t>
                      </a:r>
                      <a:endParaRPr lang="es-MX" sz="800" b="1" i="0" u="none" strike="noStrike" dirty="0">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363,881.00</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152,401.40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152,400.00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211,481.00 </a:t>
                      </a:r>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152,401.40</a:t>
                      </a:r>
                      <a:endParaRPr lang="es-MX" sz="900" b="0" i="0" u="none" strike="noStrike">
                        <a:solidFill>
                          <a:srgbClr val="000000"/>
                        </a:solidFill>
                        <a:effectLst/>
                        <a:latin typeface="Calibri" panose="020F0502020204030204" pitchFamily="34" charset="0"/>
                      </a:endParaRPr>
                    </a:p>
                  </a:txBody>
                  <a:tcPr marL="7515" marR="7515" marT="7515" marB="0" anchor="b"/>
                </a:tc>
                <a:extLst>
                  <a:ext uri="{0D108BD9-81ED-4DB2-BD59-A6C34878D82A}">
                    <a16:rowId xmlns:a16="http://schemas.microsoft.com/office/drawing/2014/main" xmlns="" val="2922839440"/>
                  </a:ext>
                </a:extLst>
              </a:tr>
              <a:tr h="215764">
                <a:tc>
                  <a:txBody>
                    <a:bodyPr/>
                    <a:lstStyle/>
                    <a:p>
                      <a:pPr algn="l" rtl="0" fontAlgn="b"/>
                      <a:r>
                        <a:rPr lang="es-MX" sz="1100" u="none" strike="noStrike" dirty="0">
                          <a:effectLst/>
                        </a:rPr>
                        <a:t>TOTAL</a:t>
                      </a:r>
                      <a:endParaRPr lang="es-MX" sz="1100" b="1" i="0" u="none" strike="noStrike" dirty="0">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37,055,384.64</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1,979,373.07 </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2,738,496.91 </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1,039,862.00 </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       211,481.00 </a:t>
                      </a:r>
                      <a:endParaRPr lang="es-MX" sz="900" b="1" i="0" u="none" strike="noStrike">
                        <a:solidFill>
                          <a:srgbClr val="000000"/>
                        </a:solidFill>
                        <a:effectLst/>
                        <a:latin typeface="Calibri" panose="020F0502020204030204" pitchFamily="34" charset="0"/>
                      </a:endParaRPr>
                    </a:p>
                  </a:txBody>
                  <a:tcPr marL="7515" marR="7515" marT="7515" marB="0" anchor="b"/>
                </a:tc>
                <a:tc>
                  <a:txBody>
                    <a:bodyPr/>
                    <a:lstStyle/>
                    <a:p>
                      <a:pPr algn="r" rtl="0" fontAlgn="b"/>
                      <a:r>
                        <a:rPr lang="es-MX" sz="900" u="none" strike="noStrike">
                          <a:effectLst/>
                        </a:rPr>
                        <a:t>37,124,641.80</a:t>
                      </a:r>
                      <a:endParaRPr lang="es-MX" sz="900" b="1" i="0" u="none" strike="noStrike">
                        <a:solidFill>
                          <a:srgbClr val="000000"/>
                        </a:solidFill>
                        <a:effectLst/>
                        <a:latin typeface="Calibri" panose="020F0502020204030204" pitchFamily="34" charset="0"/>
                      </a:endParaRPr>
                    </a:p>
                  </a:txBody>
                  <a:tcPr marL="7515" marR="7515" marT="7515" marB="0" anchor="b"/>
                </a:tc>
                <a:extLst>
                  <a:ext uri="{0D108BD9-81ED-4DB2-BD59-A6C34878D82A}">
                    <a16:rowId xmlns:a16="http://schemas.microsoft.com/office/drawing/2014/main" xmlns="" val="1182976753"/>
                  </a:ext>
                </a:extLst>
              </a:tr>
              <a:tr h="165972">
                <a:tc>
                  <a:txBody>
                    <a:bodyPr/>
                    <a:lstStyle/>
                    <a:p>
                      <a:pPr algn="l" fontAlgn="b"/>
                      <a:endParaRPr lang="es-MX" sz="900" b="1" i="0" u="none" strike="noStrike" dirty="0">
                        <a:solidFill>
                          <a:srgbClr val="000000"/>
                        </a:solidFill>
                        <a:effectLst/>
                        <a:latin typeface="Calibri" panose="020F0502020204030204" pitchFamily="34" charset="0"/>
                      </a:endParaRPr>
                    </a:p>
                  </a:txBody>
                  <a:tcPr marL="7515" marR="7515" marT="7515" marB="0" anchor="b"/>
                </a:tc>
                <a:tc>
                  <a:txBody>
                    <a:bodyPr/>
                    <a:lstStyle/>
                    <a:p>
                      <a:pPr algn="l" fontAlgn="b"/>
                      <a:endParaRPr lang="es-MX" sz="900" b="0" i="0" u="none" strike="noStrike" dirty="0">
                        <a:solidFill>
                          <a:srgbClr val="000000"/>
                        </a:solidFill>
                        <a:effectLst/>
                        <a:latin typeface="Calibri" panose="020F0502020204030204" pitchFamily="34" charset="0"/>
                      </a:endParaRPr>
                    </a:p>
                  </a:txBody>
                  <a:tcPr marL="7515" marR="7515" marT="7515" marB="0" anchor="b"/>
                </a:tc>
                <a:tc>
                  <a:txBody>
                    <a:bodyPr/>
                    <a:lstStyle/>
                    <a:p>
                      <a:pPr algn="l" fontAlgn="b"/>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l" fontAlgn="b"/>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l" fontAlgn="b"/>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l" fontAlgn="b"/>
                      <a:endParaRPr lang="es-MX" sz="900" b="0" i="0" u="none" strike="noStrike">
                        <a:solidFill>
                          <a:srgbClr val="000000"/>
                        </a:solidFill>
                        <a:effectLst/>
                        <a:latin typeface="Calibri" panose="020F0502020204030204" pitchFamily="34" charset="0"/>
                      </a:endParaRPr>
                    </a:p>
                  </a:txBody>
                  <a:tcPr marL="7515" marR="7515" marT="7515" marB="0" anchor="b"/>
                </a:tc>
                <a:tc>
                  <a:txBody>
                    <a:bodyPr/>
                    <a:lstStyle/>
                    <a:p>
                      <a:pPr algn="l" fontAlgn="b"/>
                      <a:endParaRPr lang="es-MX" sz="900" b="0" i="0" u="none" strike="noStrike" dirty="0">
                        <a:solidFill>
                          <a:srgbClr val="000000"/>
                        </a:solidFill>
                        <a:effectLst/>
                        <a:latin typeface="Calibri" panose="020F0502020204030204" pitchFamily="34" charset="0"/>
                      </a:endParaRPr>
                    </a:p>
                  </a:txBody>
                  <a:tcPr marL="7515" marR="7515" marT="7515" marB="0" anchor="b"/>
                </a:tc>
                <a:extLst>
                  <a:ext uri="{0D108BD9-81ED-4DB2-BD59-A6C34878D82A}">
                    <a16:rowId xmlns:a16="http://schemas.microsoft.com/office/drawing/2014/main" xmlns="" val="4007870308"/>
                  </a:ext>
                </a:extLst>
              </a:tr>
              <a:tr h="596624">
                <a:tc>
                  <a:txBody>
                    <a:bodyPr/>
                    <a:lstStyle/>
                    <a:p>
                      <a:pPr algn="l" fontAlgn="t"/>
                      <a:r>
                        <a:rPr lang="es-MX" sz="900" u="none" strike="noStrike" dirty="0" smtClean="0">
                          <a:effectLst/>
                        </a:rPr>
                        <a:t>NOTA</a:t>
                      </a:r>
                      <a:r>
                        <a:rPr lang="es-MX" sz="900" u="none" strike="noStrike" dirty="0">
                          <a:effectLst/>
                        </a:rPr>
                        <a:t>: </a:t>
                      </a:r>
                      <a:endParaRPr lang="es-MX" sz="900" b="1" i="0" u="none" strike="noStrike" dirty="0">
                        <a:solidFill>
                          <a:srgbClr val="000000"/>
                        </a:solidFill>
                        <a:effectLst/>
                        <a:latin typeface="Calibri" panose="020F0502020204030204" pitchFamily="34" charset="0"/>
                      </a:endParaRPr>
                    </a:p>
                  </a:txBody>
                  <a:tcPr marL="7515" marR="7515" marT="7515" marB="0"/>
                </a:tc>
                <a:tc gridSpan="6">
                  <a:txBody>
                    <a:bodyPr/>
                    <a:lstStyle/>
                    <a:p>
                      <a:pPr algn="just" fontAlgn="b"/>
                      <a:r>
                        <a:rPr lang="es-ES" sz="900" u="none" strike="noStrike" dirty="0">
                          <a:effectLst/>
                        </a:rPr>
                        <a:t>DE ACUERDO CON EL CONVENIO MODIFICATORIO AL CONVENIO ESPECÍFICO PARA LA ASIGNACIÓN DE RECURSOS FINANCIEROS PARA LA OPERACIÓN DE LAS UNIVERSIDADES TECNOLÓGICAS DEL ESTADO DE TABASCO PARA EL EJERCICIO 2020 SE AMPLIO LA CANTIDAD DE 519,931.00 MISMA QUE A LA FECHA NO HA SIDO MINISTRADO POR PARTE DEL RECURSO DE LA APORTACIÓN ESTATAL, CABE MENCIONAR QUE LA PARTE FEDERAL FUE MINISTRADA EN TIEMPO Y FORMA DE ACUERDO AL CITADO CONVENIO  </a:t>
                      </a:r>
                      <a:endParaRPr lang="es-ES" sz="900" b="0" i="0" u="none" strike="noStrike" dirty="0">
                        <a:solidFill>
                          <a:srgbClr val="000000"/>
                        </a:solidFill>
                        <a:effectLst/>
                        <a:latin typeface="Calibri" panose="020F0502020204030204" pitchFamily="34" charset="0"/>
                      </a:endParaRPr>
                    </a:p>
                  </a:txBody>
                  <a:tcPr marL="7515" marR="7515" marT="7515"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832230644"/>
                  </a:ext>
                </a:extLst>
              </a:tr>
            </a:tbl>
          </a:graphicData>
        </a:graphic>
      </p:graphicFrame>
    </p:spTree>
    <p:extLst>
      <p:ext uri="{BB962C8B-B14F-4D97-AF65-F5344CB8AC3E}">
        <p14:creationId xmlns:p14="http://schemas.microsoft.com/office/powerpoint/2010/main" val="2809051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3" name="Tabla 2"/>
          <p:cNvGraphicFramePr>
            <a:graphicFrameLocks noGrp="1"/>
          </p:cNvGraphicFramePr>
          <p:nvPr>
            <p:extLst/>
          </p:nvPr>
        </p:nvGraphicFramePr>
        <p:xfrm>
          <a:off x="1347520" y="914400"/>
          <a:ext cx="6907960" cy="5278147"/>
        </p:xfrm>
        <a:graphic>
          <a:graphicData uri="http://schemas.openxmlformats.org/drawingml/2006/table">
            <a:tbl>
              <a:tblPr>
                <a:tableStyleId>{16D9F66E-5EB9-4882-86FB-DCBF35E3C3E4}</a:tableStyleId>
              </a:tblPr>
              <a:tblGrid>
                <a:gridCol w="2128481">
                  <a:extLst>
                    <a:ext uri="{9D8B030D-6E8A-4147-A177-3AD203B41FA5}">
                      <a16:colId xmlns:a16="http://schemas.microsoft.com/office/drawing/2014/main" xmlns="" val="2527990025"/>
                    </a:ext>
                  </a:extLst>
                </a:gridCol>
                <a:gridCol w="1004014">
                  <a:extLst>
                    <a:ext uri="{9D8B030D-6E8A-4147-A177-3AD203B41FA5}">
                      <a16:colId xmlns:a16="http://schemas.microsoft.com/office/drawing/2014/main" xmlns="" val="205789078"/>
                    </a:ext>
                  </a:extLst>
                </a:gridCol>
                <a:gridCol w="748826">
                  <a:extLst>
                    <a:ext uri="{9D8B030D-6E8A-4147-A177-3AD203B41FA5}">
                      <a16:colId xmlns:a16="http://schemas.microsoft.com/office/drawing/2014/main" xmlns="" val="2164510532"/>
                    </a:ext>
                  </a:extLst>
                </a:gridCol>
                <a:gridCol w="674004">
                  <a:extLst>
                    <a:ext uri="{9D8B030D-6E8A-4147-A177-3AD203B41FA5}">
                      <a16:colId xmlns:a16="http://schemas.microsoft.com/office/drawing/2014/main" xmlns="" val="1895856514"/>
                    </a:ext>
                  </a:extLst>
                </a:gridCol>
                <a:gridCol w="748826">
                  <a:extLst>
                    <a:ext uri="{9D8B030D-6E8A-4147-A177-3AD203B41FA5}">
                      <a16:colId xmlns:a16="http://schemas.microsoft.com/office/drawing/2014/main" xmlns="" val="1524168010"/>
                    </a:ext>
                  </a:extLst>
                </a:gridCol>
                <a:gridCol w="617888">
                  <a:extLst>
                    <a:ext uri="{9D8B030D-6E8A-4147-A177-3AD203B41FA5}">
                      <a16:colId xmlns:a16="http://schemas.microsoft.com/office/drawing/2014/main" xmlns="" val="3238663551"/>
                    </a:ext>
                  </a:extLst>
                </a:gridCol>
                <a:gridCol w="985921">
                  <a:extLst>
                    <a:ext uri="{9D8B030D-6E8A-4147-A177-3AD203B41FA5}">
                      <a16:colId xmlns:a16="http://schemas.microsoft.com/office/drawing/2014/main" xmlns="" val="2761361461"/>
                    </a:ext>
                  </a:extLst>
                </a:gridCol>
              </a:tblGrid>
              <a:tr h="384518">
                <a:tc gridSpan="7">
                  <a:txBody>
                    <a:bodyPr/>
                    <a:lstStyle/>
                    <a:p>
                      <a:pPr algn="ctr" rtl="0" fontAlgn="b"/>
                      <a:r>
                        <a:rPr lang="es-ES" sz="1400" u="none" strike="noStrike" dirty="0">
                          <a:effectLst/>
                        </a:rPr>
                        <a:t>ADECUACIONES PRESUPUESTARIAS EXTERNAS E INTERNAS DEL EJECRICIO FISCAL 2020</a:t>
                      </a:r>
                      <a:endParaRPr lang="es-ES" sz="1400" b="1" i="0" u="none" strike="noStrike" dirty="0">
                        <a:solidFill>
                          <a:srgbClr val="000000"/>
                        </a:solidFill>
                        <a:effectLst/>
                        <a:latin typeface="Calibri" panose="020F0502020204030204" pitchFamily="34" charset="0"/>
                      </a:endParaRPr>
                    </a:p>
                  </a:txBody>
                  <a:tcPr marL="5841" marR="5841" marT="5841"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520870228"/>
                  </a:ext>
                </a:extLst>
              </a:tr>
              <a:tr h="295255">
                <a:tc>
                  <a:txBody>
                    <a:bodyPr/>
                    <a:lstStyle/>
                    <a:p>
                      <a:pPr algn="ctr" rtl="0" fontAlgn="t"/>
                      <a:r>
                        <a:rPr lang="es-MX" sz="800" b="1" u="none" strike="noStrike" dirty="0">
                          <a:effectLst/>
                        </a:rPr>
                        <a:t>CONCEPTO </a:t>
                      </a:r>
                      <a:endParaRPr lang="es-MX" sz="800" b="1" i="0" u="none" strike="noStrike" dirty="0">
                        <a:solidFill>
                          <a:srgbClr val="000000"/>
                        </a:solidFill>
                        <a:effectLst/>
                        <a:latin typeface="Calibri" panose="020F0502020204030204" pitchFamily="34" charset="0"/>
                      </a:endParaRPr>
                    </a:p>
                  </a:txBody>
                  <a:tcPr marL="5841" marR="5841" marT="5841" marB="0"/>
                </a:tc>
                <a:tc>
                  <a:txBody>
                    <a:bodyPr/>
                    <a:lstStyle/>
                    <a:p>
                      <a:pPr algn="ctr" rtl="0" fontAlgn="t"/>
                      <a:r>
                        <a:rPr lang="es-ES" sz="800" b="1" u="none" strike="noStrike" dirty="0">
                          <a:effectLst/>
                        </a:rPr>
                        <a:t>PPTO APROBADO EN LA IV S.O. 2020</a:t>
                      </a:r>
                      <a:endParaRPr lang="es-ES" sz="800" b="1" i="0" u="none" strike="noStrike" dirty="0">
                        <a:solidFill>
                          <a:srgbClr val="000000"/>
                        </a:solidFill>
                        <a:effectLst/>
                        <a:latin typeface="Calibri" panose="020F0502020204030204" pitchFamily="34" charset="0"/>
                      </a:endParaRPr>
                    </a:p>
                  </a:txBody>
                  <a:tcPr marL="5841" marR="5841" marT="5841" marB="0"/>
                </a:tc>
                <a:tc gridSpan="2">
                  <a:txBody>
                    <a:bodyPr/>
                    <a:lstStyle/>
                    <a:p>
                      <a:pPr algn="ctr" rtl="0" fontAlgn="t"/>
                      <a:r>
                        <a:rPr lang="es-MX" sz="800" b="1" u="none" strike="noStrike" dirty="0">
                          <a:effectLst/>
                        </a:rPr>
                        <a:t>ADECUACIONES INTERNAS</a:t>
                      </a:r>
                      <a:endParaRPr lang="es-MX" sz="800" b="1" i="0" u="none" strike="noStrike" dirty="0">
                        <a:solidFill>
                          <a:srgbClr val="000000"/>
                        </a:solidFill>
                        <a:effectLst/>
                        <a:latin typeface="Calibri" panose="020F0502020204030204" pitchFamily="34" charset="0"/>
                      </a:endParaRPr>
                    </a:p>
                  </a:txBody>
                  <a:tcPr marL="5841" marR="5841" marT="5841" marB="0"/>
                </a:tc>
                <a:tc hMerge="1">
                  <a:txBody>
                    <a:bodyPr/>
                    <a:lstStyle/>
                    <a:p>
                      <a:endParaRPr lang="es-MX"/>
                    </a:p>
                  </a:txBody>
                  <a:tcPr/>
                </a:tc>
                <a:tc gridSpan="2">
                  <a:txBody>
                    <a:bodyPr/>
                    <a:lstStyle/>
                    <a:p>
                      <a:pPr algn="ctr" rtl="0" fontAlgn="t"/>
                      <a:r>
                        <a:rPr lang="es-MX" sz="800" b="1" u="none" strike="noStrike" dirty="0">
                          <a:effectLst/>
                        </a:rPr>
                        <a:t>ADECUACIONES EXTERNAS</a:t>
                      </a:r>
                      <a:endParaRPr lang="es-MX" sz="800" b="1" i="0" u="none" strike="noStrike" dirty="0">
                        <a:solidFill>
                          <a:srgbClr val="000000"/>
                        </a:solidFill>
                        <a:effectLst/>
                        <a:latin typeface="Calibri" panose="020F0502020204030204" pitchFamily="34" charset="0"/>
                      </a:endParaRPr>
                    </a:p>
                  </a:txBody>
                  <a:tcPr marL="5841" marR="5841" marT="5841" marB="0"/>
                </a:tc>
                <a:tc hMerge="1">
                  <a:txBody>
                    <a:bodyPr/>
                    <a:lstStyle/>
                    <a:p>
                      <a:endParaRPr lang="es-MX"/>
                    </a:p>
                  </a:txBody>
                  <a:tcPr/>
                </a:tc>
                <a:tc>
                  <a:txBody>
                    <a:bodyPr/>
                    <a:lstStyle/>
                    <a:p>
                      <a:pPr algn="ctr" rtl="0" fontAlgn="t"/>
                      <a:r>
                        <a:rPr lang="es-MX" sz="800" b="1" u="none" strike="noStrike">
                          <a:effectLst/>
                        </a:rPr>
                        <a:t>PRESUPUESTO MODIFICADO</a:t>
                      </a:r>
                      <a:endParaRPr lang="es-MX" sz="800" b="1" i="0" u="none" strike="noStrike">
                        <a:solidFill>
                          <a:srgbClr val="000000"/>
                        </a:solidFill>
                        <a:effectLst/>
                        <a:latin typeface="Calibri" panose="020F0502020204030204" pitchFamily="34" charset="0"/>
                      </a:endParaRPr>
                    </a:p>
                  </a:txBody>
                  <a:tcPr marL="5841" marR="5841" marT="5841" marB="0"/>
                </a:tc>
                <a:extLst>
                  <a:ext uri="{0D108BD9-81ED-4DB2-BD59-A6C34878D82A}">
                    <a16:rowId xmlns:a16="http://schemas.microsoft.com/office/drawing/2014/main" xmlns="" val="3570632858"/>
                  </a:ext>
                </a:extLst>
              </a:tr>
              <a:tr h="480648">
                <a:tc>
                  <a:txBody>
                    <a:bodyPr/>
                    <a:lstStyle/>
                    <a:p>
                      <a:pPr algn="ctr" rtl="0" fontAlgn="b"/>
                      <a:r>
                        <a:rPr lang="es-ES" sz="800" b="1" u="none" strike="noStrike" dirty="0">
                          <a:effectLst/>
                        </a:rPr>
                        <a:t>FUENTE DE FINANCIAMIENTO Y CAPITULOS</a:t>
                      </a:r>
                      <a:endParaRPr lang="es-ES"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l" rtl="0" fontAlgn="b"/>
                      <a:r>
                        <a:rPr lang="es-MX" sz="800" b="1" u="none" strike="noStrike" dirty="0">
                          <a:effectLst/>
                        </a:rPr>
                        <a:t>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ctr" rtl="0" fontAlgn="b"/>
                      <a:r>
                        <a:rPr lang="es-MX" sz="800" b="1" u="none" strike="noStrike" dirty="0">
                          <a:effectLst/>
                        </a:rPr>
                        <a:t>AMPLIACIONES</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ctr" rtl="0" fontAlgn="b"/>
                      <a:r>
                        <a:rPr lang="es-MX" sz="800" b="1" u="none" strike="noStrike" dirty="0">
                          <a:effectLst/>
                        </a:rPr>
                        <a:t>REDUCCIONES</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ctr" rtl="0" fontAlgn="b"/>
                      <a:r>
                        <a:rPr lang="es-MX" sz="800" b="1" u="none" strike="noStrike" dirty="0">
                          <a:effectLst/>
                        </a:rPr>
                        <a:t>AMPLIACIONES</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ctr" rtl="0" fontAlgn="b"/>
                      <a:r>
                        <a:rPr lang="es-MX" sz="800" b="1" u="none" strike="noStrike" dirty="0">
                          <a:effectLst/>
                        </a:rPr>
                        <a:t>REDUCCIONES</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ctr" rtl="0" fontAlgn="b"/>
                      <a:r>
                        <a:rPr lang="es-ES" sz="800" b="1" u="none" strike="noStrike" dirty="0">
                          <a:effectLst/>
                        </a:rPr>
                        <a:t>AL CIERRE DEL EJERCICIO  2020</a:t>
                      </a:r>
                      <a:endParaRPr lang="es-ES" sz="800" b="1"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2300788407"/>
                  </a:ext>
                </a:extLst>
              </a:tr>
              <a:tr h="151061">
                <a:tc>
                  <a:txBody>
                    <a:bodyPr/>
                    <a:lstStyle/>
                    <a:p>
                      <a:pPr algn="ctr" rtl="0" fontAlgn="b"/>
                      <a:r>
                        <a:rPr lang="es-MX" sz="800" b="1" u="none" strike="noStrike" dirty="0">
                          <a:effectLst/>
                        </a:rPr>
                        <a:t>RECURSOS ESTATALES</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19,271,063.01</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1,385,698.25</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2,146,242.17</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519,931.00</a:t>
                      </a:r>
                      <a:endParaRPr lang="es-MX" sz="800" b="1"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0.00</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19,030,450.09</a:t>
                      </a:r>
                      <a:endParaRPr lang="es-MX" sz="800" b="1"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3156786917"/>
                  </a:ext>
                </a:extLst>
              </a:tr>
              <a:tr h="247191">
                <a:tc>
                  <a:txBody>
                    <a:bodyPr/>
                    <a:lstStyle/>
                    <a:p>
                      <a:pPr algn="l" rtl="0" fontAlgn="b"/>
                      <a:r>
                        <a:rPr lang="es-ES" sz="800" b="1" u="none" strike="noStrike" dirty="0">
                          <a:effectLst/>
                        </a:rPr>
                        <a:t>RAMO 28 APORTACIONES A ENTIDADES FEDERATIVAS Y MUNICIPIOS</a:t>
                      </a:r>
                      <a:endParaRPr lang="es-ES"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17,420,263.01</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1,131,749.66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1,131,511.74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519,931.00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17,940,431.93</a:t>
                      </a:r>
                      <a:endParaRPr lang="es-MX" sz="800" b="1"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2485616542"/>
                  </a:ext>
                </a:extLst>
              </a:tr>
              <a:tr h="151061">
                <a:tc>
                  <a:txBody>
                    <a:bodyPr/>
                    <a:lstStyle/>
                    <a:p>
                      <a:pPr algn="l" rtl="0" fontAlgn="b"/>
                      <a:r>
                        <a:rPr lang="es-MX" sz="700" u="none" strike="noStrike" dirty="0">
                          <a:effectLst/>
                        </a:rPr>
                        <a:t>1000 SERVICIOS PERSONALES</a:t>
                      </a:r>
                      <a:endParaRPr lang="es-MX"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11,743,000.00</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1,131,511.74 </a:t>
                      </a:r>
                      <a:endParaRPr lang="es-MX" sz="800" b="0"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   </a:t>
                      </a:r>
                      <a:endParaRPr lang="es-MX" sz="800" b="0"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519,931.00 </a:t>
                      </a:r>
                      <a:endParaRPr lang="es-MX" sz="800" b="0"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   </a:t>
                      </a:r>
                      <a:endParaRPr lang="es-MX" sz="800" b="0"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13,394,442.74</a:t>
                      </a:r>
                      <a:endParaRPr lang="es-MX" sz="800" b="0"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3215882147"/>
                  </a:ext>
                </a:extLst>
              </a:tr>
              <a:tr h="151061">
                <a:tc>
                  <a:txBody>
                    <a:bodyPr/>
                    <a:lstStyle/>
                    <a:p>
                      <a:pPr algn="l" rtl="0" fontAlgn="b"/>
                      <a:r>
                        <a:rPr lang="es-MX" sz="700" u="none" strike="noStrike" dirty="0">
                          <a:effectLst/>
                        </a:rPr>
                        <a:t>2000 MATERIALES Y SUMINISTROS</a:t>
                      </a:r>
                      <a:endParaRPr lang="es-MX"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1,451,735.20</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466,942.99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   </a:t>
                      </a:r>
                      <a:endParaRPr lang="es-MX" sz="800" b="0"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984,792.21</a:t>
                      </a:r>
                      <a:endParaRPr lang="es-MX" sz="800" b="0"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466473808"/>
                  </a:ext>
                </a:extLst>
              </a:tr>
              <a:tr h="151061">
                <a:tc>
                  <a:txBody>
                    <a:bodyPr/>
                    <a:lstStyle/>
                    <a:p>
                      <a:pPr algn="l" rtl="0" fontAlgn="b"/>
                      <a:r>
                        <a:rPr lang="es-MX" sz="700" u="none" strike="noStrike" dirty="0">
                          <a:effectLst/>
                        </a:rPr>
                        <a:t>3000 SERVICIOS GENERALES</a:t>
                      </a:r>
                      <a:endParaRPr lang="es-MX"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4,213,527.81</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237.92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652,568.75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   </a:t>
                      </a:r>
                      <a:endParaRPr lang="es-MX" sz="800" b="0"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3,561,196.98</a:t>
                      </a:r>
                      <a:endParaRPr lang="es-MX" sz="800" b="0"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2071499659"/>
                  </a:ext>
                </a:extLst>
              </a:tr>
              <a:tr h="247191">
                <a:tc>
                  <a:txBody>
                    <a:bodyPr/>
                    <a:lstStyle/>
                    <a:p>
                      <a:pPr algn="l" rtl="0" fontAlgn="b"/>
                      <a:r>
                        <a:rPr lang="es-ES" sz="700" u="none" strike="noStrike" dirty="0">
                          <a:effectLst/>
                        </a:rPr>
                        <a:t>4000 TRANSFERENCIAS, ASIGNACIONES, SUBSIDIOS Y OTRAS AYUDAS</a:t>
                      </a:r>
                      <a:endParaRPr lang="es-ES"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12,000.00</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12,000.00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a:t>
                      </a:r>
                      <a:endParaRPr lang="es-MX" sz="800" b="0"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0.00</a:t>
                      </a:r>
                      <a:endParaRPr lang="es-MX" sz="800" b="0"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2745041175"/>
                  </a:ext>
                </a:extLst>
              </a:tr>
              <a:tr h="151061">
                <a:tc>
                  <a:txBody>
                    <a:bodyPr/>
                    <a:lstStyle/>
                    <a:p>
                      <a:pPr algn="l" rtl="0" fontAlgn="b"/>
                      <a:r>
                        <a:rPr lang="es-MX" sz="800" b="1" u="none" strike="noStrike" dirty="0">
                          <a:effectLst/>
                        </a:rPr>
                        <a:t>RECURSOS PROPIOS 2020</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1,850,800.00</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253,948.59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1,014,730.43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1,090,018.16</a:t>
                      </a:r>
                      <a:endParaRPr lang="es-MX" sz="800" b="1"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475728606"/>
                  </a:ext>
                </a:extLst>
              </a:tr>
              <a:tr h="151061">
                <a:tc>
                  <a:txBody>
                    <a:bodyPr/>
                    <a:lstStyle/>
                    <a:p>
                      <a:pPr algn="l" rtl="0" fontAlgn="b"/>
                      <a:r>
                        <a:rPr lang="es-MX" sz="700" u="none" strike="noStrike" dirty="0">
                          <a:effectLst/>
                        </a:rPr>
                        <a:t>2000 MATERIALES Y SUMINISTROS</a:t>
                      </a:r>
                      <a:endParaRPr lang="es-MX"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595,200.00</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272,352.67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a:t>
                      </a:r>
                      <a:endParaRPr lang="es-MX" sz="800" b="0"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322,847.33</a:t>
                      </a:r>
                      <a:endParaRPr lang="es-MX" sz="800" b="1"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3802400613"/>
                  </a:ext>
                </a:extLst>
              </a:tr>
              <a:tr h="151061">
                <a:tc>
                  <a:txBody>
                    <a:bodyPr/>
                    <a:lstStyle/>
                    <a:p>
                      <a:pPr algn="l" rtl="0" fontAlgn="b"/>
                      <a:r>
                        <a:rPr lang="es-MX" sz="700" u="none" strike="noStrike" dirty="0">
                          <a:effectLst/>
                        </a:rPr>
                        <a:t>3000 SERVICIOS GENERALES</a:t>
                      </a:r>
                      <a:endParaRPr lang="es-MX"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498,222.24</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253,948.59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a:t>
                      </a:r>
                      <a:endParaRPr lang="es-MX" sz="800" b="0"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752,170.83</a:t>
                      </a:r>
                      <a:endParaRPr lang="es-MX" sz="800" b="1"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2563017240"/>
                  </a:ext>
                </a:extLst>
              </a:tr>
              <a:tr h="247191">
                <a:tc>
                  <a:txBody>
                    <a:bodyPr/>
                    <a:lstStyle/>
                    <a:p>
                      <a:pPr algn="l" rtl="0" fontAlgn="b"/>
                      <a:r>
                        <a:rPr lang="es-ES" sz="700" u="none" strike="noStrike" dirty="0">
                          <a:effectLst/>
                        </a:rPr>
                        <a:t>4000 TRANSFERENCIAS, ASIGNACIONES, SUBSIDIOS Y OTRAS AYUDAS</a:t>
                      </a:r>
                      <a:endParaRPr lang="es-ES"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757,377.76</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742,377.76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15,000.00</a:t>
                      </a:r>
                      <a:endParaRPr lang="es-MX" sz="800" b="1"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1538063332"/>
                  </a:ext>
                </a:extLst>
              </a:tr>
              <a:tr h="151061">
                <a:tc>
                  <a:txBody>
                    <a:bodyPr/>
                    <a:lstStyle/>
                    <a:p>
                      <a:pPr algn="ctr" rtl="0" fontAlgn="b"/>
                      <a:r>
                        <a:rPr lang="es-MX" sz="800" b="1" u="none" strike="noStrike" dirty="0">
                          <a:effectLst/>
                        </a:rPr>
                        <a:t>RECURSOS FEDERALES</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17,784,321.63</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593,674.82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a:effectLst/>
                        </a:rPr>
                        <a:t>       592,254.74 </a:t>
                      </a:r>
                      <a:endParaRPr lang="es-MX" sz="800" b="1"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519,931.00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211,481.00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18,094,191.71 </a:t>
                      </a:r>
                      <a:endParaRPr lang="es-MX" sz="800" b="1"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3412574890"/>
                  </a:ext>
                </a:extLst>
              </a:tr>
              <a:tr h="363919">
                <a:tc>
                  <a:txBody>
                    <a:bodyPr/>
                    <a:lstStyle/>
                    <a:p>
                      <a:pPr algn="l" rtl="0" fontAlgn="b"/>
                      <a:r>
                        <a:rPr lang="es-MX" sz="800" b="1" u="none" strike="noStrike" dirty="0">
                          <a:effectLst/>
                        </a:rPr>
                        <a:t>RAMO 11 SUBSIDIOS FEDERALES PATA ORGANISMOS  DESENTRALIZADOS  ESTATALES 2020</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17,420,440.63</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441,273.42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439,854.74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519,931.00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17,941,790.31</a:t>
                      </a:r>
                      <a:endParaRPr lang="es-MX" sz="800" b="1"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3885865609"/>
                  </a:ext>
                </a:extLst>
              </a:tr>
              <a:tr h="144194">
                <a:tc>
                  <a:txBody>
                    <a:bodyPr/>
                    <a:lstStyle/>
                    <a:p>
                      <a:pPr algn="l" rtl="0" fontAlgn="b"/>
                      <a:r>
                        <a:rPr lang="es-MX" sz="700" u="none" strike="noStrike" dirty="0">
                          <a:effectLst/>
                        </a:rPr>
                        <a:t>1000 SERVICIOS PERSONALES</a:t>
                      </a:r>
                      <a:endParaRPr lang="es-MX"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15,995,528.07</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439,854.74</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519,931.00</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dirty="0">
                          <a:effectLst/>
                        </a:rPr>
                        <a:t>16,955,313.81</a:t>
                      </a:r>
                      <a:endParaRPr lang="es-MX" sz="700" b="0"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1095444068"/>
                  </a:ext>
                </a:extLst>
              </a:tr>
              <a:tr h="144194">
                <a:tc>
                  <a:txBody>
                    <a:bodyPr/>
                    <a:lstStyle/>
                    <a:p>
                      <a:pPr algn="l" rtl="0" fontAlgn="b"/>
                      <a:r>
                        <a:rPr lang="es-MX" sz="700" u="none" strike="noStrike" dirty="0">
                          <a:effectLst/>
                        </a:rPr>
                        <a:t>2000 MATERIALES Y SUMINISTROS</a:t>
                      </a:r>
                      <a:endParaRPr lang="es-MX"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265,457.93</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203,729.93</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dirty="0">
                          <a:effectLst/>
                        </a:rPr>
                        <a:t>61,728.00</a:t>
                      </a:r>
                      <a:endParaRPr lang="es-MX" sz="700" b="0"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582413677"/>
                  </a:ext>
                </a:extLst>
              </a:tr>
              <a:tr h="144194">
                <a:tc>
                  <a:txBody>
                    <a:bodyPr/>
                    <a:lstStyle/>
                    <a:p>
                      <a:pPr algn="l" rtl="0" fontAlgn="b"/>
                      <a:r>
                        <a:rPr lang="es-MX" sz="700" u="none" strike="noStrike" dirty="0">
                          <a:effectLst/>
                        </a:rPr>
                        <a:t>3000 SERVICIOS GENERALES</a:t>
                      </a:r>
                      <a:endParaRPr lang="es-MX"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1,159,454.63</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1,418.68</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236,124.81</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dirty="0">
                          <a:effectLst/>
                        </a:rPr>
                        <a:t>924,748.50</a:t>
                      </a:r>
                      <a:endParaRPr lang="es-MX" sz="700" b="0"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2523539323"/>
                  </a:ext>
                </a:extLst>
              </a:tr>
              <a:tr h="247191">
                <a:tc>
                  <a:txBody>
                    <a:bodyPr/>
                    <a:lstStyle/>
                    <a:p>
                      <a:pPr algn="l" rtl="0" fontAlgn="b"/>
                      <a:r>
                        <a:rPr lang="es-MX" sz="800" b="1" u="none" strike="noStrike" dirty="0">
                          <a:effectLst/>
                        </a:rPr>
                        <a:t>RAMO 11 S300 FORTALECIMIENTO ALA EXCELENCIA EDUCATIVA</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363,881.00</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152,401.40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152,400.00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    211,481.00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u="none" strike="noStrike" dirty="0">
                          <a:effectLst/>
                        </a:rPr>
                        <a:t>152,401.40</a:t>
                      </a:r>
                      <a:endParaRPr lang="es-MX" sz="800" b="1"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1118782797"/>
                  </a:ext>
                </a:extLst>
              </a:tr>
              <a:tr h="144194">
                <a:tc>
                  <a:txBody>
                    <a:bodyPr/>
                    <a:lstStyle/>
                    <a:p>
                      <a:pPr algn="l" rtl="0" fontAlgn="b"/>
                      <a:r>
                        <a:rPr lang="es-MX" sz="700" u="none" strike="noStrike" dirty="0">
                          <a:effectLst/>
                        </a:rPr>
                        <a:t>2000 MATERIALES Y SUMINISTROS</a:t>
                      </a:r>
                      <a:endParaRPr lang="es-MX"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33,500.00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dirty="0">
                          <a:effectLst/>
                        </a:rPr>
                        <a:t>              33,500.00 </a:t>
                      </a:r>
                      <a:endParaRPr lang="es-MX" sz="700" b="0"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4248445793"/>
                  </a:ext>
                </a:extLst>
              </a:tr>
              <a:tr h="144194">
                <a:tc>
                  <a:txBody>
                    <a:bodyPr/>
                    <a:lstStyle/>
                    <a:p>
                      <a:pPr algn="l" rtl="0" fontAlgn="b"/>
                      <a:r>
                        <a:rPr lang="es-MX" sz="700" u="none" strike="noStrike" dirty="0">
                          <a:effectLst/>
                        </a:rPr>
                        <a:t>3000 SERVICIOS GENERALES</a:t>
                      </a:r>
                      <a:endParaRPr lang="es-MX"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110,901.40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dirty="0">
                          <a:effectLst/>
                        </a:rPr>
                        <a:t>            110,901.40 </a:t>
                      </a:r>
                      <a:endParaRPr lang="es-MX" sz="700" b="0"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2811616798"/>
                  </a:ext>
                </a:extLst>
              </a:tr>
              <a:tr h="247191">
                <a:tc>
                  <a:txBody>
                    <a:bodyPr/>
                    <a:lstStyle/>
                    <a:p>
                      <a:pPr algn="l" rtl="0" fontAlgn="b"/>
                      <a:r>
                        <a:rPr lang="es-ES" sz="700" u="none" strike="noStrike" dirty="0">
                          <a:effectLst/>
                        </a:rPr>
                        <a:t>4000 TRANSFERENCIAS, ASIGNACIONES, SUBSIDIOS Y OTRAS AYUDAS</a:t>
                      </a:r>
                      <a:endParaRPr lang="es-ES"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363,881.00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152,400.00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211,481.00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dirty="0">
                          <a:effectLst/>
                        </a:rPr>
                        <a:t>                             -   </a:t>
                      </a:r>
                      <a:endParaRPr lang="es-MX" sz="700" b="0"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1742463948"/>
                  </a:ext>
                </a:extLst>
              </a:tr>
              <a:tr h="247191">
                <a:tc>
                  <a:txBody>
                    <a:bodyPr/>
                    <a:lstStyle/>
                    <a:p>
                      <a:pPr algn="l" rtl="0" fontAlgn="b"/>
                      <a:r>
                        <a:rPr lang="es-ES" sz="700" u="none" strike="noStrike" dirty="0">
                          <a:effectLst/>
                        </a:rPr>
                        <a:t>5000 BIENES MUEBLES, INMUEBLES E INTANGIBLES</a:t>
                      </a:r>
                      <a:endParaRPr lang="es-ES" sz="7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dirty="0">
                          <a:effectLst/>
                        </a:rPr>
                        <a:t>                                            -   </a:t>
                      </a:r>
                      <a:endParaRPr lang="es-MX" sz="700" b="0"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8,000.00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5841" marR="5841" marT="5841" marB="0" anchor="b"/>
                </a:tc>
                <a:tc>
                  <a:txBody>
                    <a:bodyPr/>
                    <a:lstStyle/>
                    <a:p>
                      <a:pPr algn="r" rtl="0" fontAlgn="b"/>
                      <a:r>
                        <a:rPr lang="es-MX" sz="700" u="none" strike="noStrike" dirty="0">
                          <a:effectLst/>
                        </a:rPr>
                        <a:t>                 8,000.00 </a:t>
                      </a:r>
                      <a:endParaRPr lang="es-MX" sz="700" b="0"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1653181926"/>
                  </a:ext>
                </a:extLst>
              </a:tr>
              <a:tr h="178527">
                <a:tc>
                  <a:txBody>
                    <a:bodyPr/>
                    <a:lstStyle/>
                    <a:p>
                      <a:pPr algn="l" rtl="0" fontAlgn="b"/>
                      <a:r>
                        <a:rPr lang="es-MX" sz="1000" b="1" u="none" strike="noStrike" dirty="0">
                          <a:effectLst/>
                        </a:rPr>
                        <a:t>TOTAL</a:t>
                      </a:r>
                      <a:endParaRPr lang="es-MX" sz="10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b="1" u="none" strike="noStrike" dirty="0">
                          <a:effectLst/>
                        </a:rPr>
                        <a:t>37,055,384.64</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b="1" u="none" strike="noStrike" dirty="0">
                          <a:effectLst/>
                        </a:rPr>
                        <a:t>       1,979,373.07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b="1" u="none" strike="noStrike" dirty="0">
                          <a:effectLst/>
                        </a:rPr>
                        <a:t>    2,738,496.91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b="1" u="none" strike="noStrike" dirty="0">
                          <a:effectLst/>
                        </a:rPr>
                        <a:t>      1,039,862.00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b="1" u="none" strike="noStrike" dirty="0">
                          <a:effectLst/>
                        </a:rPr>
                        <a:t>    211,481.00 </a:t>
                      </a:r>
                      <a:endParaRPr lang="es-MX" sz="800" b="1" i="0" u="none" strike="noStrike" dirty="0">
                        <a:solidFill>
                          <a:srgbClr val="000000"/>
                        </a:solidFill>
                        <a:effectLst/>
                        <a:latin typeface="Calibri" panose="020F0502020204030204" pitchFamily="34" charset="0"/>
                      </a:endParaRPr>
                    </a:p>
                  </a:txBody>
                  <a:tcPr marL="5841" marR="5841" marT="5841" marB="0" anchor="b"/>
                </a:tc>
                <a:tc>
                  <a:txBody>
                    <a:bodyPr/>
                    <a:lstStyle/>
                    <a:p>
                      <a:pPr algn="r" rtl="0" fontAlgn="b"/>
                      <a:r>
                        <a:rPr lang="es-MX" sz="800" b="1" u="none" strike="noStrike" dirty="0">
                          <a:effectLst/>
                        </a:rPr>
                        <a:t>37,124,641.80</a:t>
                      </a:r>
                      <a:endParaRPr lang="es-MX" sz="800" b="1" i="0" u="none" strike="noStrike" dirty="0">
                        <a:solidFill>
                          <a:srgbClr val="000000"/>
                        </a:solidFill>
                        <a:effectLst/>
                        <a:latin typeface="Calibri" panose="020F0502020204030204" pitchFamily="34" charset="0"/>
                      </a:endParaRPr>
                    </a:p>
                  </a:txBody>
                  <a:tcPr marL="5841" marR="5841" marT="5841" marB="0" anchor="b"/>
                </a:tc>
                <a:extLst>
                  <a:ext uri="{0D108BD9-81ED-4DB2-BD59-A6C34878D82A}">
                    <a16:rowId xmlns:a16="http://schemas.microsoft.com/office/drawing/2014/main" xmlns="" val="2199309618"/>
                  </a:ext>
                </a:extLst>
              </a:tr>
            </a:tbl>
          </a:graphicData>
        </a:graphic>
      </p:graphicFrame>
    </p:spTree>
    <p:extLst>
      <p:ext uri="{BB962C8B-B14F-4D97-AF65-F5344CB8AC3E}">
        <p14:creationId xmlns:p14="http://schemas.microsoft.com/office/powerpoint/2010/main" val="35499388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8 CuadroTexto"/>
          <p:cNvSpPr txBox="1"/>
          <p:nvPr/>
        </p:nvSpPr>
        <p:spPr>
          <a:xfrm>
            <a:off x="675501" y="1196752"/>
            <a:ext cx="7792997" cy="3416320"/>
          </a:xfrm>
          <a:prstGeom prst="rect">
            <a:avLst/>
          </a:prstGeom>
          <a:noFill/>
        </p:spPr>
        <p:txBody>
          <a:bodyPr wrap="square" rtlCol="0">
            <a:spAutoFit/>
          </a:bodyPr>
          <a:lstStyle/>
          <a:p>
            <a:pPr algn="ctr"/>
            <a:r>
              <a:rPr lang="es-MX" sz="5400" dirty="0" smtClean="0"/>
              <a:t>7.2. </a:t>
            </a:r>
            <a:r>
              <a:rPr lang="es-MX" sz="5400" dirty="0" smtClean="0"/>
              <a:t>ADECUACIÓN Y CIERRE </a:t>
            </a:r>
            <a:r>
              <a:rPr lang="es-MX" sz="5400" dirty="0" smtClean="0"/>
              <a:t>DEL </a:t>
            </a:r>
            <a:r>
              <a:rPr lang="es-MX" sz="5400" dirty="0"/>
              <a:t>PROGRAMA OPERATIVO ANUAL (POA) </a:t>
            </a:r>
            <a:r>
              <a:rPr lang="es-MX" sz="5400" dirty="0" smtClean="0"/>
              <a:t>DEL EJERCICIO FISCAL 2020</a:t>
            </a:r>
            <a:endParaRPr lang="es-MX" sz="5400" dirty="0"/>
          </a:p>
        </p:txBody>
      </p:sp>
      <p:sp>
        <p:nvSpPr>
          <p:cNvPr id="4" name="Rectángulo 3"/>
          <p:cNvSpPr/>
          <p:nvPr/>
        </p:nvSpPr>
        <p:spPr>
          <a:xfrm>
            <a:off x="337510" y="4809926"/>
            <a:ext cx="8629128" cy="1200329"/>
          </a:xfrm>
          <a:prstGeom prst="rect">
            <a:avLst/>
          </a:prstGeom>
          <a:noFill/>
        </p:spPr>
        <p:txBody>
          <a:bodyPr wrap="square">
            <a:spAutoFit/>
          </a:bodyPr>
          <a:lstStyle/>
          <a:p>
            <a:pPr algn="just"/>
            <a:r>
              <a:rPr lang="es-MX" dirty="0" smtClean="0"/>
              <a:t>Honorable Consejo Directivo me </a:t>
            </a:r>
            <a:r>
              <a:rPr lang="es-MX" dirty="0"/>
              <a:t>permito someter a su amable consideración la aprobación </a:t>
            </a:r>
            <a:r>
              <a:rPr lang="es-MX" dirty="0" smtClean="0"/>
              <a:t>de la Adecuación y Cierre </a:t>
            </a:r>
            <a:r>
              <a:rPr lang="es-MX" dirty="0" smtClean="0"/>
              <a:t>del Programa Operativo Anual (POA) del </a:t>
            </a:r>
            <a:r>
              <a:rPr lang="es-MX" dirty="0"/>
              <a:t>Ejercicio Fiscal 2020</a:t>
            </a:r>
            <a:r>
              <a:rPr lang="es-MX" dirty="0" smtClean="0"/>
              <a:t>, </a:t>
            </a:r>
            <a:r>
              <a:rPr lang="es-MX" dirty="0"/>
              <a:t>en cumplimiento al Art. 12, </a:t>
            </a:r>
            <a:r>
              <a:rPr lang="es-MX" dirty="0" err="1"/>
              <a:t>Fracc</a:t>
            </a:r>
            <a:r>
              <a:rPr lang="es-MX" dirty="0"/>
              <a:t>. VII del Acuerdo de Creación de la Universidad Tecnológica del </a:t>
            </a:r>
            <a:r>
              <a:rPr lang="es-MX" dirty="0" smtClean="0"/>
              <a:t>Usumacinta.</a:t>
            </a:r>
            <a:endParaRPr lang="es-MX" dirty="0"/>
          </a:p>
        </p:txBody>
      </p:sp>
    </p:spTree>
    <p:extLst>
      <p:ext uri="{BB962C8B-B14F-4D97-AF65-F5344CB8AC3E}">
        <p14:creationId xmlns:p14="http://schemas.microsoft.com/office/powerpoint/2010/main" val="2728644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1193658" y="1396818"/>
          <a:ext cx="6756683" cy="4657054"/>
        </p:xfrm>
        <a:graphic>
          <a:graphicData uri="http://schemas.openxmlformats.org/drawingml/2006/table">
            <a:tbl>
              <a:tblPr>
                <a:tableStyleId>{16D9F66E-5EB9-4882-86FB-DCBF35E3C3E4}</a:tableStyleId>
              </a:tblPr>
              <a:tblGrid>
                <a:gridCol w="2107046">
                  <a:extLst>
                    <a:ext uri="{9D8B030D-6E8A-4147-A177-3AD203B41FA5}">
                      <a16:colId xmlns:a16="http://schemas.microsoft.com/office/drawing/2014/main" xmlns="" val="2585272249"/>
                    </a:ext>
                  </a:extLst>
                </a:gridCol>
                <a:gridCol w="2346384">
                  <a:extLst>
                    <a:ext uri="{9D8B030D-6E8A-4147-A177-3AD203B41FA5}">
                      <a16:colId xmlns:a16="http://schemas.microsoft.com/office/drawing/2014/main" xmlns="" val="1916777275"/>
                    </a:ext>
                  </a:extLst>
                </a:gridCol>
                <a:gridCol w="1216325">
                  <a:extLst>
                    <a:ext uri="{9D8B030D-6E8A-4147-A177-3AD203B41FA5}">
                      <a16:colId xmlns:a16="http://schemas.microsoft.com/office/drawing/2014/main" xmlns="" val="525785114"/>
                    </a:ext>
                  </a:extLst>
                </a:gridCol>
                <a:gridCol w="1086928">
                  <a:extLst>
                    <a:ext uri="{9D8B030D-6E8A-4147-A177-3AD203B41FA5}">
                      <a16:colId xmlns:a16="http://schemas.microsoft.com/office/drawing/2014/main" xmlns="" val="565271248"/>
                    </a:ext>
                  </a:extLst>
                </a:gridCol>
              </a:tblGrid>
              <a:tr h="129211">
                <a:tc>
                  <a:txBody>
                    <a:bodyPr/>
                    <a:lstStyle/>
                    <a:p>
                      <a:pPr algn="ctr" rtl="0" fontAlgn="ctr"/>
                      <a:r>
                        <a:rPr lang="es-MX" sz="900" b="1" u="none" strike="noStrike" dirty="0">
                          <a:effectLst/>
                        </a:rPr>
                        <a:t>Objetivos</a:t>
                      </a:r>
                      <a:endParaRPr lang="es-MX"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ctr" rtl="0" fontAlgn="ctr"/>
                      <a:r>
                        <a:rPr lang="es-MX" sz="900" b="1" u="none" strike="noStrike" dirty="0">
                          <a:effectLst/>
                        </a:rPr>
                        <a:t>Actividades</a:t>
                      </a:r>
                      <a:endParaRPr lang="es-MX"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ctr" rtl="0" fontAlgn="ctr"/>
                      <a:r>
                        <a:rPr lang="es-MX" sz="900" b="1" u="none" strike="noStrike" dirty="0">
                          <a:effectLst/>
                        </a:rPr>
                        <a:t>Capítulo</a:t>
                      </a:r>
                      <a:endParaRPr lang="es-MX"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ctr" rtl="0" fontAlgn="ctr"/>
                      <a:r>
                        <a:rPr lang="es-MX" sz="900" b="1" u="none" strike="noStrike" dirty="0">
                          <a:effectLst/>
                        </a:rPr>
                        <a:t>Importe</a:t>
                      </a:r>
                      <a:endParaRPr lang="es-MX" sz="900" b="1" i="0" u="none" strike="noStrike" dirty="0">
                        <a:solidFill>
                          <a:srgbClr val="000000"/>
                        </a:solidFill>
                        <a:effectLst/>
                        <a:latin typeface="Calibri" panose="020F0502020204030204" pitchFamily="34" charset="0"/>
                      </a:endParaRPr>
                    </a:p>
                  </a:txBody>
                  <a:tcPr marL="6153" marR="6153" marT="6153" marB="0" anchor="ctr"/>
                </a:tc>
                <a:extLst>
                  <a:ext uri="{0D108BD9-81ED-4DB2-BD59-A6C34878D82A}">
                    <a16:rowId xmlns:a16="http://schemas.microsoft.com/office/drawing/2014/main" xmlns="" val="550115148"/>
                  </a:ext>
                </a:extLst>
              </a:tr>
              <a:tr h="419628">
                <a:tc rowSpan="2">
                  <a:txBody>
                    <a:bodyPr/>
                    <a:lstStyle/>
                    <a:p>
                      <a:pPr algn="just" rtl="0" fontAlgn="ctr"/>
                      <a:r>
                        <a:rPr lang="es-ES" sz="900" b="1" u="none" strike="noStrike" dirty="0">
                          <a:effectLst/>
                        </a:rPr>
                        <a:t>Objetivo 1.- Refrendar a la Población el derecho pleno a una educación de calidad, en condiciones de inclusión, equidad e igualdad sustantiva, que permita expandir sus conocimientos, habilidades y actitudes, favoreciendo el desarrollo sostenible de la entidad. </a:t>
                      </a:r>
                      <a:endParaRPr lang="es-ES"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just" rtl="0" fontAlgn="ctr"/>
                      <a:r>
                        <a:rPr lang="es-ES" sz="900" b="1" u="none" strike="noStrike" dirty="0" smtClean="0">
                          <a:effectLst/>
                        </a:rPr>
                        <a:t>Incrementar </a:t>
                      </a:r>
                      <a:r>
                        <a:rPr lang="es-ES" sz="900" b="1" u="none" strike="noStrike" dirty="0">
                          <a:effectLst/>
                        </a:rPr>
                        <a:t>el nivel de competencia de las y los estudiantes.</a:t>
                      </a:r>
                      <a:endParaRPr lang="es-ES" sz="900" b="1" i="0" u="none" strike="noStrike" dirty="0">
                        <a:solidFill>
                          <a:srgbClr val="000000"/>
                        </a:solidFill>
                        <a:effectLst/>
                        <a:latin typeface="Wingdings" panose="05000000000000000000" pitchFamily="2" charset="2"/>
                      </a:endParaRPr>
                    </a:p>
                  </a:txBody>
                  <a:tcPr marL="6153" marR="6153" marT="6153" marB="0" anchor="ctr"/>
                </a:tc>
                <a:tc rowSpan="2">
                  <a:txBody>
                    <a:bodyPr/>
                    <a:lstStyle/>
                    <a:p>
                      <a:pPr algn="l" rtl="0" fontAlgn="ctr"/>
                      <a:r>
                        <a:rPr lang="es-MX" sz="900" b="1" u="none" strike="noStrike" dirty="0">
                          <a:effectLst/>
                        </a:rPr>
                        <a:t>1000.- Servicios Personales</a:t>
                      </a:r>
                      <a:endParaRPr lang="es-MX" sz="900" b="1" i="0" u="none" strike="noStrike" dirty="0">
                        <a:solidFill>
                          <a:srgbClr val="000000"/>
                        </a:solidFill>
                        <a:effectLst/>
                        <a:latin typeface="Calibri" panose="020F0502020204030204" pitchFamily="34" charset="0"/>
                      </a:endParaRPr>
                    </a:p>
                  </a:txBody>
                  <a:tcPr marL="6153" marR="6153" marT="6153" marB="0" anchor="ctr"/>
                </a:tc>
                <a:tc rowSpan="2">
                  <a:txBody>
                    <a:bodyPr/>
                    <a:lstStyle/>
                    <a:p>
                      <a:pPr algn="r" rtl="0" fontAlgn="ctr"/>
                      <a:r>
                        <a:rPr lang="es-MX" sz="900" b="1" u="none" strike="noStrike" dirty="0">
                          <a:effectLst/>
                        </a:rPr>
                        <a:t>$30,349,756.55</a:t>
                      </a:r>
                      <a:endParaRPr lang="es-MX" sz="900" b="1" i="0" u="none" strike="noStrike" dirty="0">
                        <a:solidFill>
                          <a:srgbClr val="000000"/>
                        </a:solidFill>
                        <a:effectLst/>
                        <a:latin typeface="Calibri" panose="020F0502020204030204" pitchFamily="34" charset="0"/>
                      </a:endParaRPr>
                    </a:p>
                  </a:txBody>
                  <a:tcPr marL="6153" marR="6153" marT="6153" marB="0" anchor="ctr"/>
                </a:tc>
                <a:extLst>
                  <a:ext uri="{0D108BD9-81ED-4DB2-BD59-A6C34878D82A}">
                    <a16:rowId xmlns:a16="http://schemas.microsoft.com/office/drawing/2014/main" xmlns="" val="2480837451"/>
                  </a:ext>
                </a:extLst>
              </a:tr>
              <a:tr h="419628">
                <a:tc vMerge="1">
                  <a:txBody>
                    <a:bodyPr/>
                    <a:lstStyle/>
                    <a:p>
                      <a:endParaRPr lang="es-MX"/>
                    </a:p>
                  </a:txBody>
                  <a:tcPr/>
                </a:tc>
                <a:tc>
                  <a:txBody>
                    <a:bodyPr/>
                    <a:lstStyle/>
                    <a:p>
                      <a:pPr algn="just" rtl="0" fontAlgn="ctr"/>
                      <a:r>
                        <a:rPr lang="es-ES" sz="900" b="1" u="none" strike="noStrike" dirty="0" smtClean="0">
                          <a:effectLst/>
                        </a:rPr>
                        <a:t>Promover </a:t>
                      </a:r>
                      <a:r>
                        <a:rPr lang="es-ES" sz="900" b="1" u="none" strike="noStrike" dirty="0">
                          <a:effectLst/>
                        </a:rPr>
                        <a:t>la superación académica de las y los docentes.</a:t>
                      </a:r>
                      <a:endParaRPr lang="es-ES" sz="900" b="1" i="0" u="none" strike="noStrike" dirty="0">
                        <a:solidFill>
                          <a:srgbClr val="000000"/>
                        </a:solidFill>
                        <a:effectLst/>
                        <a:latin typeface="Wingdings" panose="05000000000000000000" pitchFamily="2" charset="2"/>
                      </a:endParaRPr>
                    </a:p>
                  </a:txBody>
                  <a:tcPr marL="6153" marR="6153" marT="6153"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xmlns="" val="2483493428"/>
                  </a:ext>
                </a:extLst>
              </a:tr>
              <a:tr h="626366">
                <a:tc rowSpan="2">
                  <a:txBody>
                    <a:bodyPr/>
                    <a:lstStyle/>
                    <a:p>
                      <a:pPr algn="just" rtl="0" fontAlgn="ctr"/>
                      <a:r>
                        <a:rPr lang="es-ES" sz="900" b="1" u="none" strike="noStrike" dirty="0">
                          <a:effectLst/>
                        </a:rPr>
                        <a:t>Objetivo 2.- Fortalecer la calidad y pertinencia de la educación que favorezca la formación integral de los educandos, con la adquisición de destrezas y habilidades asociadas con el arte, la ciencia, la tecnología e innovación para el desarrollo sustentable de su entorno.  </a:t>
                      </a:r>
                      <a:endParaRPr lang="es-ES"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just" rtl="0" fontAlgn="ctr"/>
                      <a:r>
                        <a:rPr lang="es-ES" sz="900" b="1" u="none" strike="noStrike" dirty="0" smtClean="0">
                          <a:effectLst/>
                        </a:rPr>
                        <a:t>Medir </a:t>
                      </a:r>
                      <a:r>
                        <a:rPr lang="es-ES" sz="900" b="1" u="none" strike="noStrike" dirty="0">
                          <a:effectLst/>
                        </a:rPr>
                        <a:t>el nivel de aprovechamiento de las y los estudiantes de la estadía.</a:t>
                      </a:r>
                      <a:endParaRPr lang="es-ES" sz="900" b="1" i="0" u="none" strike="noStrike" dirty="0">
                        <a:solidFill>
                          <a:srgbClr val="000000"/>
                        </a:solidFill>
                        <a:effectLst/>
                        <a:latin typeface="Wingdings" panose="05000000000000000000" pitchFamily="2" charset="2"/>
                      </a:endParaRPr>
                    </a:p>
                  </a:txBody>
                  <a:tcPr marL="6153" marR="6153" marT="6153" marB="0" anchor="ctr"/>
                </a:tc>
                <a:tc rowSpan="2">
                  <a:txBody>
                    <a:bodyPr/>
                    <a:lstStyle/>
                    <a:p>
                      <a:pPr algn="l" rtl="0" fontAlgn="ctr"/>
                      <a:r>
                        <a:rPr lang="es-MX" sz="900" b="1" u="none" strike="noStrike" dirty="0">
                          <a:effectLst/>
                        </a:rPr>
                        <a:t>2000.- Materiales y Suministros.</a:t>
                      </a:r>
                      <a:endParaRPr lang="es-MX" sz="900" b="1" i="0" u="none" strike="noStrike" dirty="0">
                        <a:solidFill>
                          <a:srgbClr val="000000"/>
                        </a:solidFill>
                        <a:effectLst/>
                        <a:latin typeface="Calibri" panose="020F0502020204030204" pitchFamily="34" charset="0"/>
                      </a:endParaRPr>
                    </a:p>
                  </a:txBody>
                  <a:tcPr marL="6153" marR="6153" marT="6153" marB="0" anchor="ctr"/>
                </a:tc>
                <a:tc rowSpan="2">
                  <a:txBody>
                    <a:bodyPr/>
                    <a:lstStyle/>
                    <a:p>
                      <a:pPr algn="r" rtl="0" fontAlgn="ctr"/>
                      <a:r>
                        <a:rPr lang="es-MX" sz="900" b="1" u="none" strike="noStrike" dirty="0">
                          <a:effectLst/>
                        </a:rPr>
                        <a:t>$1,381,113.20</a:t>
                      </a:r>
                      <a:endParaRPr lang="es-MX" sz="900" b="1" i="0" u="none" strike="noStrike" dirty="0">
                        <a:solidFill>
                          <a:srgbClr val="000000"/>
                        </a:solidFill>
                        <a:effectLst/>
                        <a:latin typeface="Calibri" panose="020F0502020204030204" pitchFamily="34" charset="0"/>
                      </a:endParaRPr>
                    </a:p>
                  </a:txBody>
                  <a:tcPr marL="6153" marR="6153" marT="6153" marB="0" anchor="ctr"/>
                </a:tc>
                <a:extLst>
                  <a:ext uri="{0D108BD9-81ED-4DB2-BD59-A6C34878D82A}">
                    <a16:rowId xmlns:a16="http://schemas.microsoft.com/office/drawing/2014/main" xmlns="" val="4040025733"/>
                  </a:ext>
                </a:extLst>
              </a:tr>
              <a:tr h="522997">
                <a:tc vMerge="1">
                  <a:txBody>
                    <a:bodyPr/>
                    <a:lstStyle/>
                    <a:p>
                      <a:endParaRPr lang="es-MX"/>
                    </a:p>
                  </a:txBody>
                  <a:tcPr/>
                </a:tc>
                <a:tc>
                  <a:txBody>
                    <a:bodyPr/>
                    <a:lstStyle/>
                    <a:p>
                      <a:pPr algn="just" rtl="0" fontAlgn="ctr"/>
                      <a:r>
                        <a:rPr lang="es-ES" sz="900" b="1" u="none" strike="noStrike" dirty="0" smtClean="0">
                          <a:effectLst/>
                        </a:rPr>
                        <a:t>Elevar </a:t>
                      </a:r>
                      <a:r>
                        <a:rPr lang="es-ES" sz="900" b="1" u="none" strike="noStrike" dirty="0">
                          <a:effectLst/>
                        </a:rPr>
                        <a:t>la participación de Empresarios/as en servicios tecnológicos.</a:t>
                      </a:r>
                      <a:endParaRPr lang="es-ES" sz="900" b="1" i="0" u="none" strike="noStrike" dirty="0">
                        <a:solidFill>
                          <a:srgbClr val="000000"/>
                        </a:solidFill>
                        <a:effectLst/>
                        <a:latin typeface="Wingdings" panose="05000000000000000000" pitchFamily="2" charset="2"/>
                      </a:endParaRPr>
                    </a:p>
                  </a:txBody>
                  <a:tcPr marL="6153" marR="6153" marT="6153" marB="0" anchor="ct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xmlns="" val="3622759736"/>
                  </a:ext>
                </a:extLst>
              </a:tr>
              <a:tr h="123058">
                <a:tc rowSpan="2">
                  <a:txBody>
                    <a:bodyPr/>
                    <a:lstStyle/>
                    <a:p>
                      <a:pPr algn="l" rtl="0" fontAlgn="ctr"/>
                      <a:r>
                        <a:rPr lang="es-ES" sz="900" b="1" u="none" strike="noStrike" dirty="0">
                          <a:effectLst/>
                        </a:rPr>
                        <a:t>Objetivo 3.- Proporcionar que los educandos alcancen el perfil de egreso en cada y nivel, con la participación corresponsable de la comunidad educativa en el que hacer del centro educativo.</a:t>
                      </a:r>
                      <a:endParaRPr lang="es-ES"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just" rtl="0" fontAlgn="ctr"/>
                      <a:r>
                        <a:rPr lang="es-MX" sz="900" b="1" u="none" strike="noStrike" dirty="0">
                          <a:effectLst/>
                        </a:rPr>
                        <a:t> </a:t>
                      </a:r>
                      <a:endParaRPr lang="es-MX" sz="900" b="1" i="0" u="none" strike="noStrike" dirty="0">
                        <a:solidFill>
                          <a:srgbClr val="000000"/>
                        </a:solidFill>
                        <a:effectLst/>
                        <a:latin typeface="Wingdings" panose="05000000000000000000" pitchFamily="2" charset="2"/>
                      </a:endParaRPr>
                    </a:p>
                  </a:txBody>
                  <a:tcPr marL="6153" marR="6153" marT="6153" marB="0" anchor="ctr"/>
                </a:tc>
                <a:tc rowSpan="2">
                  <a:txBody>
                    <a:bodyPr/>
                    <a:lstStyle/>
                    <a:p>
                      <a:pPr algn="l" rtl="0" fontAlgn="ctr"/>
                      <a:r>
                        <a:rPr lang="es-MX" sz="900" b="1" u="none" strike="noStrike" dirty="0">
                          <a:effectLst/>
                        </a:rPr>
                        <a:t>3000.- Servicios Generales</a:t>
                      </a:r>
                      <a:endParaRPr lang="es-MX"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l" rtl="0" fontAlgn="ctr"/>
                      <a:r>
                        <a:rPr lang="es-MX" sz="900" b="1" u="none" strike="noStrike" dirty="0">
                          <a:effectLst/>
                        </a:rPr>
                        <a:t> </a:t>
                      </a:r>
                      <a:endParaRPr lang="es-MX" sz="900" b="1" i="0" u="none" strike="noStrike" dirty="0">
                        <a:solidFill>
                          <a:srgbClr val="000000"/>
                        </a:solidFill>
                        <a:effectLst/>
                        <a:latin typeface="Calibri" panose="020F0502020204030204" pitchFamily="34" charset="0"/>
                      </a:endParaRPr>
                    </a:p>
                  </a:txBody>
                  <a:tcPr marL="6153" marR="6153" marT="6153" marB="0" anchor="ctr"/>
                </a:tc>
                <a:extLst>
                  <a:ext uri="{0D108BD9-81ED-4DB2-BD59-A6C34878D82A}">
                    <a16:rowId xmlns:a16="http://schemas.microsoft.com/office/drawing/2014/main" xmlns="" val="4271019274"/>
                  </a:ext>
                </a:extLst>
              </a:tr>
              <a:tr h="424551">
                <a:tc vMerge="1">
                  <a:txBody>
                    <a:bodyPr/>
                    <a:lstStyle/>
                    <a:p>
                      <a:endParaRPr lang="es-MX"/>
                    </a:p>
                  </a:txBody>
                  <a:tcPr/>
                </a:tc>
                <a:tc>
                  <a:txBody>
                    <a:bodyPr/>
                    <a:lstStyle/>
                    <a:p>
                      <a:pPr algn="just" rtl="0" fontAlgn="ctr"/>
                      <a:r>
                        <a:rPr lang="es-MX" sz="900" b="1" u="none" strike="noStrike" dirty="0" smtClean="0">
                          <a:effectLst/>
                        </a:rPr>
                        <a:t>Brindar </a:t>
                      </a:r>
                      <a:r>
                        <a:rPr lang="es-MX" sz="900" b="1" u="none" strike="noStrike" dirty="0">
                          <a:effectLst/>
                        </a:rPr>
                        <a:t>capacitación a Egresados/as.</a:t>
                      </a:r>
                      <a:endParaRPr lang="es-MX" sz="900" b="1" i="0" u="none" strike="noStrike" dirty="0">
                        <a:solidFill>
                          <a:srgbClr val="000000"/>
                        </a:solidFill>
                        <a:effectLst/>
                        <a:latin typeface="Wingdings" panose="05000000000000000000" pitchFamily="2" charset="2"/>
                      </a:endParaRPr>
                    </a:p>
                  </a:txBody>
                  <a:tcPr marL="6153" marR="6153" marT="6153" marB="0" anchor="ctr"/>
                </a:tc>
                <a:tc vMerge="1">
                  <a:txBody>
                    <a:bodyPr/>
                    <a:lstStyle/>
                    <a:p>
                      <a:endParaRPr lang="es-MX"/>
                    </a:p>
                  </a:txBody>
                  <a:tcPr/>
                </a:tc>
                <a:tc>
                  <a:txBody>
                    <a:bodyPr/>
                    <a:lstStyle/>
                    <a:p>
                      <a:pPr algn="r" rtl="0" fontAlgn="ctr"/>
                      <a:r>
                        <a:rPr lang="es-MX" sz="900" b="1" u="none" strike="noStrike" dirty="0">
                          <a:effectLst/>
                        </a:rPr>
                        <a:t>$5,370,772.05</a:t>
                      </a:r>
                      <a:endParaRPr lang="es-MX" sz="900" b="1" i="0" u="none" strike="noStrike" dirty="0">
                        <a:solidFill>
                          <a:srgbClr val="000000"/>
                        </a:solidFill>
                        <a:effectLst/>
                        <a:latin typeface="Calibri" panose="020F0502020204030204" pitchFamily="34" charset="0"/>
                      </a:endParaRPr>
                    </a:p>
                  </a:txBody>
                  <a:tcPr marL="6153" marR="6153" marT="6153" marB="0" anchor="ctr"/>
                </a:tc>
                <a:extLst>
                  <a:ext uri="{0D108BD9-81ED-4DB2-BD59-A6C34878D82A}">
                    <a16:rowId xmlns:a16="http://schemas.microsoft.com/office/drawing/2014/main" xmlns="" val="2203082802"/>
                  </a:ext>
                </a:extLst>
              </a:tr>
              <a:tr h="419628">
                <a:tc rowSpan="2">
                  <a:txBody>
                    <a:bodyPr/>
                    <a:lstStyle/>
                    <a:p>
                      <a:pPr algn="l" rtl="0" fontAlgn="ctr"/>
                      <a:r>
                        <a:rPr lang="es-ES" sz="900" b="1" u="none" strike="noStrike" dirty="0">
                          <a:effectLst/>
                        </a:rPr>
                        <a:t>Objetivo 4.- Consolidar el sistema integral de profesionalización docente, que propicie el desarrollo de competencias para la enseñanza y la mejora del rendimiento académico de los alumnos.</a:t>
                      </a:r>
                      <a:endParaRPr lang="es-ES"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just" rtl="0" fontAlgn="ctr"/>
                      <a:r>
                        <a:rPr lang="es-MX" sz="900" b="1" u="none" strike="noStrike" dirty="0" smtClean="0">
                          <a:effectLst/>
                        </a:rPr>
                        <a:t>Generar </a:t>
                      </a:r>
                      <a:r>
                        <a:rPr lang="es-MX" sz="900" b="1" u="none" strike="noStrike" dirty="0">
                          <a:effectLst/>
                        </a:rPr>
                        <a:t>ingresos por conceptos de servicios tecnológicos.</a:t>
                      </a:r>
                      <a:endParaRPr lang="es-MX" sz="900" b="1" i="0" u="none" strike="noStrike" dirty="0">
                        <a:solidFill>
                          <a:srgbClr val="000000"/>
                        </a:solidFill>
                        <a:effectLst/>
                        <a:latin typeface="Wingdings" panose="05000000000000000000" pitchFamily="2" charset="2"/>
                      </a:endParaRPr>
                    </a:p>
                  </a:txBody>
                  <a:tcPr marL="6153" marR="6153" marT="6153" marB="0" anchor="ctr"/>
                </a:tc>
                <a:tc>
                  <a:txBody>
                    <a:bodyPr/>
                    <a:lstStyle/>
                    <a:p>
                      <a:pPr algn="l" rtl="0" fontAlgn="ctr"/>
                      <a:r>
                        <a:rPr lang="es-ES" sz="900" b="1" u="none" strike="noStrike" dirty="0">
                          <a:effectLst/>
                        </a:rPr>
                        <a:t>4000.- Transferencias Asignaciones, Subsidios y Otras Ayudas.</a:t>
                      </a:r>
                      <a:endParaRPr lang="es-ES"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r" rtl="0" fontAlgn="ctr"/>
                      <a:r>
                        <a:rPr lang="es-MX" sz="900" b="1" u="none" strike="noStrike" dirty="0">
                          <a:effectLst/>
                        </a:rPr>
                        <a:t>$15,000.00</a:t>
                      </a:r>
                      <a:endParaRPr lang="es-MX" sz="900" b="1" i="0" u="none" strike="noStrike" dirty="0">
                        <a:solidFill>
                          <a:srgbClr val="000000"/>
                        </a:solidFill>
                        <a:effectLst/>
                        <a:latin typeface="Calibri" panose="020F0502020204030204" pitchFamily="34" charset="0"/>
                      </a:endParaRPr>
                    </a:p>
                  </a:txBody>
                  <a:tcPr marL="6153" marR="6153" marT="6153" marB="0" anchor="ctr"/>
                </a:tc>
                <a:extLst>
                  <a:ext uri="{0D108BD9-81ED-4DB2-BD59-A6C34878D82A}">
                    <a16:rowId xmlns:a16="http://schemas.microsoft.com/office/drawing/2014/main" xmlns="" val="3959927276"/>
                  </a:ext>
                </a:extLst>
              </a:tr>
              <a:tr h="1143211">
                <a:tc vMerge="1">
                  <a:txBody>
                    <a:bodyPr/>
                    <a:lstStyle/>
                    <a:p>
                      <a:endParaRPr lang="es-MX"/>
                    </a:p>
                  </a:txBody>
                  <a:tcPr/>
                </a:tc>
                <a:tc>
                  <a:txBody>
                    <a:bodyPr/>
                    <a:lstStyle/>
                    <a:p>
                      <a:pPr algn="just" rtl="0" fontAlgn="ctr"/>
                      <a:r>
                        <a:rPr lang="es-ES" sz="900" b="1" u="none" strike="noStrike" dirty="0" smtClean="0">
                          <a:effectLst/>
                        </a:rPr>
                        <a:t>Cubrir </a:t>
                      </a:r>
                      <a:r>
                        <a:rPr lang="es-ES" sz="900" b="1" u="none" strike="noStrike" dirty="0">
                          <a:effectLst/>
                        </a:rPr>
                        <a:t>los gastos de servicios personales y generales los cuales proporcionarán una Institución eficiente y de calidad logrando así una educación de calidad.</a:t>
                      </a:r>
                      <a:endParaRPr lang="es-ES" sz="900" b="1" i="0" u="none" strike="noStrike" dirty="0">
                        <a:solidFill>
                          <a:srgbClr val="000000"/>
                        </a:solidFill>
                        <a:effectLst/>
                        <a:latin typeface="Wingdings" panose="05000000000000000000" pitchFamily="2" charset="2"/>
                      </a:endParaRPr>
                    </a:p>
                  </a:txBody>
                  <a:tcPr marL="6153" marR="6153" marT="6153" marB="0" anchor="ctr"/>
                </a:tc>
                <a:tc>
                  <a:txBody>
                    <a:bodyPr/>
                    <a:lstStyle/>
                    <a:p>
                      <a:pPr algn="l" rtl="0" fontAlgn="ctr"/>
                      <a:r>
                        <a:rPr lang="es-ES" sz="900" b="1" u="none" strike="noStrike" dirty="0">
                          <a:effectLst/>
                        </a:rPr>
                        <a:t>5000.- Bienes Muebles, Inmuebles e Intangibles</a:t>
                      </a:r>
                      <a:endParaRPr lang="es-ES"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r" rtl="0" fontAlgn="ctr"/>
                      <a:r>
                        <a:rPr lang="es-MX" sz="900" b="1" u="none" strike="noStrike" dirty="0">
                          <a:effectLst/>
                        </a:rPr>
                        <a:t>$8,000.00</a:t>
                      </a:r>
                      <a:endParaRPr lang="es-MX" sz="900" b="1" i="0" u="none" strike="noStrike" dirty="0">
                        <a:solidFill>
                          <a:srgbClr val="000000"/>
                        </a:solidFill>
                        <a:effectLst/>
                        <a:latin typeface="Calibri" panose="020F0502020204030204" pitchFamily="34" charset="0"/>
                      </a:endParaRPr>
                    </a:p>
                  </a:txBody>
                  <a:tcPr marL="6153" marR="6153" marT="6153" marB="0" anchor="ctr"/>
                </a:tc>
                <a:extLst>
                  <a:ext uri="{0D108BD9-81ED-4DB2-BD59-A6C34878D82A}">
                    <a16:rowId xmlns:a16="http://schemas.microsoft.com/office/drawing/2014/main" xmlns="" val="1131620627"/>
                  </a:ext>
                </a:extLst>
              </a:tr>
              <a:tr h="123058">
                <a:tc>
                  <a:txBody>
                    <a:bodyPr/>
                    <a:lstStyle/>
                    <a:p>
                      <a:pPr algn="just" rtl="0" fontAlgn="ctr"/>
                      <a:r>
                        <a:rPr lang="es-MX" sz="900" b="1" u="none" strike="noStrike" dirty="0">
                          <a:effectLst/>
                        </a:rPr>
                        <a:t>TOTAL</a:t>
                      </a:r>
                      <a:endParaRPr lang="es-MX"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just" rtl="0" fontAlgn="ctr"/>
                      <a:r>
                        <a:rPr lang="es-MX" sz="900" b="1" u="none" strike="noStrike" dirty="0">
                          <a:effectLst/>
                        </a:rPr>
                        <a:t> </a:t>
                      </a:r>
                      <a:endParaRPr lang="es-MX" sz="900" b="1" i="0" u="none" strike="noStrike" dirty="0">
                        <a:solidFill>
                          <a:srgbClr val="000000"/>
                        </a:solidFill>
                        <a:effectLst/>
                        <a:latin typeface="Wingdings" panose="05000000000000000000" pitchFamily="2" charset="2"/>
                      </a:endParaRPr>
                    </a:p>
                  </a:txBody>
                  <a:tcPr marL="6153" marR="6153" marT="6153" marB="0" anchor="ctr"/>
                </a:tc>
                <a:tc>
                  <a:txBody>
                    <a:bodyPr/>
                    <a:lstStyle/>
                    <a:p>
                      <a:pPr algn="l" rtl="0" fontAlgn="ctr"/>
                      <a:r>
                        <a:rPr lang="es-MX" sz="900" b="1" u="none" strike="noStrike" dirty="0">
                          <a:effectLst/>
                        </a:rPr>
                        <a:t> </a:t>
                      </a:r>
                      <a:endParaRPr lang="es-MX" sz="900" b="1" i="0" u="none" strike="noStrike" dirty="0">
                        <a:solidFill>
                          <a:srgbClr val="000000"/>
                        </a:solidFill>
                        <a:effectLst/>
                        <a:latin typeface="Calibri" panose="020F0502020204030204" pitchFamily="34" charset="0"/>
                      </a:endParaRPr>
                    </a:p>
                  </a:txBody>
                  <a:tcPr marL="6153" marR="6153" marT="6153" marB="0" anchor="ctr"/>
                </a:tc>
                <a:tc>
                  <a:txBody>
                    <a:bodyPr/>
                    <a:lstStyle/>
                    <a:p>
                      <a:pPr algn="r" rtl="0" fontAlgn="ctr"/>
                      <a:r>
                        <a:rPr lang="es-MX" sz="900" b="1" u="none" strike="noStrike" dirty="0">
                          <a:effectLst/>
                        </a:rPr>
                        <a:t>$37,124,641.80</a:t>
                      </a:r>
                      <a:endParaRPr lang="es-MX" sz="900" b="1" i="0" u="none" strike="noStrike" dirty="0">
                        <a:solidFill>
                          <a:srgbClr val="000000"/>
                        </a:solidFill>
                        <a:effectLst/>
                        <a:latin typeface="Calibri" panose="020F0502020204030204" pitchFamily="34" charset="0"/>
                      </a:endParaRPr>
                    </a:p>
                  </a:txBody>
                  <a:tcPr marL="6153" marR="6153" marT="6153" marB="0" anchor="ctr"/>
                </a:tc>
                <a:extLst>
                  <a:ext uri="{0D108BD9-81ED-4DB2-BD59-A6C34878D82A}">
                    <a16:rowId xmlns:a16="http://schemas.microsoft.com/office/drawing/2014/main" xmlns="" val="2929341940"/>
                  </a:ext>
                </a:extLst>
              </a:tr>
            </a:tbl>
          </a:graphicData>
        </a:graphic>
      </p:graphicFrame>
    </p:spTree>
    <p:extLst>
      <p:ext uri="{BB962C8B-B14F-4D97-AF65-F5344CB8AC3E}">
        <p14:creationId xmlns:p14="http://schemas.microsoft.com/office/powerpoint/2010/main" val="1639881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2089150" y="1246952"/>
          <a:ext cx="4965700" cy="4076700"/>
        </p:xfrm>
        <a:graphic>
          <a:graphicData uri="http://schemas.openxmlformats.org/drawingml/2006/table">
            <a:tbl>
              <a:tblPr>
                <a:tableStyleId>{16D9F66E-5EB9-4882-86FB-DCBF35E3C3E4}</a:tableStyleId>
              </a:tblPr>
              <a:tblGrid>
                <a:gridCol w="2770004">
                  <a:extLst>
                    <a:ext uri="{9D8B030D-6E8A-4147-A177-3AD203B41FA5}">
                      <a16:colId xmlns:a16="http://schemas.microsoft.com/office/drawing/2014/main" xmlns="" val="2330235650"/>
                    </a:ext>
                  </a:extLst>
                </a:gridCol>
                <a:gridCol w="2195696">
                  <a:extLst>
                    <a:ext uri="{9D8B030D-6E8A-4147-A177-3AD203B41FA5}">
                      <a16:colId xmlns:a16="http://schemas.microsoft.com/office/drawing/2014/main" xmlns="" val="3492302748"/>
                    </a:ext>
                  </a:extLst>
                </a:gridCol>
              </a:tblGrid>
              <a:tr h="247650">
                <a:tc gridSpan="2">
                  <a:txBody>
                    <a:bodyPr/>
                    <a:lstStyle/>
                    <a:p>
                      <a:pPr algn="ctr" rtl="0" fontAlgn="t"/>
                      <a:r>
                        <a:rPr lang="es-MX" sz="1400" b="1" u="none" strike="noStrike" dirty="0">
                          <a:effectLst/>
                        </a:rPr>
                        <a:t>DESGLOSE DEL POA 2020</a:t>
                      </a:r>
                      <a:endParaRPr lang="es-MX" sz="1400" b="1" i="0" u="none" strike="noStrike" dirty="0">
                        <a:solidFill>
                          <a:srgbClr val="000000"/>
                        </a:solidFill>
                        <a:effectLst/>
                        <a:latin typeface="Calibri" panose="020F0502020204030204" pitchFamily="34" charset="0"/>
                      </a:endParaRPr>
                    </a:p>
                  </a:txBody>
                  <a:tcPr marL="9525" marR="9525" marT="9525" marB="0"/>
                </a:tc>
                <a:tc hMerge="1">
                  <a:txBody>
                    <a:bodyPr/>
                    <a:lstStyle/>
                    <a:p>
                      <a:endParaRPr lang="es-MX"/>
                    </a:p>
                  </a:txBody>
                  <a:tcPr/>
                </a:tc>
                <a:extLst>
                  <a:ext uri="{0D108BD9-81ED-4DB2-BD59-A6C34878D82A}">
                    <a16:rowId xmlns:a16="http://schemas.microsoft.com/office/drawing/2014/main" xmlns="" val="3591343538"/>
                  </a:ext>
                </a:extLst>
              </a:tr>
              <a:tr h="200025">
                <a:tc>
                  <a:txBody>
                    <a:bodyPr/>
                    <a:lstStyle/>
                    <a:p>
                      <a:pPr algn="l" rtl="0" fontAlgn="t"/>
                      <a:r>
                        <a:rPr lang="es-MX" sz="1000" u="none" strike="noStrike" dirty="0">
                          <a:effectLst/>
                        </a:rPr>
                        <a:t>Nómina</a:t>
                      </a:r>
                      <a:endParaRPr lang="es-MX" sz="1000" b="1" i="0" u="none" strike="noStrike" dirty="0">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$30,349,756.55</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17908032"/>
                  </a:ext>
                </a:extLst>
              </a:tr>
              <a:tr h="200025">
                <a:tc>
                  <a:txBody>
                    <a:bodyPr/>
                    <a:lstStyle/>
                    <a:p>
                      <a:pPr algn="l" rtl="0" fontAlgn="t"/>
                      <a:r>
                        <a:rPr lang="es-MX" sz="1000" u="none" strike="noStrike">
                          <a:effectLst/>
                        </a:rPr>
                        <a:t>Gastos  Fijos  </a:t>
                      </a:r>
                      <a:endParaRPr lang="es-MX"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$4,778,985.25</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905386713"/>
                  </a:ext>
                </a:extLst>
              </a:tr>
              <a:tr h="200025">
                <a:tc>
                  <a:txBody>
                    <a:bodyPr/>
                    <a:lstStyle/>
                    <a:p>
                      <a:pPr algn="l" rtl="0" fontAlgn="t"/>
                      <a:r>
                        <a:rPr lang="es-MX" sz="1000" u="none" strike="noStrike">
                          <a:effectLst/>
                        </a:rPr>
                        <a:t>Auditoría de matrícula   </a:t>
                      </a:r>
                      <a:endParaRPr lang="es-MX"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$98,000.00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337156053"/>
                  </a:ext>
                </a:extLst>
              </a:tr>
              <a:tr h="200025">
                <a:tc>
                  <a:txBody>
                    <a:bodyPr/>
                    <a:lstStyle/>
                    <a:p>
                      <a:pPr algn="l" rtl="0" fontAlgn="t"/>
                      <a:r>
                        <a:rPr lang="es-MX" sz="1000" u="none" strike="noStrike" dirty="0">
                          <a:effectLst/>
                        </a:rPr>
                        <a:t>Test Psicométrico online  </a:t>
                      </a:r>
                      <a:endParaRPr lang="es-MX" sz="1000" b="1" i="0" u="none" strike="noStrike" dirty="0">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$104,000.00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24359724"/>
                  </a:ext>
                </a:extLst>
              </a:tr>
              <a:tr h="200025">
                <a:tc>
                  <a:txBody>
                    <a:bodyPr/>
                    <a:lstStyle/>
                    <a:p>
                      <a:pPr algn="l" rtl="0" fontAlgn="t"/>
                      <a:r>
                        <a:rPr lang="es-ES" sz="1000" u="none" strike="noStrike">
                          <a:effectLst/>
                        </a:rPr>
                        <a:t>Re acreditación de TSU en Turismo, área Hotelería </a:t>
                      </a:r>
                      <a:endParaRPr lang="es-ES"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$205,000.00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429480808"/>
                  </a:ext>
                </a:extLst>
              </a:tr>
              <a:tr h="200025">
                <a:tc>
                  <a:txBody>
                    <a:bodyPr/>
                    <a:lstStyle/>
                    <a:p>
                      <a:pPr algn="l" rtl="0" fontAlgn="t"/>
                      <a:r>
                        <a:rPr lang="es-MX" sz="1000" u="none" strike="noStrike">
                          <a:effectLst/>
                        </a:rPr>
                        <a:t>Vinculación Institucional </a:t>
                      </a:r>
                      <a:endParaRPr lang="es-MX"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$37,500.00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569437883"/>
                  </a:ext>
                </a:extLst>
              </a:tr>
              <a:tr h="200025">
                <a:tc>
                  <a:txBody>
                    <a:bodyPr/>
                    <a:lstStyle/>
                    <a:p>
                      <a:pPr algn="l" rtl="0" fontAlgn="t"/>
                      <a:r>
                        <a:rPr lang="es-ES" sz="1000" u="none" strike="noStrike">
                          <a:effectLst/>
                        </a:rPr>
                        <a:t>Sesiones del H. Consejo Directivo </a:t>
                      </a:r>
                      <a:endParaRPr lang="es-ES"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$40,000.00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587506631"/>
                  </a:ext>
                </a:extLst>
              </a:tr>
              <a:tr h="333375">
                <a:tc>
                  <a:txBody>
                    <a:bodyPr/>
                    <a:lstStyle/>
                    <a:p>
                      <a:pPr algn="l" rtl="0" fontAlgn="t"/>
                      <a:r>
                        <a:rPr lang="es-ES" sz="1000" u="none" strike="noStrike">
                          <a:effectLst/>
                        </a:rPr>
                        <a:t>Programa de Promoción del Modelo Educativo de la UTU </a:t>
                      </a:r>
                      <a:endParaRPr lang="es-ES"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$126,000.00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838010878"/>
                  </a:ext>
                </a:extLst>
              </a:tr>
              <a:tr h="200025">
                <a:tc>
                  <a:txBody>
                    <a:bodyPr/>
                    <a:lstStyle/>
                    <a:p>
                      <a:pPr algn="l" rtl="0" fontAlgn="t"/>
                      <a:r>
                        <a:rPr lang="es-MX" sz="1000" u="none" strike="noStrike">
                          <a:effectLst/>
                        </a:rPr>
                        <a:t>Extensión Universitaria </a:t>
                      </a:r>
                      <a:endParaRPr lang="es-MX"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$90,000.00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420288854"/>
                  </a:ext>
                </a:extLst>
              </a:tr>
              <a:tr h="200025">
                <a:tc>
                  <a:txBody>
                    <a:bodyPr/>
                    <a:lstStyle/>
                    <a:p>
                      <a:pPr algn="l" rtl="0" fontAlgn="t"/>
                      <a:r>
                        <a:rPr lang="es-ES" sz="1000" u="none" strike="noStrike">
                          <a:effectLst/>
                        </a:rPr>
                        <a:t>Capacitación al personal docente y administrativo </a:t>
                      </a:r>
                      <a:endParaRPr lang="es-ES"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$120,000.00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382912544"/>
                  </a:ext>
                </a:extLst>
              </a:tr>
              <a:tr h="200025">
                <a:tc>
                  <a:txBody>
                    <a:bodyPr/>
                    <a:lstStyle/>
                    <a:p>
                      <a:pPr algn="l" rtl="0" fontAlgn="t"/>
                      <a:r>
                        <a:rPr lang="es-ES" sz="1000" u="none" strike="noStrike">
                          <a:effectLst/>
                        </a:rPr>
                        <a:t>Transversalidad de la perspectiva de género </a:t>
                      </a:r>
                      <a:endParaRPr lang="es-ES"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$35,000.00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709786957"/>
                  </a:ext>
                </a:extLst>
              </a:tr>
              <a:tr h="200025">
                <a:tc>
                  <a:txBody>
                    <a:bodyPr/>
                    <a:lstStyle/>
                    <a:p>
                      <a:pPr algn="l" rtl="0" fontAlgn="t"/>
                      <a:r>
                        <a:rPr lang="es-ES" sz="1000" u="none" strike="noStrike">
                          <a:effectLst/>
                        </a:rPr>
                        <a:t>Sistema de Gestión de la Calidad </a:t>
                      </a:r>
                      <a:endParaRPr lang="es-ES"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$120,000.00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171957257"/>
                  </a:ext>
                </a:extLst>
              </a:tr>
              <a:tr h="200025">
                <a:tc>
                  <a:txBody>
                    <a:bodyPr/>
                    <a:lstStyle/>
                    <a:p>
                      <a:pPr algn="l" rtl="0" fontAlgn="t"/>
                      <a:r>
                        <a:rPr lang="es-MX" sz="1000" u="none" strike="noStrike">
                          <a:effectLst/>
                        </a:rPr>
                        <a:t>Servicios Tecnológicos  </a:t>
                      </a:r>
                      <a:endParaRPr lang="es-MX"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$210,000.00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418427623"/>
                  </a:ext>
                </a:extLst>
              </a:tr>
              <a:tr h="495300">
                <a:tc>
                  <a:txBody>
                    <a:bodyPr/>
                    <a:lstStyle/>
                    <a:p>
                      <a:pPr algn="l" rtl="0" fontAlgn="t"/>
                      <a:r>
                        <a:rPr lang="es-ES" sz="1000" u="none" strike="noStrike">
                          <a:effectLst/>
                        </a:rPr>
                        <a:t>Mantenimiento preventivo y correctivo, equipamiento de cómputo e infraestructura de red de voz y datos. </a:t>
                      </a:r>
                      <a:endParaRPr lang="es-ES"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$315,400.00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291645756"/>
                  </a:ext>
                </a:extLst>
              </a:tr>
              <a:tr h="200025">
                <a:tc>
                  <a:txBody>
                    <a:bodyPr/>
                    <a:lstStyle/>
                    <a:p>
                      <a:pPr algn="l" rtl="0" fontAlgn="t"/>
                      <a:r>
                        <a:rPr lang="es-MX" sz="1000" u="none" strike="noStrike">
                          <a:effectLst/>
                        </a:rPr>
                        <a:t>Auditoría de gestión administrativa </a:t>
                      </a:r>
                      <a:endParaRPr lang="es-MX"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$285,000.00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666687690"/>
                  </a:ext>
                </a:extLst>
              </a:tr>
              <a:tr h="200025">
                <a:tc>
                  <a:txBody>
                    <a:bodyPr/>
                    <a:lstStyle/>
                    <a:p>
                      <a:pPr algn="l" rtl="0" fontAlgn="t"/>
                      <a:r>
                        <a:rPr lang="es-MX" sz="1000" u="none" strike="noStrike">
                          <a:effectLst/>
                        </a:rPr>
                        <a:t>Capacitación  a Academias</a:t>
                      </a:r>
                      <a:endParaRPr lang="es-MX" sz="1000" b="1" i="0" u="none" strike="noStrike">
                        <a:solidFill>
                          <a:srgbClr val="000000"/>
                        </a:solidFill>
                        <a:effectLst/>
                        <a:latin typeface="Calibri" panose="020F0502020204030204" pitchFamily="34" charset="0"/>
                      </a:endParaRPr>
                    </a:p>
                  </a:txBody>
                  <a:tcPr marL="9525" marR="9525" marT="9525" marB="0"/>
                </a:tc>
                <a:tc>
                  <a:txBody>
                    <a:bodyPr/>
                    <a:lstStyle/>
                    <a:p>
                      <a:pPr algn="r" rtl="0" fontAlgn="b"/>
                      <a:r>
                        <a:rPr lang="es-MX" sz="1000" u="none" strike="noStrike" dirty="0">
                          <a:effectLst/>
                        </a:rPr>
                        <a:t>$210,000.00</a:t>
                      </a:r>
                      <a:endParaRPr lang="es-MX"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016987572"/>
                  </a:ext>
                </a:extLst>
              </a:tr>
              <a:tr h="200025">
                <a:tc>
                  <a:txBody>
                    <a:bodyPr/>
                    <a:lstStyle/>
                    <a:p>
                      <a:pPr algn="l" rtl="0" fontAlgn="t"/>
                      <a:r>
                        <a:rPr lang="es-MX" sz="1050" b="1" u="none" strike="noStrike" dirty="0">
                          <a:effectLst/>
                        </a:rPr>
                        <a:t>TOTAL</a:t>
                      </a:r>
                      <a:endParaRPr lang="es-MX" sz="1050" b="1" i="0" u="none" strike="noStrike" dirty="0">
                        <a:solidFill>
                          <a:srgbClr val="000000"/>
                        </a:solidFill>
                        <a:effectLst/>
                        <a:latin typeface="Calibri" panose="020F0502020204030204" pitchFamily="34" charset="0"/>
                      </a:endParaRPr>
                    </a:p>
                  </a:txBody>
                  <a:tcPr marL="9525" marR="9525" marT="9525" marB="0"/>
                </a:tc>
                <a:tc>
                  <a:txBody>
                    <a:bodyPr/>
                    <a:lstStyle/>
                    <a:p>
                      <a:pPr algn="r" rtl="0" fontAlgn="b"/>
                      <a:r>
                        <a:rPr lang="es-MX" sz="1050" b="1" u="none" strike="noStrike" dirty="0">
                          <a:effectLst/>
                        </a:rPr>
                        <a:t>$37,124,641.80</a:t>
                      </a:r>
                      <a:endParaRPr lang="es-MX" sz="105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032402437"/>
                  </a:ext>
                </a:extLst>
              </a:tr>
            </a:tbl>
          </a:graphicData>
        </a:graphic>
      </p:graphicFrame>
    </p:spTree>
    <p:extLst>
      <p:ext uri="{BB962C8B-B14F-4D97-AF65-F5344CB8AC3E}">
        <p14:creationId xmlns:p14="http://schemas.microsoft.com/office/powerpoint/2010/main" val="29556906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2203450" y="1419225"/>
          <a:ext cx="4737100" cy="4019550"/>
        </p:xfrm>
        <a:graphic>
          <a:graphicData uri="http://schemas.openxmlformats.org/drawingml/2006/table">
            <a:tbl>
              <a:tblPr>
                <a:tableStyleId>{16D9F66E-5EB9-4882-86FB-DCBF35E3C3E4}</a:tableStyleId>
              </a:tblPr>
              <a:tblGrid>
                <a:gridCol w="3162300">
                  <a:extLst>
                    <a:ext uri="{9D8B030D-6E8A-4147-A177-3AD203B41FA5}">
                      <a16:colId xmlns:a16="http://schemas.microsoft.com/office/drawing/2014/main" xmlns="" val="3061782247"/>
                    </a:ext>
                  </a:extLst>
                </a:gridCol>
                <a:gridCol w="1574800">
                  <a:extLst>
                    <a:ext uri="{9D8B030D-6E8A-4147-A177-3AD203B41FA5}">
                      <a16:colId xmlns:a16="http://schemas.microsoft.com/office/drawing/2014/main" xmlns="" val="2918377703"/>
                    </a:ext>
                  </a:extLst>
                </a:gridCol>
              </a:tblGrid>
              <a:tr h="304800">
                <a:tc gridSpan="2">
                  <a:txBody>
                    <a:bodyPr/>
                    <a:lstStyle/>
                    <a:p>
                      <a:pPr algn="ctr" rtl="0" fontAlgn="ctr"/>
                      <a:r>
                        <a:rPr lang="es-MX" sz="1800" b="1" u="none" strike="noStrike" dirty="0">
                          <a:effectLst/>
                        </a:rPr>
                        <a:t>UNIVERSIDAD TECNOLÓGICA DEL USUMACINTA</a:t>
                      </a:r>
                      <a:endParaRPr lang="es-MX" sz="18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MX"/>
                    </a:p>
                  </a:txBody>
                  <a:tcPr/>
                </a:tc>
                <a:extLst>
                  <a:ext uri="{0D108BD9-81ED-4DB2-BD59-A6C34878D82A}">
                    <a16:rowId xmlns:a16="http://schemas.microsoft.com/office/drawing/2014/main" xmlns="" val="3186531023"/>
                  </a:ext>
                </a:extLst>
              </a:tr>
              <a:tr h="238125">
                <a:tc gridSpan="2">
                  <a:txBody>
                    <a:bodyPr/>
                    <a:lstStyle/>
                    <a:p>
                      <a:pPr algn="ctr" fontAlgn="b"/>
                      <a:r>
                        <a:rPr lang="es-ES" sz="1400" b="1" u="none" strike="noStrike" dirty="0">
                          <a:effectLst/>
                        </a:rPr>
                        <a:t>PRESUPUESTO AL CIERRE DEL EJERCICIO 2020</a:t>
                      </a:r>
                      <a:endParaRPr lang="es-ES" sz="1400" b="1" i="0" u="none" strike="noStrike" dirty="0">
                        <a:solidFill>
                          <a:srgbClr val="000000"/>
                        </a:solidFill>
                        <a:effectLst/>
                        <a:latin typeface="Arial" panose="020B0604020202020204" pitchFamily="34" charset="0"/>
                      </a:endParaRPr>
                    </a:p>
                  </a:txBody>
                  <a:tcPr marL="9525" marR="9525" marT="9525" marB="0" anchor="b"/>
                </a:tc>
                <a:tc hMerge="1">
                  <a:txBody>
                    <a:bodyPr/>
                    <a:lstStyle/>
                    <a:p>
                      <a:endParaRPr lang="es-MX"/>
                    </a:p>
                  </a:txBody>
                  <a:tcPr/>
                </a:tc>
                <a:extLst>
                  <a:ext uri="{0D108BD9-81ED-4DB2-BD59-A6C34878D82A}">
                    <a16:rowId xmlns:a16="http://schemas.microsoft.com/office/drawing/2014/main" xmlns="" val="2081814262"/>
                  </a:ext>
                </a:extLst>
              </a:tr>
              <a:tr h="247650">
                <a:tc>
                  <a:txBody>
                    <a:bodyPr/>
                    <a:lstStyle/>
                    <a:p>
                      <a:pPr algn="ctr" rtl="0" fontAlgn="ctr"/>
                      <a:r>
                        <a:rPr lang="es-MX" sz="1400" b="1" u="none" strike="noStrike" dirty="0">
                          <a:effectLst/>
                        </a:rPr>
                        <a:t>CONCEPTO</a:t>
                      </a:r>
                      <a:endParaRPr lang="es-MX"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400" b="1" u="none" strike="noStrike" dirty="0">
                          <a:effectLst/>
                        </a:rPr>
                        <a:t> </a:t>
                      </a:r>
                      <a:endParaRPr lang="es-MX"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454722411"/>
                  </a:ext>
                </a:extLst>
              </a:tr>
              <a:tr h="276225">
                <a:tc>
                  <a:txBody>
                    <a:bodyPr/>
                    <a:lstStyle/>
                    <a:p>
                      <a:pPr algn="l" rtl="0" fontAlgn="ctr"/>
                      <a:r>
                        <a:rPr lang="es-MX" sz="1600" u="none" strike="noStrike">
                          <a:effectLst/>
                        </a:rPr>
                        <a:t> </a:t>
                      </a:r>
                      <a:endParaRPr lang="es-MX" sz="1600" b="1"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600" u="none" strike="noStrike">
                          <a:effectLst/>
                        </a:rPr>
                        <a:t> </a:t>
                      </a:r>
                      <a:endParaRPr lang="es-MX" sz="16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59124375"/>
                  </a:ext>
                </a:extLst>
              </a:tr>
              <a:tr h="247650">
                <a:tc>
                  <a:txBody>
                    <a:bodyPr/>
                    <a:lstStyle/>
                    <a:p>
                      <a:pPr algn="l" rtl="0" fontAlgn="ctr"/>
                      <a:r>
                        <a:rPr lang="es-MX" sz="1400" u="none" strike="noStrike" dirty="0">
                          <a:effectLst/>
                        </a:rPr>
                        <a:t>APORTACIÓN ESTATAL</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a:effectLst/>
                        </a:rPr>
                        <a:t>         17,940,431.93 </a:t>
                      </a:r>
                      <a:endParaRPr lang="es-MX"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305334122"/>
                  </a:ext>
                </a:extLst>
              </a:tr>
              <a:tr h="247650">
                <a:tc>
                  <a:txBody>
                    <a:bodyPr/>
                    <a:lstStyle/>
                    <a:p>
                      <a:pPr algn="l" rtl="0" fontAlgn="ctr"/>
                      <a:r>
                        <a:rPr lang="es-MX" sz="1400" u="none" strike="noStrike">
                          <a:effectLst/>
                        </a:rPr>
                        <a:t> </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a:effectLst/>
                        </a:rPr>
                        <a:t> </a:t>
                      </a:r>
                      <a:endParaRPr lang="es-MX"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171601211"/>
                  </a:ext>
                </a:extLst>
              </a:tr>
              <a:tr h="247650">
                <a:tc>
                  <a:txBody>
                    <a:bodyPr/>
                    <a:lstStyle/>
                    <a:p>
                      <a:pPr algn="l" rtl="0" fontAlgn="ctr"/>
                      <a:r>
                        <a:rPr lang="es-MX" sz="1400" u="none" strike="noStrike">
                          <a:effectLst/>
                        </a:rPr>
                        <a:t>APORTACIÓN FEDERAL</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a:effectLst/>
                        </a:rPr>
                        <a:t>         17,941,790.31 </a:t>
                      </a:r>
                      <a:endParaRPr lang="es-MX"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440162977"/>
                  </a:ext>
                </a:extLst>
              </a:tr>
              <a:tr h="247650">
                <a:tc>
                  <a:txBody>
                    <a:bodyPr/>
                    <a:lstStyle/>
                    <a:p>
                      <a:pPr algn="l" rtl="0" fontAlgn="ctr"/>
                      <a:r>
                        <a:rPr lang="es-MX" sz="1400" u="none" strike="noStrike" dirty="0">
                          <a:effectLst/>
                        </a:rPr>
                        <a:t> </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a:effectLst/>
                        </a:rPr>
                        <a:t> </a:t>
                      </a:r>
                      <a:endParaRPr lang="es-MX"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814923712"/>
                  </a:ext>
                </a:extLst>
              </a:tr>
              <a:tr h="247650">
                <a:tc>
                  <a:txBody>
                    <a:bodyPr/>
                    <a:lstStyle/>
                    <a:p>
                      <a:pPr algn="l" rtl="0" fontAlgn="ctr"/>
                      <a:r>
                        <a:rPr lang="es-MX" sz="1400" u="none" strike="noStrike">
                          <a:effectLst/>
                        </a:rPr>
                        <a:t>RECURSOS PROPIOS</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a:effectLst/>
                        </a:rPr>
                        <a:t>            1,090,018.16 </a:t>
                      </a:r>
                      <a:endParaRPr lang="es-MX"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666862249"/>
                  </a:ext>
                </a:extLst>
              </a:tr>
              <a:tr h="247650">
                <a:tc>
                  <a:txBody>
                    <a:bodyPr/>
                    <a:lstStyle/>
                    <a:p>
                      <a:pPr algn="l" rtl="0" fontAlgn="ctr"/>
                      <a:r>
                        <a:rPr lang="es-MX" sz="1400" u="none" strike="noStrike">
                          <a:effectLst/>
                        </a:rPr>
                        <a:t> </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u="none" strike="noStrike">
                          <a:effectLst/>
                        </a:rPr>
                        <a:t> </a:t>
                      </a:r>
                      <a:endParaRPr lang="es-MX"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953428259"/>
                  </a:ext>
                </a:extLst>
              </a:tr>
              <a:tr h="485775">
                <a:tc>
                  <a:txBody>
                    <a:bodyPr/>
                    <a:lstStyle/>
                    <a:p>
                      <a:pPr algn="l" rtl="0" fontAlgn="ctr"/>
                      <a:r>
                        <a:rPr lang="es-MX" sz="1400" u="none" strike="noStrike">
                          <a:effectLst/>
                        </a:rPr>
                        <a:t>S300 FORTALECIMIENTO A LA EXECELENCIA EDUCATIVA</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b"/>
                      <a:r>
                        <a:rPr lang="es-MX" sz="1400" u="none" strike="noStrike">
                          <a:effectLst/>
                        </a:rPr>
                        <a:t>                152,401.40 </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829871059"/>
                  </a:ext>
                </a:extLst>
              </a:tr>
              <a:tr h="247650">
                <a:tc>
                  <a:txBody>
                    <a:bodyPr/>
                    <a:lstStyle/>
                    <a:p>
                      <a:pPr algn="l" rtl="0" fontAlgn="ctr"/>
                      <a:r>
                        <a:rPr lang="es-MX" sz="1400" u="none" strike="noStrike">
                          <a:effectLst/>
                        </a:rPr>
                        <a:t> </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b"/>
                      <a:r>
                        <a:rPr lang="es-MX" sz="1400" u="none" strike="noStrike">
                          <a:effectLst/>
                        </a:rPr>
                        <a:t> </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507575628"/>
                  </a:ext>
                </a:extLst>
              </a:tr>
              <a:tr h="485775">
                <a:tc>
                  <a:txBody>
                    <a:bodyPr/>
                    <a:lstStyle/>
                    <a:p>
                      <a:pPr algn="l" rtl="0" fontAlgn="ctr"/>
                      <a:r>
                        <a:rPr lang="es-MX" sz="1400" u="none" strike="noStrike">
                          <a:effectLst/>
                        </a:rPr>
                        <a:t>REMANENTES DE EJERCICIOS ANTERIORES</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r" rtl="0" fontAlgn="b"/>
                      <a:r>
                        <a:rPr lang="es-MX" sz="1400" u="none" strike="noStrike">
                          <a:effectLst/>
                        </a:rPr>
                        <a:t>            3,681,174.58 </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139545302"/>
                  </a:ext>
                </a:extLst>
              </a:tr>
              <a:tr h="247650">
                <a:tc>
                  <a:txBody>
                    <a:bodyPr/>
                    <a:lstStyle/>
                    <a:p>
                      <a:pPr algn="r" rtl="0" fontAlgn="ctr"/>
                      <a:r>
                        <a:rPr lang="es-MX" sz="1400" b="1" u="none" strike="noStrike" dirty="0">
                          <a:effectLst/>
                        </a:rPr>
                        <a:t>TOTAL</a:t>
                      </a:r>
                      <a:endParaRPr lang="es-MX"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rtl="0" fontAlgn="ctr"/>
                      <a:r>
                        <a:rPr lang="es-MX" sz="1400" b="1" u="none" strike="noStrike" dirty="0">
                          <a:effectLst/>
                        </a:rPr>
                        <a:t>         40,805,816.38 </a:t>
                      </a:r>
                      <a:endParaRPr lang="es-MX"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35553970"/>
                  </a:ext>
                </a:extLst>
              </a:tr>
            </a:tbl>
          </a:graphicData>
        </a:graphic>
      </p:graphicFrame>
    </p:spTree>
    <p:extLst>
      <p:ext uri="{BB962C8B-B14F-4D97-AF65-F5344CB8AC3E}">
        <p14:creationId xmlns:p14="http://schemas.microsoft.com/office/powerpoint/2010/main" val="3987104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CuadroTexto 2">
            <a:hlinkClick r:id="rId3" action="ppaction://hlinkfile"/>
          </p:cNvPr>
          <p:cNvSpPr txBox="1"/>
          <p:nvPr/>
        </p:nvSpPr>
        <p:spPr>
          <a:xfrm>
            <a:off x="1241630" y="2708920"/>
            <a:ext cx="6660740" cy="954107"/>
          </a:xfrm>
          <a:prstGeom prst="rect">
            <a:avLst/>
          </a:prstGeom>
          <a:noFill/>
        </p:spPr>
        <p:txBody>
          <a:bodyPr wrap="square" rtlCol="0">
            <a:spAutoFit/>
          </a:bodyPr>
          <a:lstStyle/>
          <a:p>
            <a:pPr algn="ctr"/>
            <a:r>
              <a:rPr lang="es-ES" sz="2800" dirty="0" smtClean="0"/>
              <a:t>Anexo 1</a:t>
            </a:r>
          </a:p>
          <a:p>
            <a:pPr algn="ctr"/>
            <a:r>
              <a:rPr lang="es-ES" sz="2800" dirty="0" smtClean="0"/>
              <a:t> Cierre Presupuestal del Ejercicio Fiscal 2020 </a:t>
            </a:r>
            <a:endParaRPr lang="es-MX" sz="2800" dirty="0"/>
          </a:p>
        </p:txBody>
      </p:sp>
    </p:spTree>
    <p:extLst>
      <p:ext uri="{BB962C8B-B14F-4D97-AF65-F5344CB8AC3E}">
        <p14:creationId xmlns:p14="http://schemas.microsoft.com/office/powerpoint/2010/main" val="419200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5 CuadroTexto"/>
          <p:cNvSpPr txBox="1"/>
          <p:nvPr/>
        </p:nvSpPr>
        <p:spPr>
          <a:xfrm>
            <a:off x="755576" y="1124744"/>
            <a:ext cx="7792997" cy="3416320"/>
          </a:xfrm>
          <a:prstGeom prst="rect">
            <a:avLst/>
          </a:prstGeom>
          <a:noFill/>
        </p:spPr>
        <p:txBody>
          <a:bodyPr wrap="square" rtlCol="0">
            <a:spAutoFit/>
          </a:bodyPr>
          <a:lstStyle/>
          <a:p>
            <a:pPr algn="ctr"/>
            <a:r>
              <a:rPr lang="es-MX" sz="5400" dirty="0" smtClean="0"/>
              <a:t>7.3. APROBACIÓN DEL PRESUPUESTO </a:t>
            </a:r>
            <a:r>
              <a:rPr lang="es-MX" sz="5400" dirty="0" smtClean="0"/>
              <a:t>INICIAL DE </a:t>
            </a:r>
            <a:r>
              <a:rPr lang="es-MX" sz="5400" dirty="0" smtClean="0"/>
              <a:t>INGRESOS Y EGRESOS DEL EJERCICIO FISCAL 2021</a:t>
            </a:r>
            <a:endParaRPr lang="es-MX" sz="5400" dirty="0"/>
          </a:p>
        </p:txBody>
      </p:sp>
      <p:sp>
        <p:nvSpPr>
          <p:cNvPr id="4" name="Rectángulo 3"/>
          <p:cNvSpPr/>
          <p:nvPr/>
        </p:nvSpPr>
        <p:spPr>
          <a:xfrm>
            <a:off x="337510" y="4737918"/>
            <a:ext cx="8629128" cy="923330"/>
          </a:xfrm>
          <a:prstGeom prst="rect">
            <a:avLst/>
          </a:prstGeom>
          <a:noFill/>
        </p:spPr>
        <p:txBody>
          <a:bodyPr wrap="square">
            <a:spAutoFit/>
          </a:bodyPr>
          <a:lstStyle/>
          <a:p>
            <a:pPr algn="just"/>
            <a:r>
              <a:rPr lang="es-MX" dirty="0" smtClean="0"/>
              <a:t>Honorable Consejo Directivo me </a:t>
            </a:r>
            <a:r>
              <a:rPr lang="es-MX" dirty="0"/>
              <a:t>permito someter a su amable consideración la aprobación </a:t>
            </a:r>
            <a:r>
              <a:rPr lang="es-MX" dirty="0" smtClean="0"/>
              <a:t>del Presupuesto de Ingreso y Egresos del </a:t>
            </a:r>
            <a:r>
              <a:rPr lang="es-MX" dirty="0"/>
              <a:t>Ejercicio Fiscal 2020</a:t>
            </a:r>
            <a:r>
              <a:rPr lang="es-MX" dirty="0" smtClean="0"/>
              <a:t>, </a:t>
            </a:r>
            <a:r>
              <a:rPr lang="es-MX" dirty="0"/>
              <a:t>en cumplimiento al Art. 12, </a:t>
            </a:r>
            <a:r>
              <a:rPr lang="es-MX" dirty="0" err="1"/>
              <a:t>Fracc</a:t>
            </a:r>
            <a:r>
              <a:rPr lang="es-MX" dirty="0"/>
              <a:t>. VII del Acuerdo de Creación de la Universidad Tecnológica del </a:t>
            </a:r>
            <a:r>
              <a:rPr lang="es-MX" dirty="0" smtClean="0"/>
              <a:t>Usumacinta.</a:t>
            </a:r>
            <a:endParaRPr lang="es-MX" dirty="0"/>
          </a:p>
        </p:txBody>
      </p:sp>
    </p:spTree>
    <p:extLst>
      <p:ext uri="{BB962C8B-B14F-4D97-AF65-F5344CB8AC3E}">
        <p14:creationId xmlns:p14="http://schemas.microsoft.com/office/powerpoint/2010/main" val="26863369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ext uri="{D42A27DB-BD31-4B8C-83A1-F6EECF244321}">
                <p14:modId xmlns:p14="http://schemas.microsoft.com/office/powerpoint/2010/main" val="1482776266"/>
              </p:ext>
            </p:extLst>
          </p:nvPr>
        </p:nvGraphicFramePr>
        <p:xfrm>
          <a:off x="1768288" y="2060848"/>
          <a:ext cx="5607423" cy="2966085"/>
        </p:xfrm>
        <a:graphic>
          <a:graphicData uri="http://schemas.openxmlformats.org/drawingml/2006/table">
            <a:tbl>
              <a:tblPr>
                <a:tableStyleId>{16D9F66E-5EB9-4882-86FB-DCBF35E3C3E4}</a:tableStyleId>
              </a:tblPr>
              <a:tblGrid>
                <a:gridCol w="3937221">
                  <a:extLst>
                    <a:ext uri="{9D8B030D-6E8A-4147-A177-3AD203B41FA5}">
                      <a16:colId xmlns:a16="http://schemas.microsoft.com/office/drawing/2014/main" xmlns="" val="3307642119"/>
                    </a:ext>
                  </a:extLst>
                </a:gridCol>
                <a:gridCol w="1670202">
                  <a:extLst>
                    <a:ext uri="{9D8B030D-6E8A-4147-A177-3AD203B41FA5}">
                      <a16:colId xmlns:a16="http://schemas.microsoft.com/office/drawing/2014/main" xmlns="" val="60113544"/>
                    </a:ext>
                  </a:extLst>
                </a:gridCol>
              </a:tblGrid>
              <a:tr h="190500">
                <a:tc gridSpan="2">
                  <a:txBody>
                    <a:bodyPr/>
                    <a:lstStyle/>
                    <a:p>
                      <a:pPr algn="ctr" fontAlgn="b"/>
                      <a:r>
                        <a:rPr lang="es-MX" sz="1800" b="1" u="none" strike="noStrike" dirty="0">
                          <a:effectLst/>
                        </a:rPr>
                        <a:t>UNIVERSIDAD TECNOLÓGICA DEL USUMACINTA</a:t>
                      </a:r>
                      <a:endParaRPr lang="es-MX"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MX"/>
                    </a:p>
                  </a:txBody>
                  <a:tcPr/>
                </a:tc>
                <a:extLst>
                  <a:ext uri="{0D108BD9-81ED-4DB2-BD59-A6C34878D82A}">
                    <a16:rowId xmlns:a16="http://schemas.microsoft.com/office/drawing/2014/main" xmlns="" val="113293580"/>
                  </a:ext>
                </a:extLst>
              </a:tr>
              <a:tr h="190500">
                <a:tc gridSpan="2">
                  <a:txBody>
                    <a:bodyPr/>
                    <a:lstStyle/>
                    <a:p>
                      <a:pPr algn="ctr" fontAlgn="b"/>
                      <a:r>
                        <a:rPr lang="es-MX" sz="1800" b="1" u="none" strike="noStrike" dirty="0">
                          <a:effectLst/>
                        </a:rPr>
                        <a:t>PRESUPUESTO INICIAL AUTORIZADO 2021</a:t>
                      </a:r>
                      <a:endParaRPr lang="es-MX"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MX"/>
                    </a:p>
                  </a:txBody>
                  <a:tcPr/>
                </a:tc>
                <a:extLst>
                  <a:ext uri="{0D108BD9-81ED-4DB2-BD59-A6C34878D82A}">
                    <a16:rowId xmlns:a16="http://schemas.microsoft.com/office/drawing/2014/main" xmlns="" val="1293589698"/>
                  </a:ext>
                </a:extLst>
              </a:tr>
              <a:tr h="190500">
                <a:tc>
                  <a:txBody>
                    <a:body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039719611"/>
                  </a:ext>
                </a:extLst>
              </a:tr>
              <a:tr h="190500">
                <a:tc>
                  <a:txBody>
                    <a:bodyPr/>
                    <a:lstStyle/>
                    <a:p>
                      <a:pPr algn="l" fontAlgn="b"/>
                      <a:r>
                        <a:rPr lang="es-MX" sz="1600" b="1" u="none" strike="noStrike" dirty="0">
                          <a:effectLst/>
                        </a:rPr>
                        <a:t>RECURSOS FISCALES</a:t>
                      </a:r>
                      <a:endParaRPr lang="es-MX"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211296804"/>
                  </a:ext>
                </a:extLst>
              </a:tr>
              <a:tr h="190500">
                <a:tc>
                  <a:txBody>
                    <a:bodyPr/>
                    <a:lstStyle/>
                    <a:p>
                      <a:pPr algn="l" fontAlgn="b"/>
                      <a:r>
                        <a:rPr lang="es-MX" sz="1600" b="0" u="none" strike="noStrike" dirty="0">
                          <a:effectLst/>
                        </a:rPr>
                        <a:t>GENERADOS</a:t>
                      </a:r>
                      <a:endParaRPr lang="es-MX"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MX" sz="1600" u="none" strike="noStrike" dirty="0">
                          <a:effectLst/>
                        </a:rPr>
                        <a:t>     1,949,420.00 </a:t>
                      </a:r>
                      <a:endParaRPr lang="es-MX"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246269503"/>
                  </a:ext>
                </a:extLst>
              </a:tr>
              <a:tr h="190500">
                <a:tc>
                  <a:txBody>
                    <a:bodyPr/>
                    <a:lstStyle/>
                    <a:p>
                      <a:pPr algn="l" fontAlgn="b"/>
                      <a:r>
                        <a:rPr lang="es-ES" sz="1600" b="0" u="none" strike="noStrike" dirty="0">
                          <a:effectLst/>
                        </a:rPr>
                        <a:t>RAMO 28. PARTICIPACIONES A ENTIDADES FEDERATIVAS Y MUNICIPIOS</a:t>
                      </a:r>
                      <a:endParaRPr lang="es-E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MX" sz="1600" u="none" strike="noStrike" dirty="0">
                          <a:effectLst/>
                        </a:rPr>
                        <a:t>   17,417,500.00 </a:t>
                      </a:r>
                      <a:endParaRPr lang="es-MX"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549744357"/>
                  </a:ext>
                </a:extLst>
              </a:tr>
              <a:tr h="190500">
                <a:tc>
                  <a:txBody>
                    <a:bodyPr/>
                    <a:lstStyle/>
                    <a:p>
                      <a:pPr algn="l" fontAlgn="b"/>
                      <a:r>
                        <a:rPr lang="es-MX" sz="1600" b="1" u="none" strike="noStrike" dirty="0">
                          <a:effectLst/>
                        </a:rPr>
                        <a:t>RECURSOS FEDERALES</a:t>
                      </a:r>
                      <a:endParaRPr lang="es-MX"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endParaRPr lang="es-MX"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534264821"/>
                  </a:ext>
                </a:extLst>
              </a:tr>
              <a:tr h="381000">
                <a:tc>
                  <a:txBody>
                    <a:bodyPr/>
                    <a:lstStyle/>
                    <a:p>
                      <a:pPr algn="l" fontAlgn="b"/>
                      <a:r>
                        <a:rPr lang="es-MX" sz="1600" b="0" u="none" strike="noStrike" dirty="0">
                          <a:effectLst/>
                        </a:rPr>
                        <a:t>RAMO 11. EDUCACIÓN PUBLICA</a:t>
                      </a:r>
                      <a:endParaRPr lang="es-MX"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MX" sz="1600" u="none" strike="noStrike" dirty="0">
                          <a:effectLst/>
                        </a:rPr>
                        <a:t>   17,417,500.00 </a:t>
                      </a:r>
                      <a:endParaRPr lang="es-MX"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916509769"/>
                  </a:ext>
                </a:extLst>
              </a:tr>
              <a:tr h="190500">
                <a:tc>
                  <a:txBody>
                    <a:body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endParaRPr lang="es-MX"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219311302"/>
                  </a:ext>
                </a:extLst>
              </a:tr>
              <a:tr h="190500">
                <a:tc>
                  <a:txBody>
                    <a:bodyPr/>
                    <a:lstStyle/>
                    <a:p>
                      <a:pPr algn="l" fontAlgn="b"/>
                      <a:r>
                        <a:rPr lang="es-MX" sz="1600" b="1" u="none" strike="noStrike" dirty="0">
                          <a:effectLst/>
                        </a:rPr>
                        <a:t>TOTAL AUTORIZADO EJERCICIO 2021</a:t>
                      </a:r>
                      <a:endParaRPr lang="es-MX"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MX" sz="1600" b="1" u="none" strike="noStrike" dirty="0">
                          <a:effectLst/>
                        </a:rPr>
                        <a:t>   36,784,420.00 </a:t>
                      </a:r>
                      <a:endParaRPr lang="es-MX"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529728392"/>
                  </a:ext>
                </a:extLst>
              </a:tr>
            </a:tbl>
          </a:graphicData>
        </a:graphic>
      </p:graphicFrame>
    </p:spTree>
    <p:extLst>
      <p:ext uri="{BB962C8B-B14F-4D97-AF65-F5344CB8AC3E}">
        <p14:creationId xmlns:p14="http://schemas.microsoft.com/office/powerpoint/2010/main" val="2008073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877" t="19043" r="31813" b="22984"/>
          <a:stretch/>
        </p:blipFill>
        <p:spPr bwMode="auto">
          <a:xfrm>
            <a:off x="1547664" y="871065"/>
            <a:ext cx="6480721" cy="511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90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0131"/>
            <a:ext cx="9144000" cy="6858000"/>
          </a:xfrm>
        </p:spPr>
      </p:pic>
      <p:graphicFrame>
        <p:nvGraphicFramePr>
          <p:cNvPr id="3" name="Tabla 2"/>
          <p:cNvGraphicFramePr>
            <a:graphicFrameLocks noGrp="1"/>
          </p:cNvGraphicFramePr>
          <p:nvPr>
            <p:extLst/>
          </p:nvPr>
        </p:nvGraphicFramePr>
        <p:xfrm>
          <a:off x="15245" y="1196752"/>
          <a:ext cx="9128754" cy="4176465"/>
        </p:xfrm>
        <a:graphic>
          <a:graphicData uri="http://schemas.openxmlformats.org/drawingml/2006/table">
            <a:tbl>
              <a:tblPr>
                <a:tableStyleId>{16D9F66E-5EB9-4882-86FB-DCBF35E3C3E4}</a:tableStyleId>
              </a:tblPr>
              <a:tblGrid>
                <a:gridCol w="828477">
                  <a:extLst>
                    <a:ext uri="{9D8B030D-6E8A-4147-A177-3AD203B41FA5}">
                      <a16:colId xmlns:a16="http://schemas.microsoft.com/office/drawing/2014/main" xmlns="" val="307984932"/>
                    </a:ext>
                  </a:extLst>
                </a:gridCol>
                <a:gridCol w="614005">
                  <a:extLst>
                    <a:ext uri="{9D8B030D-6E8A-4147-A177-3AD203B41FA5}">
                      <a16:colId xmlns:a16="http://schemas.microsoft.com/office/drawing/2014/main" xmlns="" val="590791551"/>
                    </a:ext>
                  </a:extLst>
                </a:gridCol>
                <a:gridCol w="675406">
                  <a:extLst>
                    <a:ext uri="{9D8B030D-6E8A-4147-A177-3AD203B41FA5}">
                      <a16:colId xmlns:a16="http://schemas.microsoft.com/office/drawing/2014/main" xmlns="" val="1837346611"/>
                    </a:ext>
                  </a:extLst>
                </a:gridCol>
                <a:gridCol w="675406">
                  <a:extLst>
                    <a:ext uri="{9D8B030D-6E8A-4147-A177-3AD203B41FA5}">
                      <a16:colId xmlns:a16="http://schemas.microsoft.com/office/drawing/2014/main" xmlns="" val="2218710166"/>
                    </a:ext>
                  </a:extLst>
                </a:gridCol>
                <a:gridCol w="611333">
                  <a:extLst>
                    <a:ext uri="{9D8B030D-6E8A-4147-A177-3AD203B41FA5}">
                      <a16:colId xmlns:a16="http://schemas.microsoft.com/office/drawing/2014/main" xmlns="" val="49628059"/>
                    </a:ext>
                  </a:extLst>
                </a:gridCol>
                <a:gridCol w="576064">
                  <a:extLst>
                    <a:ext uri="{9D8B030D-6E8A-4147-A177-3AD203B41FA5}">
                      <a16:colId xmlns:a16="http://schemas.microsoft.com/office/drawing/2014/main" xmlns="" val="2626280782"/>
                    </a:ext>
                  </a:extLst>
                </a:gridCol>
                <a:gridCol w="648072">
                  <a:extLst>
                    <a:ext uri="{9D8B030D-6E8A-4147-A177-3AD203B41FA5}">
                      <a16:colId xmlns:a16="http://schemas.microsoft.com/office/drawing/2014/main" xmlns="" val="4292747274"/>
                    </a:ext>
                  </a:extLst>
                </a:gridCol>
                <a:gridCol w="576064">
                  <a:extLst>
                    <a:ext uri="{9D8B030D-6E8A-4147-A177-3AD203B41FA5}">
                      <a16:colId xmlns:a16="http://schemas.microsoft.com/office/drawing/2014/main" xmlns="" val="22253153"/>
                    </a:ext>
                  </a:extLst>
                </a:gridCol>
                <a:gridCol w="720080">
                  <a:extLst>
                    <a:ext uri="{9D8B030D-6E8A-4147-A177-3AD203B41FA5}">
                      <a16:colId xmlns:a16="http://schemas.microsoft.com/office/drawing/2014/main" xmlns="" val="3173021071"/>
                    </a:ext>
                  </a:extLst>
                </a:gridCol>
                <a:gridCol w="648072">
                  <a:extLst>
                    <a:ext uri="{9D8B030D-6E8A-4147-A177-3AD203B41FA5}">
                      <a16:colId xmlns:a16="http://schemas.microsoft.com/office/drawing/2014/main" xmlns="" val="3867135067"/>
                    </a:ext>
                  </a:extLst>
                </a:gridCol>
                <a:gridCol w="576064">
                  <a:extLst>
                    <a:ext uri="{9D8B030D-6E8A-4147-A177-3AD203B41FA5}">
                      <a16:colId xmlns:a16="http://schemas.microsoft.com/office/drawing/2014/main" xmlns="" val="1004168864"/>
                    </a:ext>
                  </a:extLst>
                </a:gridCol>
                <a:gridCol w="648072">
                  <a:extLst>
                    <a:ext uri="{9D8B030D-6E8A-4147-A177-3AD203B41FA5}">
                      <a16:colId xmlns:a16="http://schemas.microsoft.com/office/drawing/2014/main" xmlns="" val="3436920469"/>
                    </a:ext>
                  </a:extLst>
                </a:gridCol>
                <a:gridCol w="504056">
                  <a:extLst>
                    <a:ext uri="{9D8B030D-6E8A-4147-A177-3AD203B41FA5}">
                      <a16:colId xmlns:a16="http://schemas.microsoft.com/office/drawing/2014/main" xmlns="" val="3916435020"/>
                    </a:ext>
                  </a:extLst>
                </a:gridCol>
                <a:gridCol w="827583">
                  <a:extLst>
                    <a:ext uri="{9D8B030D-6E8A-4147-A177-3AD203B41FA5}">
                      <a16:colId xmlns:a16="http://schemas.microsoft.com/office/drawing/2014/main" xmlns="" val="2843069891"/>
                    </a:ext>
                  </a:extLst>
                </a:gridCol>
              </a:tblGrid>
              <a:tr h="495502">
                <a:tc gridSpan="14">
                  <a:txBody>
                    <a:bodyPr/>
                    <a:lstStyle/>
                    <a:p>
                      <a:pPr algn="ctr" fontAlgn="b"/>
                      <a:r>
                        <a:rPr lang="es-MX" sz="1600" b="1" u="none" strike="noStrike" dirty="0">
                          <a:effectLst/>
                        </a:rPr>
                        <a:t>UNIVERSIDAD TECNOLÓGICA DEL USUMACINTA</a:t>
                      </a:r>
                      <a:endParaRPr lang="es-MX" sz="1600" b="1" i="0" u="none" strike="noStrike" dirty="0">
                        <a:solidFill>
                          <a:srgbClr val="000000"/>
                        </a:solidFill>
                        <a:effectLst/>
                        <a:latin typeface="Calibri" panose="020F0502020204030204" pitchFamily="34" charset="0"/>
                      </a:endParaRPr>
                    </a:p>
                  </a:txBody>
                  <a:tcPr marL="5161" marR="5161" marT="5161"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476036205"/>
                  </a:ext>
                </a:extLst>
              </a:tr>
              <a:tr h="495502">
                <a:tc gridSpan="14">
                  <a:txBody>
                    <a:bodyPr/>
                    <a:lstStyle/>
                    <a:p>
                      <a:pPr algn="ctr" fontAlgn="b"/>
                      <a:r>
                        <a:rPr lang="es-ES" sz="1600" b="1" u="none" strike="noStrike" dirty="0">
                          <a:effectLst/>
                        </a:rPr>
                        <a:t>Presupuesto de Ingresos 2021 (Concentrado)</a:t>
                      </a:r>
                      <a:endParaRPr lang="es-ES" sz="1600" b="1" i="0" u="none" strike="noStrike" dirty="0">
                        <a:solidFill>
                          <a:srgbClr val="000000"/>
                        </a:solidFill>
                        <a:effectLst/>
                        <a:latin typeface="Calibri" panose="020F0502020204030204" pitchFamily="34" charset="0"/>
                      </a:endParaRPr>
                    </a:p>
                  </a:txBody>
                  <a:tcPr marL="5161" marR="5161" marT="5161"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3922640537"/>
                  </a:ext>
                </a:extLst>
              </a:tr>
              <a:tr h="363178">
                <a:tc>
                  <a:txBody>
                    <a:bodyPr/>
                    <a:lstStyle/>
                    <a:p>
                      <a:pPr algn="ctr" fontAlgn="ctr"/>
                      <a:r>
                        <a:rPr lang="es-MX" sz="1100" b="1" u="none" strike="noStrike" dirty="0">
                          <a:effectLst/>
                        </a:rPr>
                        <a:t>CONCEPTO</a:t>
                      </a:r>
                      <a:endParaRPr lang="es-MX" sz="110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a:effectLst/>
                        </a:rPr>
                        <a:t>Ene</a:t>
                      </a:r>
                      <a:endParaRPr lang="es-MX" sz="105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a:effectLst/>
                        </a:rPr>
                        <a:t>Feb.</a:t>
                      </a:r>
                      <a:endParaRPr lang="es-MX" sz="105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a:effectLst/>
                        </a:rPr>
                        <a:t>Mar.</a:t>
                      </a:r>
                      <a:endParaRPr lang="es-MX" sz="105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a:effectLst/>
                        </a:rPr>
                        <a:t>Abr.</a:t>
                      </a:r>
                      <a:endParaRPr lang="es-MX" sz="105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err="1">
                          <a:effectLst/>
                        </a:rPr>
                        <a:t>May</a:t>
                      </a:r>
                      <a:r>
                        <a:rPr lang="es-MX" sz="1050" b="1" u="none" strike="noStrike" dirty="0">
                          <a:effectLst/>
                        </a:rPr>
                        <a:t>.</a:t>
                      </a:r>
                      <a:endParaRPr lang="es-MX" sz="105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a:effectLst/>
                        </a:rPr>
                        <a:t>Jun.</a:t>
                      </a:r>
                      <a:endParaRPr lang="es-MX" sz="105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a:effectLst/>
                        </a:rPr>
                        <a:t>Jul.</a:t>
                      </a:r>
                      <a:endParaRPr lang="es-MX" sz="105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a:effectLst/>
                        </a:rPr>
                        <a:t>Ago.</a:t>
                      </a:r>
                      <a:endParaRPr lang="es-MX" sz="105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a:effectLst/>
                        </a:rPr>
                        <a:t>Sep.</a:t>
                      </a:r>
                      <a:endParaRPr lang="es-MX" sz="1050" b="1" i="0" u="none" strike="noStrike">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a:effectLst/>
                        </a:rPr>
                        <a:t>Oct.</a:t>
                      </a:r>
                      <a:endParaRPr lang="es-MX" sz="105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a:effectLst/>
                        </a:rPr>
                        <a:t>Nov.</a:t>
                      </a:r>
                      <a:endParaRPr lang="es-MX" sz="105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a:effectLst/>
                        </a:rPr>
                        <a:t>Dic.</a:t>
                      </a:r>
                      <a:endParaRPr lang="es-MX" sz="1050" b="1" i="0" u="none" strike="noStrike" dirty="0">
                        <a:solidFill>
                          <a:srgbClr val="FFFFFF"/>
                        </a:solidFill>
                        <a:effectLst/>
                        <a:latin typeface="Calibri" panose="020F0502020204030204" pitchFamily="34" charset="0"/>
                      </a:endParaRPr>
                    </a:p>
                  </a:txBody>
                  <a:tcPr marL="5161" marR="5161" marT="5161" marB="0" anchor="ctr"/>
                </a:tc>
                <a:tc>
                  <a:txBody>
                    <a:bodyPr/>
                    <a:lstStyle/>
                    <a:p>
                      <a:pPr algn="ctr" fontAlgn="ctr"/>
                      <a:r>
                        <a:rPr lang="es-MX" sz="1050" b="1" u="none" strike="noStrike" dirty="0">
                          <a:effectLst/>
                        </a:rPr>
                        <a:t>TOTAL</a:t>
                      </a:r>
                      <a:endParaRPr lang="es-MX" sz="1050" b="1" i="0" u="none" strike="noStrike" dirty="0">
                        <a:solidFill>
                          <a:srgbClr val="FFFFFF"/>
                        </a:solidFill>
                        <a:effectLst/>
                        <a:latin typeface="Calibri" panose="020F0502020204030204" pitchFamily="34" charset="0"/>
                      </a:endParaRPr>
                    </a:p>
                  </a:txBody>
                  <a:tcPr marL="5161" marR="5161" marT="5161" marB="0" anchor="ctr"/>
                </a:tc>
                <a:extLst>
                  <a:ext uri="{0D108BD9-81ED-4DB2-BD59-A6C34878D82A}">
                    <a16:rowId xmlns:a16="http://schemas.microsoft.com/office/drawing/2014/main" xmlns="" val="759227036"/>
                  </a:ext>
                </a:extLst>
              </a:tr>
              <a:tr h="549138">
                <a:tc>
                  <a:txBody>
                    <a:bodyPr/>
                    <a:lstStyle/>
                    <a:p>
                      <a:pPr algn="l" fontAlgn="ctr"/>
                      <a:r>
                        <a:rPr lang="es-MX" sz="900" b="1" u="none" strike="noStrike" dirty="0">
                          <a:effectLst/>
                        </a:rPr>
                        <a:t>Ingresos Propios Ordinarios</a:t>
                      </a:r>
                      <a:endParaRPr lang="es-MX" sz="900" b="1" i="0" u="none" strike="noStrike" dirty="0">
                        <a:solidFill>
                          <a:srgbClr val="000000"/>
                        </a:solidFill>
                        <a:effectLst/>
                        <a:latin typeface="Calibri" panose="020F0502020204030204" pitchFamily="34" charset="0"/>
                      </a:endParaRPr>
                    </a:p>
                  </a:txBody>
                  <a:tcPr marL="5161" marR="5161" marT="5161" marB="0" anchor="b"/>
                </a:tc>
                <a:tc>
                  <a:txBody>
                    <a:bodyPr/>
                    <a:lstStyle/>
                    <a:p>
                      <a:pPr algn="r" fontAlgn="ctr"/>
                      <a:r>
                        <a:rPr lang="es-MX" sz="800" u="none" strike="noStrike" dirty="0">
                          <a:effectLst/>
                        </a:rPr>
                        <a:t>           44,000.00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73,500.00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67,000.00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186,542.50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733,799.01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195,073.49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66,000.00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108,342.50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177,542.50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66,000.00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66,000.00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165,620.00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b="1" u="none" strike="noStrike" dirty="0">
                          <a:effectLst/>
                        </a:rPr>
                        <a:t>       1,949,420.00 </a:t>
                      </a:r>
                      <a:endParaRPr lang="es-MX" sz="800" b="1" i="0" u="none" strike="noStrike" dirty="0">
                        <a:solidFill>
                          <a:srgbClr val="000000"/>
                        </a:solidFill>
                        <a:effectLst/>
                        <a:latin typeface="Calibri" panose="020F0502020204030204" pitchFamily="34" charset="0"/>
                      </a:endParaRPr>
                    </a:p>
                  </a:txBody>
                  <a:tcPr marL="5161" marR="5161" marT="5161" marB="0" anchor="ctr"/>
                </a:tc>
                <a:extLst>
                  <a:ext uri="{0D108BD9-81ED-4DB2-BD59-A6C34878D82A}">
                    <a16:rowId xmlns:a16="http://schemas.microsoft.com/office/drawing/2014/main" xmlns="" val="1303004281"/>
                  </a:ext>
                </a:extLst>
              </a:tr>
              <a:tr h="549138">
                <a:tc>
                  <a:txBody>
                    <a:bodyPr/>
                    <a:lstStyle/>
                    <a:p>
                      <a:pPr algn="l" fontAlgn="ctr"/>
                      <a:r>
                        <a:rPr lang="es-MX" sz="900" b="1" u="none" strike="noStrike" dirty="0" smtClean="0">
                          <a:effectLst/>
                        </a:rPr>
                        <a:t>Aportación </a:t>
                      </a:r>
                      <a:r>
                        <a:rPr lang="es-MX" sz="900" b="1" u="none" strike="noStrike" dirty="0">
                          <a:effectLst/>
                        </a:rPr>
                        <a:t>Federal</a:t>
                      </a:r>
                      <a:endParaRPr lang="es-MX" sz="900" b="1" i="0" u="none" strike="noStrike" dirty="0">
                        <a:solidFill>
                          <a:srgbClr val="000000"/>
                        </a:solidFill>
                        <a:effectLst/>
                        <a:latin typeface="Calibri" panose="020F0502020204030204" pitchFamily="34" charset="0"/>
                      </a:endParaRPr>
                    </a:p>
                  </a:txBody>
                  <a:tcPr marL="5161" marR="5161" marT="5161" marB="0" anchor="b"/>
                </a:tc>
                <a:tc>
                  <a:txBody>
                    <a:bodyPr/>
                    <a:lstStyle/>
                    <a:p>
                      <a:pPr algn="r"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2,342,500.00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538,256.51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3,004,756.51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202,500.00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2,342,500.00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146,500.00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2,352,500.00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156,000.00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2,342,500.00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149,486.98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3,840,000.00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b="1" u="none" strike="noStrike" dirty="0">
                          <a:effectLst/>
                        </a:rPr>
                        <a:t>     17,417,500.00 </a:t>
                      </a:r>
                      <a:endParaRPr lang="es-MX" sz="800" b="1" i="0" u="none" strike="noStrike" dirty="0">
                        <a:solidFill>
                          <a:srgbClr val="000000"/>
                        </a:solidFill>
                        <a:effectLst/>
                        <a:latin typeface="Calibri" panose="020F0502020204030204" pitchFamily="34" charset="0"/>
                      </a:endParaRPr>
                    </a:p>
                  </a:txBody>
                  <a:tcPr marL="5161" marR="5161" marT="5161" marB="0" anchor="ctr"/>
                </a:tc>
                <a:extLst>
                  <a:ext uri="{0D108BD9-81ED-4DB2-BD59-A6C34878D82A}">
                    <a16:rowId xmlns:a16="http://schemas.microsoft.com/office/drawing/2014/main" xmlns="" val="12591789"/>
                  </a:ext>
                </a:extLst>
              </a:tr>
              <a:tr h="549138">
                <a:tc>
                  <a:txBody>
                    <a:bodyPr/>
                    <a:lstStyle/>
                    <a:p>
                      <a:pPr algn="l" fontAlgn="ctr"/>
                      <a:r>
                        <a:rPr lang="es-MX" sz="900" b="1" u="none" strike="noStrike" dirty="0">
                          <a:effectLst/>
                        </a:rPr>
                        <a:t>Aportación Estatal</a:t>
                      </a:r>
                      <a:endParaRPr lang="es-MX" sz="900" b="1" i="0" u="none" strike="noStrike" dirty="0">
                        <a:solidFill>
                          <a:srgbClr val="000000"/>
                        </a:solidFill>
                        <a:effectLst/>
                        <a:latin typeface="Calibri" panose="020F0502020204030204" pitchFamily="34" charset="0"/>
                      </a:endParaRPr>
                    </a:p>
                  </a:txBody>
                  <a:tcPr marL="5161" marR="5161" marT="5161" marB="0" anchor="b"/>
                </a:tc>
                <a:tc>
                  <a:txBody>
                    <a:bodyPr/>
                    <a:lstStyle/>
                    <a:p>
                      <a:pPr algn="r" fontAlgn="ctr"/>
                      <a:r>
                        <a:rPr lang="es-MX" sz="800" u="none" strike="noStrike">
                          <a:effectLst/>
                        </a:rPr>
                        <a:t>     2,882,256.51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813,256.51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2,838,686.67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586,186.67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2,688,686.67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666,186.67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2,885,686.67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508,186.67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2,689,516.96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182,950.00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560,450.00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smtClean="0">
                          <a:effectLst/>
                        </a:rPr>
                        <a:t>        </a:t>
                      </a:r>
                      <a:r>
                        <a:rPr lang="es-MX" sz="800" u="none" strike="noStrike" dirty="0">
                          <a:effectLst/>
                        </a:rPr>
                        <a:t>115,450.00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b="1" u="none" strike="noStrike" dirty="0">
                          <a:effectLst/>
                        </a:rPr>
                        <a:t>     17,417,500.00 </a:t>
                      </a:r>
                      <a:endParaRPr lang="es-MX" sz="800" b="1" i="0" u="none" strike="noStrike" dirty="0">
                        <a:solidFill>
                          <a:srgbClr val="000000"/>
                        </a:solidFill>
                        <a:effectLst/>
                        <a:latin typeface="Calibri" panose="020F0502020204030204" pitchFamily="34" charset="0"/>
                      </a:endParaRPr>
                    </a:p>
                  </a:txBody>
                  <a:tcPr marL="5161" marR="5161" marT="5161" marB="0" anchor="ctr"/>
                </a:tc>
                <a:extLst>
                  <a:ext uri="{0D108BD9-81ED-4DB2-BD59-A6C34878D82A}">
                    <a16:rowId xmlns:a16="http://schemas.microsoft.com/office/drawing/2014/main" xmlns="" val="1955616109"/>
                  </a:ext>
                </a:extLst>
              </a:tr>
              <a:tr h="625731">
                <a:tc>
                  <a:txBody>
                    <a:bodyPr/>
                    <a:lstStyle/>
                    <a:p>
                      <a:pPr algn="l" fontAlgn="ctr"/>
                      <a:r>
                        <a:rPr lang="es-MX" sz="900" b="1" u="none" strike="noStrike" dirty="0">
                          <a:effectLst/>
                        </a:rPr>
                        <a:t>Ingresos Propios Extraordinarios</a:t>
                      </a:r>
                      <a:endParaRPr lang="es-MX" sz="900" b="1" i="0" u="none" strike="noStrike" dirty="0">
                        <a:solidFill>
                          <a:srgbClr val="000000"/>
                        </a:solidFill>
                        <a:effectLst/>
                        <a:latin typeface="Calibri" panose="020F0502020204030204" pitchFamily="34" charset="0"/>
                      </a:endParaRPr>
                    </a:p>
                  </a:txBody>
                  <a:tcPr marL="5161" marR="5161" marT="5161" marB="0" anchor="b"/>
                </a:tc>
                <a:tc>
                  <a:txBody>
                    <a:bodyPr/>
                    <a:lstStyle/>
                    <a:p>
                      <a:pPr algn="r"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u="none" strike="noStrike" dirty="0">
                          <a:effectLst/>
                        </a:rPr>
                        <a:t>                          -   </a:t>
                      </a:r>
                      <a:endParaRPr lang="es-MX" sz="800" b="0"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800" b="1" u="none" strike="noStrike" dirty="0">
                          <a:effectLst/>
                        </a:rPr>
                        <a:t>                             -   </a:t>
                      </a:r>
                      <a:endParaRPr lang="es-MX" sz="800" b="1" i="0" u="none" strike="noStrike" dirty="0">
                        <a:solidFill>
                          <a:srgbClr val="000000"/>
                        </a:solidFill>
                        <a:effectLst/>
                        <a:latin typeface="Calibri" panose="020F0502020204030204" pitchFamily="34" charset="0"/>
                      </a:endParaRPr>
                    </a:p>
                  </a:txBody>
                  <a:tcPr marL="5161" marR="5161" marT="5161" marB="0" anchor="ctr"/>
                </a:tc>
                <a:extLst>
                  <a:ext uri="{0D108BD9-81ED-4DB2-BD59-A6C34878D82A}">
                    <a16:rowId xmlns:a16="http://schemas.microsoft.com/office/drawing/2014/main" xmlns="" val="961619696"/>
                  </a:ext>
                </a:extLst>
              </a:tr>
              <a:tr h="549138">
                <a:tc>
                  <a:txBody>
                    <a:bodyPr/>
                    <a:lstStyle/>
                    <a:p>
                      <a:pPr algn="ctr" fontAlgn="ctr"/>
                      <a:r>
                        <a:rPr lang="es-MX" sz="900" b="1" u="none" strike="noStrike" dirty="0">
                          <a:effectLst/>
                        </a:rPr>
                        <a:t>TOTAL</a:t>
                      </a:r>
                      <a:endParaRPr lang="es-MX" sz="900" b="1" i="0" u="none" strike="noStrike" dirty="0">
                        <a:solidFill>
                          <a:srgbClr val="000000"/>
                        </a:solidFill>
                        <a:effectLst/>
                        <a:latin typeface="Calibri" panose="020F0502020204030204" pitchFamily="34" charset="0"/>
                      </a:endParaRPr>
                    </a:p>
                  </a:txBody>
                  <a:tcPr marL="5161" marR="5161" marT="5161" marB="0" anchor="b"/>
                </a:tc>
                <a:tc>
                  <a:txBody>
                    <a:bodyPr/>
                    <a:lstStyle/>
                    <a:p>
                      <a:pPr algn="r" fontAlgn="ctr"/>
                      <a:r>
                        <a:rPr lang="es-MX" sz="900" b="1" u="none" strike="noStrike" dirty="0">
                          <a:effectLst/>
                        </a:rPr>
                        <a:t>     2,926,256.51 </a:t>
                      </a:r>
                      <a:endParaRPr lang="es-MX" sz="900" b="1"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900" b="1" u="none" strike="noStrike" dirty="0">
                          <a:effectLst/>
                        </a:rPr>
                        <a:t>     3,229,256.51 </a:t>
                      </a:r>
                      <a:endParaRPr lang="es-MX" sz="900" b="1"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900" b="1" u="none" strike="noStrike" dirty="0">
                          <a:effectLst/>
                        </a:rPr>
                        <a:t>     3,443,943.18 </a:t>
                      </a:r>
                      <a:endParaRPr lang="es-MX" sz="900" b="1"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900" b="1" u="none" strike="noStrike" dirty="0">
                          <a:effectLst/>
                        </a:rPr>
                        <a:t>     3,777,485.68 </a:t>
                      </a:r>
                      <a:endParaRPr lang="es-MX" sz="900" b="1"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900" b="1" u="none" strike="noStrike" dirty="0">
                          <a:effectLst/>
                        </a:rPr>
                        <a:t>     3,624,985.68 </a:t>
                      </a:r>
                      <a:endParaRPr lang="es-MX" sz="900" b="1"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900" b="1" u="none" strike="noStrike" dirty="0">
                          <a:effectLst/>
                        </a:rPr>
                        <a:t>     3,203,760.16 </a:t>
                      </a:r>
                      <a:endParaRPr lang="es-MX" sz="900" b="1"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900" b="1" u="none" strike="noStrike" dirty="0">
                          <a:effectLst/>
                        </a:rPr>
                        <a:t>     3,098,186.67 </a:t>
                      </a:r>
                      <a:endParaRPr lang="es-MX" sz="900" b="1"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900" b="1" u="none" strike="noStrike" dirty="0">
                          <a:effectLst/>
                        </a:rPr>
                        <a:t>     2,969,029.17 </a:t>
                      </a:r>
                      <a:endParaRPr lang="es-MX" sz="900" b="1"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900" b="1" u="none" strike="noStrike" dirty="0">
                          <a:effectLst/>
                        </a:rPr>
                        <a:t>     3,023,059.46 </a:t>
                      </a:r>
                      <a:endParaRPr lang="es-MX" sz="900" b="1"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900" b="1" u="none" strike="noStrike" dirty="0">
                          <a:effectLst/>
                        </a:rPr>
                        <a:t>     2,591,450.00 </a:t>
                      </a:r>
                      <a:endParaRPr lang="es-MX" sz="900" b="1" i="0" u="none" strike="noStrike" dirty="0">
                        <a:solidFill>
                          <a:srgbClr val="000000"/>
                        </a:solidFill>
                        <a:effectLst/>
                        <a:latin typeface="Calibri" panose="020F0502020204030204" pitchFamily="34" charset="0"/>
                      </a:endParaRPr>
                    </a:p>
                  </a:txBody>
                  <a:tcPr marL="5161" marR="5161" marT="5161" marB="0" anchor="ctr"/>
                </a:tc>
                <a:tc>
                  <a:txBody>
                    <a:bodyPr/>
                    <a:lstStyle/>
                    <a:p>
                      <a:pPr marL="0" algn="r" defTabSz="685800" rtl="0" eaLnBrk="1" fontAlgn="ctr" latinLnBrk="0" hangingPunct="1"/>
                      <a:r>
                        <a:rPr lang="es-MX" sz="900" b="1" u="none" strike="noStrike" kern="1200" dirty="0" smtClean="0">
                          <a:effectLst/>
                        </a:rPr>
                        <a:t>        </a:t>
                      </a:r>
                      <a:r>
                        <a:rPr lang="es-MX" sz="900" b="1" u="none" strike="noStrike" kern="1200" dirty="0">
                          <a:effectLst/>
                        </a:rPr>
                        <a:t>775,936.98 </a:t>
                      </a:r>
                      <a:endParaRPr lang="es-MX" sz="900" b="1" u="none" strike="noStrike" kern="1200" dirty="0">
                        <a:solidFill>
                          <a:schemeClr val="dk1"/>
                        </a:solidFill>
                        <a:effectLst/>
                        <a:latin typeface="+mn-lt"/>
                        <a:ea typeface="+mn-ea"/>
                        <a:cs typeface="+mn-cs"/>
                      </a:endParaRPr>
                    </a:p>
                  </a:txBody>
                  <a:tcPr marL="5161" marR="5161" marT="5161" marB="0" anchor="ctr"/>
                </a:tc>
                <a:tc>
                  <a:txBody>
                    <a:bodyPr/>
                    <a:lstStyle/>
                    <a:p>
                      <a:pPr algn="r" fontAlgn="ctr"/>
                      <a:r>
                        <a:rPr lang="es-MX" sz="900" b="1" u="none" strike="noStrike" dirty="0">
                          <a:effectLst/>
                        </a:rPr>
                        <a:t>     4,121,070.00 </a:t>
                      </a:r>
                      <a:endParaRPr lang="es-MX" sz="900" b="1" i="0" u="none" strike="noStrike" dirty="0">
                        <a:solidFill>
                          <a:srgbClr val="000000"/>
                        </a:solidFill>
                        <a:effectLst/>
                        <a:latin typeface="Calibri" panose="020F0502020204030204" pitchFamily="34" charset="0"/>
                      </a:endParaRPr>
                    </a:p>
                  </a:txBody>
                  <a:tcPr marL="5161" marR="5161" marT="5161" marB="0" anchor="ctr"/>
                </a:tc>
                <a:tc>
                  <a:txBody>
                    <a:bodyPr/>
                    <a:lstStyle/>
                    <a:p>
                      <a:pPr algn="r" fontAlgn="ctr"/>
                      <a:r>
                        <a:rPr lang="es-MX" sz="900" b="1" u="none" strike="noStrike" dirty="0">
                          <a:effectLst/>
                        </a:rPr>
                        <a:t>     36,784,420.00 </a:t>
                      </a:r>
                      <a:endParaRPr lang="es-MX" sz="900" b="1" i="0" u="none" strike="noStrike" dirty="0">
                        <a:solidFill>
                          <a:srgbClr val="000000"/>
                        </a:solidFill>
                        <a:effectLst/>
                        <a:latin typeface="Calibri" panose="020F0502020204030204" pitchFamily="34" charset="0"/>
                      </a:endParaRPr>
                    </a:p>
                  </a:txBody>
                  <a:tcPr marL="5161" marR="5161" marT="5161" marB="0" anchor="ctr"/>
                </a:tc>
                <a:extLst>
                  <a:ext uri="{0D108BD9-81ED-4DB2-BD59-A6C34878D82A}">
                    <a16:rowId xmlns:a16="http://schemas.microsoft.com/office/drawing/2014/main" xmlns="" val="1078931453"/>
                  </a:ext>
                </a:extLst>
              </a:tr>
            </a:tbl>
          </a:graphicData>
        </a:graphic>
      </p:graphicFrame>
    </p:spTree>
    <p:extLst>
      <p:ext uri="{BB962C8B-B14F-4D97-AF65-F5344CB8AC3E}">
        <p14:creationId xmlns:p14="http://schemas.microsoft.com/office/powerpoint/2010/main" val="20322707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3" name="Tabla 2"/>
          <p:cNvGraphicFramePr>
            <a:graphicFrameLocks noGrp="1"/>
          </p:cNvGraphicFramePr>
          <p:nvPr>
            <p:extLst/>
          </p:nvPr>
        </p:nvGraphicFramePr>
        <p:xfrm>
          <a:off x="288988" y="2235933"/>
          <a:ext cx="8566024" cy="2396448"/>
        </p:xfrm>
        <a:graphic>
          <a:graphicData uri="http://schemas.openxmlformats.org/drawingml/2006/table">
            <a:tbl>
              <a:tblPr>
                <a:tableStyleId>{16D9F66E-5EB9-4882-86FB-DCBF35E3C3E4}</a:tableStyleId>
              </a:tblPr>
              <a:tblGrid>
                <a:gridCol w="1520138">
                  <a:extLst>
                    <a:ext uri="{9D8B030D-6E8A-4147-A177-3AD203B41FA5}">
                      <a16:colId xmlns:a16="http://schemas.microsoft.com/office/drawing/2014/main" xmlns="" val="3879737003"/>
                    </a:ext>
                  </a:extLst>
                </a:gridCol>
                <a:gridCol w="532931">
                  <a:extLst>
                    <a:ext uri="{9D8B030D-6E8A-4147-A177-3AD203B41FA5}">
                      <a16:colId xmlns:a16="http://schemas.microsoft.com/office/drawing/2014/main" xmlns="" val="488141577"/>
                    </a:ext>
                  </a:extLst>
                </a:gridCol>
                <a:gridCol w="539567">
                  <a:extLst>
                    <a:ext uri="{9D8B030D-6E8A-4147-A177-3AD203B41FA5}">
                      <a16:colId xmlns:a16="http://schemas.microsoft.com/office/drawing/2014/main" xmlns="" val="2413601667"/>
                    </a:ext>
                  </a:extLst>
                </a:gridCol>
                <a:gridCol w="539567">
                  <a:extLst>
                    <a:ext uri="{9D8B030D-6E8A-4147-A177-3AD203B41FA5}">
                      <a16:colId xmlns:a16="http://schemas.microsoft.com/office/drawing/2014/main" xmlns="" val="885068479"/>
                    </a:ext>
                  </a:extLst>
                </a:gridCol>
                <a:gridCol w="539567">
                  <a:extLst>
                    <a:ext uri="{9D8B030D-6E8A-4147-A177-3AD203B41FA5}">
                      <a16:colId xmlns:a16="http://schemas.microsoft.com/office/drawing/2014/main" xmlns="" val="1609226266"/>
                    </a:ext>
                  </a:extLst>
                </a:gridCol>
                <a:gridCol w="539567">
                  <a:extLst>
                    <a:ext uri="{9D8B030D-6E8A-4147-A177-3AD203B41FA5}">
                      <a16:colId xmlns:a16="http://schemas.microsoft.com/office/drawing/2014/main" xmlns="" val="1046699699"/>
                    </a:ext>
                  </a:extLst>
                </a:gridCol>
                <a:gridCol w="539567">
                  <a:extLst>
                    <a:ext uri="{9D8B030D-6E8A-4147-A177-3AD203B41FA5}">
                      <a16:colId xmlns:a16="http://schemas.microsoft.com/office/drawing/2014/main" xmlns="" val="2942081072"/>
                    </a:ext>
                  </a:extLst>
                </a:gridCol>
                <a:gridCol w="539567">
                  <a:extLst>
                    <a:ext uri="{9D8B030D-6E8A-4147-A177-3AD203B41FA5}">
                      <a16:colId xmlns:a16="http://schemas.microsoft.com/office/drawing/2014/main" xmlns="" val="2565788807"/>
                    </a:ext>
                  </a:extLst>
                </a:gridCol>
                <a:gridCol w="539567">
                  <a:extLst>
                    <a:ext uri="{9D8B030D-6E8A-4147-A177-3AD203B41FA5}">
                      <a16:colId xmlns:a16="http://schemas.microsoft.com/office/drawing/2014/main" xmlns="" val="3968728337"/>
                    </a:ext>
                  </a:extLst>
                </a:gridCol>
                <a:gridCol w="539567">
                  <a:extLst>
                    <a:ext uri="{9D8B030D-6E8A-4147-A177-3AD203B41FA5}">
                      <a16:colId xmlns:a16="http://schemas.microsoft.com/office/drawing/2014/main" xmlns="" val="173668337"/>
                    </a:ext>
                  </a:extLst>
                </a:gridCol>
                <a:gridCol w="539567">
                  <a:extLst>
                    <a:ext uri="{9D8B030D-6E8A-4147-A177-3AD203B41FA5}">
                      <a16:colId xmlns:a16="http://schemas.microsoft.com/office/drawing/2014/main" xmlns="" val="1145127497"/>
                    </a:ext>
                  </a:extLst>
                </a:gridCol>
                <a:gridCol w="539567">
                  <a:extLst>
                    <a:ext uri="{9D8B030D-6E8A-4147-A177-3AD203B41FA5}">
                      <a16:colId xmlns:a16="http://schemas.microsoft.com/office/drawing/2014/main" xmlns="" val="10147631"/>
                    </a:ext>
                  </a:extLst>
                </a:gridCol>
                <a:gridCol w="539567">
                  <a:extLst>
                    <a:ext uri="{9D8B030D-6E8A-4147-A177-3AD203B41FA5}">
                      <a16:colId xmlns:a16="http://schemas.microsoft.com/office/drawing/2014/main" xmlns="" val="2152198497"/>
                    </a:ext>
                  </a:extLst>
                </a:gridCol>
                <a:gridCol w="577718">
                  <a:extLst>
                    <a:ext uri="{9D8B030D-6E8A-4147-A177-3AD203B41FA5}">
                      <a16:colId xmlns:a16="http://schemas.microsoft.com/office/drawing/2014/main" xmlns="" val="2451221447"/>
                    </a:ext>
                  </a:extLst>
                </a:gridCol>
              </a:tblGrid>
              <a:tr h="124862">
                <a:tc gridSpan="14">
                  <a:txBody>
                    <a:bodyPr/>
                    <a:lstStyle/>
                    <a:p>
                      <a:pPr algn="ctr" fontAlgn="b"/>
                      <a:r>
                        <a:rPr lang="es-MX" sz="1000" b="1" u="none" strike="noStrike" dirty="0">
                          <a:effectLst/>
                        </a:rPr>
                        <a:t>UNIVERSIDAD TECNOLÓGICA DEL USUMACINTA</a:t>
                      </a:r>
                      <a:endParaRPr lang="es-MX" sz="1000" b="1" i="0" u="none" strike="noStrike" dirty="0">
                        <a:solidFill>
                          <a:srgbClr val="000000"/>
                        </a:solidFill>
                        <a:effectLst/>
                        <a:latin typeface="Calibri" panose="020F0502020204030204" pitchFamily="34" charset="0"/>
                      </a:endParaRPr>
                    </a:p>
                  </a:txBody>
                  <a:tcPr marL="4683" marR="4683" marT="4683"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6648728"/>
                  </a:ext>
                </a:extLst>
              </a:tr>
              <a:tr h="175524">
                <a:tc gridSpan="14">
                  <a:txBody>
                    <a:bodyPr/>
                    <a:lstStyle/>
                    <a:p>
                      <a:pPr algn="ctr" fontAlgn="b"/>
                      <a:r>
                        <a:rPr lang="es-ES" sz="1000" b="1" u="none" strike="noStrike" dirty="0">
                          <a:effectLst/>
                        </a:rPr>
                        <a:t>Presupuesto de Egresos 2021  (Concentrado)</a:t>
                      </a:r>
                      <a:endParaRPr lang="es-ES" sz="1000" b="1" i="0" u="none" strike="noStrike" dirty="0">
                        <a:solidFill>
                          <a:srgbClr val="000000"/>
                        </a:solidFill>
                        <a:effectLst/>
                        <a:latin typeface="Calibri" panose="020F0502020204030204" pitchFamily="34" charset="0"/>
                      </a:endParaRPr>
                    </a:p>
                  </a:txBody>
                  <a:tcPr marL="4683" marR="4683" marT="4683"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6131512"/>
                  </a:ext>
                </a:extLst>
              </a:tr>
              <a:tr h="156993">
                <a:tc>
                  <a:txBody>
                    <a:bodyPr/>
                    <a:lstStyle/>
                    <a:p>
                      <a:pPr algn="ctr" fontAlgn="ctr"/>
                      <a:r>
                        <a:rPr lang="es-MX" sz="800" b="1" u="none" strike="noStrike" dirty="0">
                          <a:effectLst/>
                        </a:rPr>
                        <a:t>Fuente de Financiamiento</a:t>
                      </a:r>
                      <a:endParaRPr lang="es-MX" sz="8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Enero</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Febrero</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Marzo</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Abril</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Mayo</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Junio</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Julio</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Agosto</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Septiembre</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Octubre</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Noviembre</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Diciembre</a:t>
                      </a:r>
                      <a:endParaRPr lang="es-MX" sz="600" b="1" i="0" u="none" strike="noStrike" dirty="0">
                        <a:solidFill>
                          <a:srgbClr val="FFFFFF"/>
                        </a:solidFill>
                        <a:effectLst/>
                        <a:latin typeface="Arial" panose="020B0604020202020204" pitchFamily="34" charset="0"/>
                      </a:endParaRPr>
                    </a:p>
                  </a:txBody>
                  <a:tcPr marL="4683" marR="4683" marT="4683" marB="0" anchor="ctr"/>
                </a:tc>
                <a:tc>
                  <a:txBody>
                    <a:bodyPr/>
                    <a:lstStyle/>
                    <a:p>
                      <a:pPr algn="ctr" fontAlgn="ctr"/>
                      <a:r>
                        <a:rPr lang="es-MX" sz="600" b="1" u="none" strike="noStrike" dirty="0">
                          <a:effectLst/>
                        </a:rPr>
                        <a:t>Total</a:t>
                      </a:r>
                      <a:endParaRPr lang="es-MX" sz="600" b="1" i="0" u="none" strike="noStrike" dirty="0">
                        <a:solidFill>
                          <a:srgbClr val="FFFFFF"/>
                        </a:solidFill>
                        <a:effectLst/>
                        <a:latin typeface="Arial" panose="020B0604020202020204" pitchFamily="34" charset="0"/>
                      </a:endParaRPr>
                    </a:p>
                  </a:txBody>
                  <a:tcPr marL="4683" marR="4683" marT="4683" marB="0" anchor="ctr"/>
                </a:tc>
                <a:extLst>
                  <a:ext uri="{0D108BD9-81ED-4DB2-BD59-A6C34878D82A}">
                    <a16:rowId xmlns:a16="http://schemas.microsoft.com/office/drawing/2014/main" xmlns="" val="1114165173"/>
                  </a:ext>
                </a:extLst>
              </a:tr>
              <a:tr h="209582">
                <a:tc>
                  <a:txBody>
                    <a:bodyPr/>
                    <a:lstStyle/>
                    <a:p>
                      <a:pPr algn="l" fontAlgn="ctr"/>
                      <a:r>
                        <a:rPr lang="es-MX" sz="800" b="1" u="none" strike="noStrike" dirty="0">
                          <a:effectLst/>
                        </a:rPr>
                        <a:t>Recursos Estatales</a:t>
                      </a:r>
                      <a:endParaRPr lang="es-MX" sz="800" b="1" i="0" u="none" strike="noStrike" dirty="0">
                        <a:solidFill>
                          <a:srgbClr val="000000"/>
                        </a:solidFill>
                        <a:effectLst/>
                        <a:latin typeface="Arial" panose="020B0604020202020204" pitchFamily="34" charset="0"/>
                      </a:endParaRPr>
                    </a:p>
                  </a:txBody>
                  <a:tcPr marL="4683" marR="4683" marT="4683" marB="0" anchor="ctr"/>
                </a:tc>
                <a:tc>
                  <a:txBody>
                    <a:bodyPr/>
                    <a:lstStyle/>
                    <a:p>
                      <a:pPr algn="r" fontAlgn="ctr"/>
                      <a:r>
                        <a:rPr lang="es-MX" sz="600" u="none" strike="noStrike" dirty="0">
                          <a:effectLst/>
                        </a:rPr>
                        <a:t>   2,926,256.51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886,756.51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2,905,686.67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772,729.17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3,422,485.68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861,260.16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2,951,686.67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616,529.17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2,867,059.46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248,950.00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626,450.00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281,070.00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19,366,920.00 </a:t>
                      </a:r>
                      <a:endParaRPr lang="es-MX" sz="600" b="1" i="0" u="none" strike="noStrike" dirty="0">
                        <a:solidFill>
                          <a:srgbClr val="000000"/>
                        </a:solidFill>
                        <a:effectLst/>
                        <a:latin typeface="Arial" panose="020B0604020202020204" pitchFamily="34" charset="0"/>
                      </a:endParaRPr>
                    </a:p>
                  </a:txBody>
                  <a:tcPr marL="4683" marR="4683" marT="4683" marB="0" anchor="b"/>
                </a:tc>
                <a:extLst>
                  <a:ext uri="{0D108BD9-81ED-4DB2-BD59-A6C34878D82A}">
                    <a16:rowId xmlns:a16="http://schemas.microsoft.com/office/drawing/2014/main" xmlns="" val="871368396"/>
                  </a:ext>
                </a:extLst>
              </a:tr>
              <a:tr h="209582">
                <a:tc>
                  <a:txBody>
                    <a:bodyPr/>
                    <a:lstStyle/>
                    <a:p>
                      <a:pPr algn="l" fontAlgn="ctr"/>
                      <a:r>
                        <a:rPr lang="es-MX" sz="800" b="1" u="none" strike="noStrike" dirty="0">
                          <a:effectLst/>
                        </a:rPr>
                        <a:t>Participaciones</a:t>
                      </a:r>
                      <a:endParaRPr lang="es-MX" sz="800" b="1" i="0" u="none" strike="noStrike" dirty="0">
                        <a:solidFill>
                          <a:srgbClr val="000000"/>
                        </a:solidFill>
                        <a:effectLst/>
                        <a:latin typeface="Arial" panose="020B0604020202020204" pitchFamily="34" charset="0"/>
                      </a:endParaRPr>
                    </a:p>
                  </a:txBody>
                  <a:tcPr marL="4683" marR="4683" marT="4683" marB="0" anchor="ctr"/>
                </a:tc>
                <a:tc>
                  <a:txBody>
                    <a:bodyPr/>
                    <a:lstStyle/>
                    <a:p>
                      <a:pPr algn="r" fontAlgn="ctr"/>
                      <a:r>
                        <a:rPr lang="es-MX" sz="600" u="none" strike="noStrike">
                          <a:effectLst/>
                        </a:rPr>
                        <a:t>     2,882,256.51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813,256.51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2,838,686.67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586,186.67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2,688,686.67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666,186.67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2,885,686.67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508,186.67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2,689,516.96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182,950.00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560,450.00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115,450.00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b="1" u="none" strike="noStrike" dirty="0">
                          <a:effectLst/>
                        </a:rPr>
                        <a:t>     17,417,500.00 </a:t>
                      </a:r>
                      <a:endParaRPr lang="es-MX" sz="600" b="1" i="0" u="none" strike="noStrike" dirty="0">
                        <a:solidFill>
                          <a:srgbClr val="000000"/>
                        </a:solidFill>
                        <a:effectLst/>
                        <a:latin typeface="Calibri" panose="020F0502020204030204" pitchFamily="34" charset="0"/>
                      </a:endParaRPr>
                    </a:p>
                  </a:txBody>
                  <a:tcPr marL="4683" marR="4683" marT="4683" marB="0" anchor="b"/>
                </a:tc>
                <a:extLst>
                  <a:ext uri="{0D108BD9-81ED-4DB2-BD59-A6C34878D82A}">
                    <a16:rowId xmlns:a16="http://schemas.microsoft.com/office/drawing/2014/main" xmlns="" val="3896247664"/>
                  </a:ext>
                </a:extLst>
              </a:tr>
              <a:tr h="156993">
                <a:tc>
                  <a:txBody>
                    <a:bodyPr/>
                    <a:lstStyle/>
                    <a:p>
                      <a:pPr algn="l" fontAlgn="ctr"/>
                      <a:r>
                        <a:rPr lang="es-MX" sz="800" b="1" u="none" strike="noStrike" dirty="0">
                          <a:effectLst/>
                        </a:rPr>
                        <a:t>Ingresos Estatales</a:t>
                      </a:r>
                      <a:endParaRPr lang="es-MX" sz="800" b="1" i="0" u="none" strike="noStrike" dirty="0">
                        <a:solidFill>
                          <a:srgbClr val="000000"/>
                        </a:solidFill>
                        <a:effectLst/>
                        <a:latin typeface="Arial" panose="020B0604020202020204" pitchFamily="34" charset="0"/>
                      </a:endParaRPr>
                    </a:p>
                  </a:txBody>
                  <a:tcPr marL="4683" marR="4683" marT="4683" marB="0" anchor="ctr"/>
                </a:tc>
                <a:tc>
                  <a:txBody>
                    <a:bodyPr/>
                    <a:lstStyle/>
                    <a:p>
                      <a:pPr algn="r" fontAlgn="ctr"/>
                      <a:r>
                        <a:rPr lang="es-MX" sz="600" u="none" strike="noStrike">
                          <a:effectLst/>
                        </a:rPr>
                        <a:t>                   -   </a:t>
                      </a:r>
                      <a:endParaRPr lang="es-MX" sz="600" b="0"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   </a:t>
                      </a:r>
                      <a:endParaRPr lang="es-MX" sz="600" b="0"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   </a:t>
                      </a:r>
                      <a:endParaRPr lang="es-MX" sz="600" b="0"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   </a:t>
                      </a:r>
                      <a:endParaRPr lang="es-MX" sz="600" b="0"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   </a:t>
                      </a:r>
                      <a:endParaRPr lang="es-MX" sz="600" b="0"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   </a:t>
                      </a:r>
                      <a:endParaRPr lang="es-MX" sz="600" b="0"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   </a:t>
                      </a:r>
                      <a:endParaRPr lang="es-MX" sz="600" b="0"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   </a:t>
                      </a:r>
                      <a:endParaRPr lang="es-MX" sz="600" b="0"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   </a:t>
                      </a:r>
                      <a:endParaRPr lang="es-MX" sz="600" b="0"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   </a:t>
                      </a:r>
                      <a:endParaRPr lang="es-MX" sz="600" b="0"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   </a:t>
                      </a:r>
                      <a:endParaRPr lang="es-MX" sz="600" b="0"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   </a:t>
                      </a:r>
                      <a:endParaRPr lang="es-MX" sz="600" b="0"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   </a:t>
                      </a:r>
                      <a:endParaRPr lang="es-MX" sz="600" b="1" i="0" u="none" strike="noStrike" dirty="0">
                        <a:solidFill>
                          <a:srgbClr val="000000"/>
                        </a:solidFill>
                        <a:effectLst/>
                        <a:latin typeface="Arial" panose="020B0604020202020204" pitchFamily="34" charset="0"/>
                      </a:endParaRPr>
                    </a:p>
                  </a:txBody>
                  <a:tcPr marL="4683" marR="4683" marT="4683" marB="0" anchor="b"/>
                </a:tc>
                <a:extLst>
                  <a:ext uri="{0D108BD9-81ED-4DB2-BD59-A6C34878D82A}">
                    <a16:rowId xmlns:a16="http://schemas.microsoft.com/office/drawing/2014/main" xmlns="" val="935624351"/>
                  </a:ext>
                </a:extLst>
              </a:tr>
              <a:tr h="209582">
                <a:tc>
                  <a:txBody>
                    <a:bodyPr/>
                    <a:lstStyle/>
                    <a:p>
                      <a:pPr algn="l" fontAlgn="ctr"/>
                      <a:r>
                        <a:rPr lang="es-MX" sz="800" b="1" u="none" strike="noStrike" dirty="0">
                          <a:effectLst/>
                        </a:rPr>
                        <a:t>Generados</a:t>
                      </a:r>
                      <a:endParaRPr lang="es-MX" sz="800" b="1" i="0" u="none" strike="noStrike" dirty="0">
                        <a:solidFill>
                          <a:srgbClr val="000000"/>
                        </a:solidFill>
                        <a:effectLst/>
                        <a:latin typeface="Arial" panose="020B0604020202020204" pitchFamily="34" charset="0"/>
                      </a:endParaRPr>
                    </a:p>
                  </a:txBody>
                  <a:tcPr marL="4683" marR="4683" marT="4683" marB="0" anchor="ctr"/>
                </a:tc>
                <a:tc>
                  <a:txBody>
                    <a:bodyPr/>
                    <a:lstStyle/>
                    <a:p>
                      <a:pPr algn="r" fontAlgn="ctr"/>
                      <a:r>
                        <a:rPr lang="es-MX" sz="600" u="none" strike="noStrike">
                          <a:effectLst/>
                        </a:rPr>
                        <a:t>           44,000.00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73,500.00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67,000.00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186,542.50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733,799.01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195,073.49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66,000.00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108,342.50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177,542.50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66,000.00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66,000.00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165,620.00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b="1" u="none" strike="noStrike" dirty="0">
                          <a:effectLst/>
                        </a:rPr>
                        <a:t>       1,949,420.00 </a:t>
                      </a:r>
                      <a:endParaRPr lang="es-MX" sz="600" b="1" i="0" u="none" strike="noStrike" dirty="0">
                        <a:solidFill>
                          <a:srgbClr val="000000"/>
                        </a:solidFill>
                        <a:effectLst/>
                        <a:latin typeface="Calibri" panose="020F0502020204030204" pitchFamily="34" charset="0"/>
                      </a:endParaRPr>
                    </a:p>
                  </a:txBody>
                  <a:tcPr marL="4683" marR="4683" marT="4683" marB="0" anchor="b"/>
                </a:tc>
                <a:extLst>
                  <a:ext uri="{0D108BD9-81ED-4DB2-BD59-A6C34878D82A}">
                    <a16:rowId xmlns:a16="http://schemas.microsoft.com/office/drawing/2014/main" xmlns="" val="1361526315"/>
                  </a:ext>
                </a:extLst>
              </a:tr>
              <a:tr h="209582">
                <a:tc>
                  <a:txBody>
                    <a:bodyPr/>
                    <a:lstStyle/>
                    <a:p>
                      <a:pPr algn="l" fontAlgn="ctr"/>
                      <a:r>
                        <a:rPr lang="es-MX" sz="800" b="1" u="none" strike="noStrike" dirty="0">
                          <a:effectLst/>
                        </a:rPr>
                        <a:t>Recursos Federales</a:t>
                      </a:r>
                      <a:endParaRPr lang="es-MX" sz="800" b="1" i="0" u="none" strike="noStrike" dirty="0">
                        <a:solidFill>
                          <a:srgbClr val="000000"/>
                        </a:solidFill>
                        <a:effectLst/>
                        <a:latin typeface="Arial" panose="020B0604020202020204" pitchFamily="34" charset="0"/>
                      </a:endParaRPr>
                    </a:p>
                  </a:txBody>
                  <a:tcPr marL="4683" marR="4683" marT="4683" marB="0" anchor="ctr"/>
                </a:tc>
                <a:tc>
                  <a:txBody>
                    <a:bodyPr/>
                    <a:lstStyle/>
                    <a:p>
                      <a:pPr algn="r" fontAlgn="ctr"/>
                      <a:r>
                        <a:rPr lang="es-MX" sz="600" u="none" strike="noStrike">
                          <a:effectLst/>
                        </a:rPr>
                        <a:t>                   -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2,342,500.00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538,256.51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3,004,756.51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202,500.00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2,342,500.00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146,500.00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2,352,500.00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156,000.00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a:effectLst/>
                        </a:rPr>
                        <a:t>                   -   </a:t>
                      </a:r>
                      <a:endParaRPr lang="es-MX" sz="600" b="1" i="0" u="none" strike="noStrike">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149,486.98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u="none" strike="noStrike" dirty="0">
                          <a:effectLst/>
                        </a:rPr>
                        <a:t>   3,840,000.00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17,417,500.00 </a:t>
                      </a:r>
                      <a:endParaRPr lang="es-MX" sz="600" b="1" i="0" u="none" strike="noStrike" dirty="0">
                        <a:solidFill>
                          <a:srgbClr val="000000"/>
                        </a:solidFill>
                        <a:effectLst/>
                        <a:latin typeface="Arial" panose="020B0604020202020204" pitchFamily="34" charset="0"/>
                      </a:endParaRPr>
                    </a:p>
                  </a:txBody>
                  <a:tcPr marL="4683" marR="4683" marT="4683" marB="0" anchor="b"/>
                </a:tc>
                <a:extLst>
                  <a:ext uri="{0D108BD9-81ED-4DB2-BD59-A6C34878D82A}">
                    <a16:rowId xmlns:a16="http://schemas.microsoft.com/office/drawing/2014/main" xmlns="" val="2295535919"/>
                  </a:ext>
                </a:extLst>
              </a:tr>
              <a:tr h="482049">
                <a:tc>
                  <a:txBody>
                    <a:bodyPr/>
                    <a:lstStyle/>
                    <a:p>
                      <a:pPr algn="l" fontAlgn="ctr"/>
                      <a:r>
                        <a:rPr lang="es-MX" sz="800" b="1" u="none" strike="noStrike" dirty="0">
                          <a:effectLst/>
                        </a:rPr>
                        <a:t>Ramo 11 Educación Pública  U006 Subsidios Federales para Organismos </a:t>
                      </a:r>
                      <a:r>
                        <a:rPr lang="es-MX" sz="800" b="1" u="none" strike="noStrike" dirty="0" smtClean="0">
                          <a:effectLst/>
                        </a:rPr>
                        <a:t>Descentralizados </a:t>
                      </a:r>
                      <a:r>
                        <a:rPr lang="es-MX" sz="800" b="1" u="none" strike="noStrike" dirty="0">
                          <a:effectLst/>
                        </a:rPr>
                        <a:t>Estatales</a:t>
                      </a:r>
                      <a:endParaRPr lang="es-MX" sz="800" b="1" i="1" u="none" strike="noStrike" dirty="0">
                        <a:solidFill>
                          <a:srgbClr val="000000"/>
                        </a:solidFill>
                        <a:effectLst/>
                        <a:latin typeface="Arial" panose="020B0604020202020204" pitchFamily="34" charset="0"/>
                      </a:endParaRPr>
                    </a:p>
                  </a:txBody>
                  <a:tcPr marL="4683" marR="4683" marT="4683" marB="0" anchor="ctr"/>
                </a:tc>
                <a:tc>
                  <a:txBody>
                    <a:bodyPr/>
                    <a:lstStyle/>
                    <a:p>
                      <a:pPr algn="r" fontAlgn="ctr"/>
                      <a:r>
                        <a:rPr lang="es-MX" sz="600" u="none" strike="noStrike">
                          <a:effectLst/>
                        </a:rPr>
                        <a:t>                          -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2,342,500.00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538,256.51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3,004,756.51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202,500.00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2,342,500.00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146,500.00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2,352,500.00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156,000.00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2,342,500.00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149,486.98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3,840,000.00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b="1" u="none" strike="noStrike" dirty="0">
                          <a:effectLst/>
                        </a:rPr>
                        <a:t>     17,417,500.00 </a:t>
                      </a:r>
                      <a:endParaRPr lang="es-MX" sz="600" b="1" i="0" u="none" strike="noStrike" dirty="0">
                        <a:solidFill>
                          <a:srgbClr val="000000"/>
                        </a:solidFill>
                        <a:effectLst/>
                        <a:latin typeface="Calibri" panose="020F0502020204030204" pitchFamily="34" charset="0"/>
                      </a:endParaRPr>
                    </a:p>
                  </a:txBody>
                  <a:tcPr marL="4683" marR="4683" marT="4683" marB="0" anchor="b"/>
                </a:tc>
                <a:extLst>
                  <a:ext uri="{0D108BD9-81ED-4DB2-BD59-A6C34878D82A}">
                    <a16:rowId xmlns:a16="http://schemas.microsoft.com/office/drawing/2014/main" xmlns="" val="457818181"/>
                  </a:ext>
                </a:extLst>
              </a:tr>
              <a:tr h="209582">
                <a:tc>
                  <a:txBody>
                    <a:bodyPr/>
                    <a:lstStyle/>
                    <a:p>
                      <a:pPr algn="l" fontAlgn="ctr"/>
                      <a:r>
                        <a:rPr lang="es-MX" sz="700" b="1" u="none" strike="noStrike" dirty="0">
                          <a:effectLst/>
                        </a:rPr>
                        <a:t> </a:t>
                      </a:r>
                      <a:endParaRPr lang="es-MX" sz="700" b="1" i="1" u="none" strike="noStrike" dirty="0">
                        <a:solidFill>
                          <a:srgbClr val="000000"/>
                        </a:solidFill>
                        <a:effectLst/>
                        <a:latin typeface="Arial" panose="020B0604020202020204" pitchFamily="34" charset="0"/>
                      </a:endParaRPr>
                    </a:p>
                  </a:txBody>
                  <a:tcPr marL="4683" marR="4683" marT="4683" marB="0" anchor="ctr"/>
                </a:tc>
                <a:tc>
                  <a:txBody>
                    <a:bodyPr/>
                    <a:lstStyle/>
                    <a:p>
                      <a:pPr algn="r" fontAlgn="ctr"/>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4683" marR="4683" marT="4683" marB="0" anchor="b"/>
                </a:tc>
                <a:tc>
                  <a:txBody>
                    <a:bodyPr/>
                    <a:lstStyle/>
                    <a:p>
                      <a:pPr algn="r" fontAlgn="ctr"/>
                      <a:r>
                        <a:rPr lang="es-MX" sz="600" u="none" strike="noStrike" dirty="0">
                          <a:effectLst/>
                        </a:rPr>
                        <a:t> </a:t>
                      </a:r>
                      <a:endParaRPr lang="es-MX" sz="600" b="0" i="0" u="none" strike="noStrike" dirty="0">
                        <a:solidFill>
                          <a:srgbClr val="000000"/>
                        </a:solidFill>
                        <a:effectLst/>
                        <a:latin typeface="Calibri" panose="020F0502020204030204" pitchFamily="34" charset="0"/>
                      </a:endParaRPr>
                    </a:p>
                  </a:txBody>
                  <a:tcPr marL="4683" marR="4683" marT="4683" marB="0" anchor="b"/>
                </a:tc>
                <a:tc>
                  <a:txBody>
                    <a:bodyPr/>
                    <a:lstStyle/>
                    <a:p>
                      <a:pPr algn="r" fontAlgn="ctr"/>
                      <a:r>
                        <a:rPr lang="es-MX" sz="600" b="1" u="none" strike="noStrike" dirty="0">
                          <a:effectLst/>
                        </a:rPr>
                        <a:t>                             -   </a:t>
                      </a:r>
                      <a:endParaRPr lang="es-MX" sz="600" b="1" i="0" u="none" strike="noStrike" dirty="0">
                        <a:solidFill>
                          <a:srgbClr val="000000"/>
                        </a:solidFill>
                        <a:effectLst/>
                        <a:latin typeface="Calibri" panose="020F0502020204030204" pitchFamily="34" charset="0"/>
                      </a:endParaRPr>
                    </a:p>
                  </a:txBody>
                  <a:tcPr marL="4683" marR="4683" marT="4683" marB="0" anchor="b"/>
                </a:tc>
                <a:extLst>
                  <a:ext uri="{0D108BD9-81ED-4DB2-BD59-A6C34878D82A}">
                    <a16:rowId xmlns:a16="http://schemas.microsoft.com/office/drawing/2014/main" xmlns="" val="758129460"/>
                  </a:ext>
                </a:extLst>
              </a:tr>
              <a:tr h="209582">
                <a:tc>
                  <a:txBody>
                    <a:bodyPr/>
                    <a:lstStyle/>
                    <a:p>
                      <a:pPr algn="ctr" fontAlgn="ctr"/>
                      <a:r>
                        <a:rPr lang="es-MX" sz="700" b="1" u="none" strike="noStrike" dirty="0">
                          <a:effectLst/>
                        </a:rPr>
                        <a:t>Sumas</a:t>
                      </a:r>
                      <a:endParaRPr lang="es-MX" sz="700" b="1" i="0" u="none" strike="noStrike" dirty="0">
                        <a:solidFill>
                          <a:srgbClr val="000000"/>
                        </a:solidFill>
                        <a:effectLst/>
                        <a:latin typeface="Arial" panose="020B0604020202020204" pitchFamily="34" charset="0"/>
                      </a:endParaRPr>
                    </a:p>
                  </a:txBody>
                  <a:tcPr marL="4683" marR="4683" marT="4683" marB="0" anchor="ctr"/>
                </a:tc>
                <a:tc>
                  <a:txBody>
                    <a:bodyPr/>
                    <a:lstStyle/>
                    <a:p>
                      <a:pPr algn="r" fontAlgn="ctr"/>
                      <a:r>
                        <a:rPr lang="es-MX" sz="600" b="1" u="none" strike="noStrike" dirty="0">
                          <a:effectLst/>
                        </a:rPr>
                        <a:t>   2,926,256.51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3,229,256.51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3,443,943.18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3,777,485.68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3,624,985.68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3,203,760.16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3,098,186.67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2,969,029.17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3,023,059.46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248,950.00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775,936.98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4,121,070.00 </a:t>
                      </a:r>
                      <a:endParaRPr lang="es-MX" sz="600" b="1" i="0" u="none" strike="noStrike" dirty="0">
                        <a:solidFill>
                          <a:srgbClr val="000000"/>
                        </a:solidFill>
                        <a:effectLst/>
                        <a:latin typeface="Arial" panose="020B0604020202020204" pitchFamily="34" charset="0"/>
                      </a:endParaRPr>
                    </a:p>
                  </a:txBody>
                  <a:tcPr marL="4683" marR="4683" marT="4683" marB="0" anchor="b"/>
                </a:tc>
                <a:tc>
                  <a:txBody>
                    <a:bodyPr/>
                    <a:lstStyle/>
                    <a:p>
                      <a:pPr algn="r" fontAlgn="ctr"/>
                      <a:r>
                        <a:rPr lang="es-MX" sz="600" b="1" u="none" strike="noStrike" dirty="0">
                          <a:effectLst/>
                        </a:rPr>
                        <a:t>   36,784,420.00 </a:t>
                      </a:r>
                      <a:endParaRPr lang="es-MX" sz="600" b="1" i="0" u="none" strike="noStrike" dirty="0">
                        <a:solidFill>
                          <a:srgbClr val="000000"/>
                        </a:solidFill>
                        <a:effectLst/>
                        <a:latin typeface="Arial" panose="020B0604020202020204" pitchFamily="34" charset="0"/>
                      </a:endParaRPr>
                    </a:p>
                  </a:txBody>
                  <a:tcPr marL="4683" marR="4683" marT="4683" marB="0" anchor="b"/>
                </a:tc>
                <a:extLst>
                  <a:ext uri="{0D108BD9-81ED-4DB2-BD59-A6C34878D82A}">
                    <a16:rowId xmlns:a16="http://schemas.microsoft.com/office/drawing/2014/main" xmlns="" val="4183194814"/>
                  </a:ext>
                </a:extLst>
              </a:tr>
            </a:tbl>
          </a:graphicData>
        </a:graphic>
      </p:graphicFrame>
    </p:spTree>
    <p:extLst>
      <p:ext uri="{BB962C8B-B14F-4D97-AF65-F5344CB8AC3E}">
        <p14:creationId xmlns:p14="http://schemas.microsoft.com/office/powerpoint/2010/main" val="23354175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5 CuadroTexto"/>
          <p:cNvSpPr txBox="1"/>
          <p:nvPr/>
        </p:nvSpPr>
        <p:spPr>
          <a:xfrm>
            <a:off x="827584" y="980728"/>
            <a:ext cx="7792997" cy="3416320"/>
          </a:xfrm>
          <a:prstGeom prst="rect">
            <a:avLst/>
          </a:prstGeom>
          <a:noFill/>
        </p:spPr>
        <p:txBody>
          <a:bodyPr wrap="square" rtlCol="0">
            <a:spAutoFit/>
          </a:bodyPr>
          <a:lstStyle/>
          <a:p>
            <a:pPr algn="ctr"/>
            <a:r>
              <a:rPr lang="es-MX" sz="5400" dirty="0" smtClean="0"/>
              <a:t>7.4. APROBACIÓN DEL PROGRAMA OPERATIVO ANUAL (POA) PARA EL EJERCICIO FISCAL 2021</a:t>
            </a:r>
            <a:endParaRPr lang="es-MX" sz="5400" dirty="0"/>
          </a:p>
        </p:txBody>
      </p:sp>
      <p:sp>
        <p:nvSpPr>
          <p:cNvPr id="4" name="Rectángulo 3"/>
          <p:cNvSpPr/>
          <p:nvPr/>
        </p:nvSpPr>
        <p:spPr>
          <a:xfrm>
            <a:off x="257436" y="4704194"/>
            <a:ext cx="8629128" cy="923330"/>
          </a:xfrm>
          <a:prstGeom prst="rect">
            <a:avLst/>
          </a:prstGeom>
          <a:noFill/>
        </p:spPr>
        <p:txBody>
          <a:bodyPr wrap="square">
            <a:spAutoFit/>
          </a:bodyPr>
          <a:lstStyle/>
          <a:p>
            <a:pPr algn="just"/>
            <a:r>
              <a:rPr lang="es-MX" dirty="0" smtClean="0"/>
              <a:t>Honorable Consejo Directivo me </a:t>
            </a:r>
            <a:r>
              <a:rPr lang="es-MX" dirty="0"/>
              <a:t>permito someter a su amable consideración la aprobación </a:t>
            </a:r>
            <a:r>
              <a:rPr lang="es-MX" dirty="0" smtClean="0"/>
              <a:t>del Programa Operativo Anual (POA) del </a:t>
            </a:r>
            <a:r>
              <a:rPr lang="es-MX" dirty="0"/>
              <a:t>Ejercicio Fiscal 2020</a:t>
            </a:r>
            <a:r>
              <a:rPr lang="es-MX" dirty="0" smtClean="0"/>
              <a:t>, </a:t>
            </a:r>
            <a:r>
              <a:rPr lang="es-MX" dirty="0"/>
              <a:t>en cumplimiento al Art. 12, </a:t>
            </a:r>
            <a:r>
              <a:rPr lang="es-MX" dirty="0" err="1"/>
              <a:t>Fracc</a:t>
            </a:r>
            <a:r>
              <a:rPr lang="es-MX" dirty="0"/>
              <a:t>. VII del Acuerdo de Creación de la Universidad Tecnológica del </a:t>
            </a:r>
            <a:r>
              <a:rPr lang="es-MX" dirty="0" smtClean="0"/>
              <a:t>Usumacinta.</a:t>
            </a:r>
            <a:endParaRPr lang="es-MX" dirty="0"/>
          </a:p>
        </p:txBody>
      </p:sp>
    </p:spTree>
    <p:extLst>
      <p:ext uri="{BB962C8B-B14F-4D97-AF65-F5344CB8AC3E}">
        <p14:creationId xmlns:p14="http://schemas.microsoft.com/office/powerpoint/2010/main" val="3375054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0" y="903409"/>
          <a:ext cx="9144000" cy="5944341"/>
        </p:xfrm>
        <a:graphic>
          <a:graphicData uri="http://schemas.openxmlformats.org/drawingml/2006/table">
            <a:tbl>
              <a:tblPr>
                <a:tableStyleId>{16D9F66E-5EB9-4882-86FB-DCBF35E3C3E4}</a:tableStyleId>
              </a:tblPr>
              <a:tblGrid>
                <a:gridCol w="473821">
                  <a:extLst>
                    <a:ext uri="{9D8B030D-6E8A-4147-A177-3AD203B41FA5}">
                      <a16:colId xmlns:a16="http://schemas.microsoft.com/office/drawing/2014/main" xmlns="" val="2636050247"/>
                    </a:ext>
                  </a:extLst>
                </a:gridCol>
                <a:gridCol w="1321834">
                  <a:extLst>
                    <a:ext uri="{9D8B030D-6E8A-4147-A177-3AD203B41FA5}">
                      <a16:colId xmlns:a16="http://schemas.microsoft.com/office/drawing/2014/main" xmlns="" val="2510407037"/>
                    </a:ext>
                  </a:extLst>
                </a:gridCol>
                <a:gridCol w="1312953">
                  <a:extLst>
                    <a:ext uri="{9D8B030D-6E8A-4147-A177-3AD203B41FA5}">
                      <a16:colId xmlns:a16="http://schemas.microsoft.com/office/drawing/2014/main" xmlns="" val="1941745619"/>
                    </a:ext>
                  </a:extLst>
                </a:gridCol>
                <a:gridCol w="3650840">
                  <a:extLst>
                    <a:ext uri="{9D8B030D-6E8A-4147-A177-3AD203B41FA5}">
                      <a16:colId xmlns:a16="http://schemas.microsoft.com/office/drawing/2014/main" xmlns="" val="722851262"/>
                    </a:ext>
                  </a:extLst>
                </a:gridCol>
                <a:gridCol w="868865">
                  <a:extLst>
                    <a:ext uri="{9D8B030D-6E8A-4147-A177-3AD203B41FA5}">
                      <a16:colId xmlns:a16="http://schemas.microsoft.com/office/drawing/2014/main" xmlns="" val="1318072954"/>
                    </a:ext>
                  </a:extLst>
                </a:gridCol>
                <a:gridCol w="1515687">
                  <a:extLst>
                    <a:ext uri="{9D8B030D-6E8A-4147-A177-3AD203B41FA5}">
                      <a16:colId xmlns:a16="http://schemas.microsoft.com/office/drawing/2014/main" xmlns="" val="1416651552"/>
                    </a:ext>
                  </a:extLst>
                </a:gridCol>
              </a:tblGrid>
              <a:tr h="27616">
                <a:tc gridSpan="6">
                  <a:txBody>
                    <a:bodyPr/>
                    <a:lstStyle/>
                    <a:p>
                      <a:pPr algn="ctr" fontAlgn="b"/>
                      <a:endParaRPr lang="es-MX" sz="75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501068204"/>
                  </a:ext>
                </a:extLst>
              </a:tr>
              <a:tr h="190670">
                <a:tc>
                  <a:txBody>
                    <a:bodyPr/>
                    <a:lstStyle/>
                    <a:p>
                      <a:pPr algn="ctr" fontAlgn="ctr"/>
                      <a:r>
                        <a:rPr lang="es-MX" sz="800" b="1" u="none" strike="noStrike" dirty="0">
                          <a:effectLst/>
                        </a:rPr>
                        <a:t>PROYECTO</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OBJETIVOS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METAS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ACTIVIDADES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FUENTES DE FINANCIAMIENTO</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MONTO INICIAL</a:t>
                      </a:r>
                      <a:endParaRPr lang="es-MX" sz="800" b="1" i="0" u="none" strike="noStrike" dirty="0">
                        <a:solidFill>
                          <a:srgbClr val="FFFFFF"/>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076866534"/>
                  </a:ext>
                </a:extLst>
              </a:tr>
              <a:tr h="177289">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rowSpan="35">
                  <a:txBody>
                    <a:bodyPr/>
                    <a:lstStyle/>
                    <a:p>
                      <a:pPr algn="just" fontAlgn="ctr"/>
                      <a:r>
                        <a:rPr lang="es-ES" sz="1000" b="1" u="none" strike="noStrike" dirty="0">
                          <a:effectLst/>
                        </a:rPr>
                        <a:t>Formar profesionales competentes, emprendedores y con sentido humano y visión global, que impulsen el desarrollo social y económico de su entorno.</a:t>
                      </a:r>
                      <a:endParaRPr lang="es-ES" sz="10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ES" sz="750" b="1" u="none" strike="noStrike" dirty="0" smtClean="0">
                          <a:effectLst/>
                        </a:rPr>
                        <a:t>100% de asesorías, tutorías y apoyo psicopedagógico a estudiantes con bajo rendimiento </a:t>
                      </a:r>
                      <a:endParaRPr lang="es-ES" sz="750" b="1" i="0" u="none" strike="noStrike" dirty="0">
                        <a:solidFill>
                          <a:srgbClr val="000000"/>
                        </a:solidFill>
                        <a:effectLst/>
                        <a:latin typeface="Arial" panose="020B0604020202020204" pitchFamily="34" charset="0"/>
                      </a:endParaRPr>
                    </a:p>
                  </a:txBody>
                  <a:tcPr marL="0" marR="0" marT="0" marB="0" anchor="b"/>
                </a:tc>
                <a:tc>
                  <a:txBody>
                    <a:bodyPr/>
                    <a:lstStyle/>
                    <a:p>
                      <a:pPr algn="just" fontAlgn="ctr"/>
                      <a:r>
                        <a:rPr lang="es-ES" sz="750" b="1" u="none" strike="noStrike" dirty="0">
                          <a:effectLst/>
                        </a:rPr>
                        <a:t>Se brindarán asesorías, tutorías académicas y apoyo psicopedagógico  a  estudiantes con bajos rendimientos.</a:t>
                      </a:r>
                      <a:endParaRPr lang="es-ES" sz="75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750" b="1" u="none" strike="noStrike" dirty="0">
                          <a:effectLst/>
                        </a:rPr>
                        <a:t>                  1,565,507.94 </a:t>
                      </a:r>
                      <a:endParaRPr lang="es-MX" sz="7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801222861"/>
                  </a:ext>
                </a:extLst>
              </a:tr>
              <a:tr h="117747">
                <a:tc>
                  <a:txBody>
                    <a:bodyPr/>
                    <a:lstStyle/>
                    <a:p>
                      <a:pPr algn="r" fontAlgn="b"/>
                      <a:r>
                        <a:rPr lang="es-MX" sz="750" u="none" strike="noStrike">
                          <a:effectLst/>
                        </a:rPr>
                        <a:t>11220001</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b"/>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b"/>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dirty="0">
                          <a:effectLst/>
                        </a:rPr>
                        <a:t>RAMO 28 ESTATAL</a:t>
                      </a:r>
                      <a:endParaRPr lang="es-MX" sz="75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782,753.97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428732950"/>
                  </a:ext>
                </a:extLst>
              </a:tr>
              <a:tr h="117747">
                <a:tc>
                  <a:txBody>
                    <a:bodyPr/>
                    <a:lstStyle/>
                    <a:p>
                      <a:pPr algn="r" fontAlgn="b"/>
                      <a:r>
                        <a:rPr lang="es-MX" sz="750" u="none" strike="noStrike">
                          <a:effectLst/>
                        </a:rPr>
                        <a:t>11220002</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b"/>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b"/>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11 FEDERAL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782,753.97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414660662"/>
                  </a:ext>
                </a:extLst>
              </a:tr>
              <a:tr h="173944">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1 Programa de becas</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750" b="1" u="none" strike="noStrike" dirty="0">
                          <a:effectLst/>
                        </a:rPr>
                        <a:t>Se desarrollará el Programa de Becas para la permanencia de estudiantes vulnerables.</a:t>
                      </a:r>
                      <a:endParaRPr lang="es-ES"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dirty="0">
                          <a:effectLst/>
                        </a:rPr>
                        <a:t>RECURSO PROPIOS</a:t>
                      </a:r>
                      <a:endParaRPr lang="es-MX" sz="75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750" b="1" u="none" strike="noStrike" dirty="0">
                          <a:effectLst/>
                        </a:rPr>
                        <a:t>                     180,000.00 </a:t>
                      </a:r>
                      <a:endParaRPr lang="es-MX" sz="7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799740729"/>
                  </a:ext>
                </a:extLst>
              </a:tr>
              <a:tr h="137148">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1 Cuerpo académico</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750" b="1" u="none" strike="noStrike" dirty="0">
                          <a:effectLst/>
                        </a:rPr>
                        <a:t>Se impulsará la formación de Cuerpos Académicos (CA).</a:t>
                      </a:r>
                      <a:endParaRPr lang="es-ES" sz="75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b="1" u="none" strike="noStrike" dirty="0">
                          <a:effectLst/>
                        </a:rPr>
                        <a:t>                  1,028,406.62 </a:t>
                      </a:r>
                      <a:endParaRPr lang="es-MX" sz="7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873730531"/>
                  </a:ext>
                </a:extLst>
              </a:tr>
              <a:tr h="117747">
                <a:tc>
                  <a:txBody>
                    <a:bodyPr/>
                    <a:lstStyle/>
                    <a:p>
                      <a:pPr algn="r" fontAlgn="b"/>
                      <a:r>
                        <a:rPr lang="es-MX" sz="750" u="none" strike="noStrike">
                          <a:effectLst/>
                        </a:rPr>
                        <a:t>11220001</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28 ESTATAL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514,203.31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245435654"/>
                  </a:ext>
                </a:extLst>
              </a:tr>
              <a:tr h="117747">
                <a:tc>
                  <a:txBody>
                    <a:bodyPr/>
                    <a:lstStyle/>
                    <a:p>
                      <a:pPr algn="r" fontAlgn="b"/>
                      <a:r>
                        <a:rPr lang="es-MX" sz="750" u="none" strike="noStrike">
                          <a:effectLst/>
                        </a:rPr>
                        <a:t>11220002</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11 FEDERAL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514,203.31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398884660"/>
                  </a:ext>
                </a:extLst>
              </a:tr>
              <a:tr h="204049">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TSU 67%      LIC 92%</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750" b="1" u="none" strike="noStrike" dirty="0">
                          <a:effectLst/>
                        </a:rPr>
                        <a:t>Se impulsará elevar la eficiencia terminal.</a:t>
                      </a:r>
                      <a:endParaRPr lang="es-ES" sz="75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b="1" u="none" strike="noStrike" dirty="0">
                          <a:effectLst/>
                        </a:rPr>
                        <a:t>               12,768,234.14 </a:t>
                      </a:r>
                      <a:endParaRPr lang="es-MX" sz="7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940831456"/>
                  </a:ext>
                </a:extLst>
              </a:tr>
              <a:tr h="117747">
                <a:tc>
                  <a:txBody>
                    <a:bodyPr/>
                    <a:lstStyle/>
                    <a:p>
                      <a:pPr algn="r" fontAlgn="b"/>
                      <a:r>
                        <a:rPr lang="es-MX" sz="750" u="none" strike="noStrike">
                          <a:effectLst/>
                        </a:rPr>
                        <a:t>11220001</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28 ESTATAL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6,205,625.99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762499579"/>
                  </a:ext>
                </a:extLst>
              </a:tr>
              <a:tr h="117747">
                <a:tc>
                  <a:txBody>
                    <a:bodyPr/>
                    <a:lstStyle/>
                    <a:p>
                      <a:pPr algn="r" fontAlgn="b"/>
                      <a:r>
                        <a:rPr lang="es-MX" sz="750" u="none" strike="noStrike">
                          <a:effectLst/>
                        </a:rPr>
                        <a:t>11220002</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11 FEDERAL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6,083,304.35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274330858"/>
                  </a:ext>
                </a:extLst>
              </a:tr>
              <a:tr h="117747">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RECURSO PROPIOS</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479,303.80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603061431"/>
                  </a:ext>
                </a:extLst>
              </a:tr>
              <a:tr h="173944">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3 Programas educativos</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750" b="1" u="none" strike="noStrike" dirty="0">
                          <a:effectLst/>
                        </a:rPr>
                        <a:t>Se impulsará la acreditación y/o evaluación de los Programas Educativos (PE)</a:t>
                      </a:r>
                      <a:endParaRPr lang="es-ES" sz="75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180,000.00 </a:t>
                      </a:r>
                      <a:endParaRPr lang="es-MX" sz="7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239595524"/>
                  </a:ext>
                </a:extLst>
              </a:tr>
              <a:tr h="117747">
                <a:tc>
                  <a:txBody>
                    <a:bodyPr/>
                    <a:lstStyle/>
                    <a:p>
                      <a:pPr algn="r" fontAlgn="b"/>
                      <a:r>
                        <a:rPr lang="es-MX" sz="750" u="none" strike="noStrike">
                          <a:effectLst/>
                        </a:rPr>
                        <a:t>11220001</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28 ESTATAL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90,000.00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370833219"/>
                  </a:ext>
                </a:extLst>
              </a:tr>
              <a:tr h="117747">
                <a:tc>
                  <a:txBody>
                    <a:bodyPr/>
                    <a:lstStyle/>
                    <a:p>
                      <a:pPr algn="r" fontAlgn="b"/>
                      <a:r>
                        <a:rPr lang="es-MX" sz="750" u="none" strike="noStrike">
                          <a:effectLst/>
                        </a:rPr>
                        <a:t>11220002</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11 FEDERAL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90,000.00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753737961"/>
                  </a:ext>
                </a:extLst>
              </a:tr>
              <a:tr h="137148">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1 Programa de actividades culturales y deportivas</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750" b="1" u="none" strike="noStrike" dirty="0">
                          <a:effectLst/>
                        </a:rPr>
                        <a:t>Se impulsarán las actividades de  extensión universitaria.</a:t>
                      </a:r>
                      <a:endParaRPr lang="es-ES" sz="75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b="1" u="none" strike="noStrike" dirty="0">
                          <a:effectLst/>
                        </a:rPr>
                        <a:t>                  1,642,087.78 </a:t>
                      </a:r>
                      <a:endParaRPr lang="es-MX" sz="7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509117370"/>
                  </a:ext>
                </a:extLst>
              </a:tr>
              <a:tr h="117747">
                <a:tc>
                  <a:txBody>
                    <a:bodyPr/>
                    <a:lstStyle/>
                    <a:p>
                      <a:pPr algn="r" fontAlgn="b"/>
                      <a:r>
                        <a:rPr lang="es-MX" sz="750" u="none" strike="noStrike">
                          <a:effectLst/>
                        </a:rPr>
                        <a:t>11220001</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28 ESTATAL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809,043.89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217484053"/>
                  </a:ext>
                </a:extLst>
              </a:tr>
              <a:tr h="117747">
                <a:tc>
                  <a:txBody>
                    <a:bodyPr/>
                    <a:lstStyle/>
                    <a:p>
                      <a:pPr algn="r" fontAlgn="b"/>
                      <a:r>
                        <a:rPr lang="es-MX" sz="750" u="none" strike="noStrike">
                          <a:effectLst/>
                        </a:rPr>
                        <a:t>11220002</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11 FEDERAL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809,043.89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701573817"/>
                  </a:ext>
                </a:extLst>
              </a:tr>
              <a:tr h="117747">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RECURSO PROPIOS</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24,000.00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634404201"/>
                  </a:ext>
                </a:extLst>
              </a:tr>
              <a:tr h="137148">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a:effectLst/>
                        </a:rPr>
                        <a:t>10 % Incremento de matrícula escolar</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ES" sz="750" b="1" u="none" strike="noStrike" dirty="0">
                          <a:effectLst/>
                        </a:rPr>
                        <a:t>Se impulsará el incremento y atención de la matrícula escolar.</a:t>
                      </a:r>
                      <a:endParaRPr lang="es-ES" sz="75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b="1" u="none" strike="noStrike" dirty="0">
                          <a:effectLst/>
                        </a:rPr>
                        <a:t>                     863,549.22 </a:t>
                      </a:r>
                      <a:endParaRPr lang="es-MX" sz="7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072240423"/>
                  </a:ext>
                </a:extLst>
              </a:tr>
              <a:tr h="117747">
                <a:tc>
                  <a:txBody>
                    <a:bodyPr/>
                    <a:lstStyle/>
                    <a:p>
                      <a:pPr algn="r" fontAlgn="b"/>
                      <a:r>
                        <a:rPr lang="es-MX" sz="750" u="none" strike="noStrike">
                          <a:effectLst/>
                        </a:rPr>
                        <a:t>11220001</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28 ESTATAL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391,774.61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124417238"/>
                  </a:ext>
                </a:extLst>
              </a:tr>
              <a:tr h="117747">
                <a:tc>
                  <a:txBody>
                    <a:bodyPr/>
                    <a:lstStyle/>
                    <a:p>
                      <a:pPr algn="r" fontAlgn="b"/>
                      <a:r>
                        <a:rPr lang="es-MX" sz="750" u="none" strike="noStrike">
                          <a:effectLst/>
                        </a:rPr>
                        <a:t>11220002</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11 FEDERAL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391,774.61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251860774"/>
                  </a:ext>
                </a:extLst>
              </a:tr>
              <a:tr h="117747">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RECURSO PROPIOS</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a:effectLst/>
                        </a:rPr>
                        <a:t>                        80,000.00 </a:t>
                      </a:r>
                      <a:endParaRPr lang="es-MX" sz="75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464814552"/>
                  </a:ext>
                </a:extLst>
              </a:tr>
              <a:tr h="204049">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ES" sz="750" b="1" u="none" strike="noStrike" dirty="0">
                          <a:effectLst/>
                        </a:rPr>
                        <a:t>1 Programa de actualización docente</a:t>
                      </a:r>
                      <a:endParaRPr lang="es-ES"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750" b="1" u="none" strike="noStrike" dirty="0">
                          <a:effectLst/>
                        </a:rPr>
                        <a:t>Se impulsará la formación, especialización, certificación y actualización docente.</a:t>
                      </a:r>
                      <a:endParaRPr lang="es-ES" sz="75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b="1" u="none" strike="noStrike" dirty="0">
                          <a:effectLst/>
                        </a:rPr>
                        <a:t>                     117,000.00 </a:t>
                      </a:r>
                      <a:endParaRPr lang="es-MX" sz="7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085627241"/>
                  </a:ext>
                </a:extLst>
              </a:tr>
              <a:tr h="117747">
                <a:tc>
                  <a:txBody>
                    <a:bodyPr/>
                    <a:lstStyle/>
                    <a:p>
                      <a:pPr algn="r" fontAlgn="b"/>
                      <a:r>
                        <a:rPr lang="es-MX" sz="750" u="none" strike="noStrike">
                          <a:effectLst/>
                        </a:rPr>
                        <a:t>11220001</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28 ESTATAL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52,000.00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459245561"/>
                  </a:ext>
                </a:extLst>
              </a:tr>
              <a:tr h="117747">
                <a:tc>
                  <a:txBody>
                    <a:bodyPr/>
                    <a:lstStyle/>
                    <a:p>
                      <a:pPr algn="r" fontAlgn="b"/>
                      <a:r>
                        <a:rPr lang="es-MX" sz="750" u="none" strike="noStrike">
                          <a:effectLst/>
                        </a:rPr>
                        <a:t>11220002</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11 FEDERAL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52,000.00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127487427"/>
                  </a:ext>
                </a:extLst>
              </a:tr>
              <a:tr h="117747">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RECURSO PROPIOS</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13,000.00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506126138"/>
                  </a:ext>
                </a:extLst>
              </a:tr>
              <a:tr h="117747">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ES" sz="750" b="1" u="none" strike="noStrike" dirty="0">
                          <a:effectLst/>
                        </a:rPr>
                        <a:t>2 Eventos nacionales, y/o estatales</a:t>
                      </a:r>
                      <a:endParaRPr lang="es-ES"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750" b="1" u="none" strike="noStrike" dirty="0">
                          <a:effectLst/>
                        </a:rPr>
                        <a:t>Se impulsará la activa participación de los PTC en diferentes eventos.</a:t>
                      </a:r>
                      <a:endParaRPr lang="es-ES" sz="75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b="1" u="none" strike="noStrike" dirty="0">
                          <a:effectLst/>
                        </a:rPr>
                        <a:t>                        18,000.00 </a:t>
                      </a:r>
                      <a:endParaRPr lang="es-MX" sz="7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960783923"/>
                  </a:ext>
                </a:extLst>
              </a:tr>
              <a:tr h="117747">
                <a:tc>
                  <a:txBody>
                    <a:bodyPr/>
                    <a:lstStyle/>
                    <a:p>
                      <a:pPr algn="r" fontAlgn="b"/>
                      <a:r>
                        <a:rPr lang="es-MX" sz="750" u="none" strike="noStrike">
                          <a:effectLst/>
                        </a:rPr>
                        <a:t>11220001</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28 ESTATAL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8,000.00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702673208"/>
                  </a:ext>
                </a:extLst>
              </a:tr>
              <a:tr h="117747">
                <a:tc>
                  <a:txBody>
                    <a:bodyPr/>
                    <a:lstStyle/>
                    <a:p>
                      <a:pPr algn="r" fontAlgn="b"/>
                      <a:r>
                        <a:rPr lang="es-MX" sz="750" u="none" strike="noStrike">
                          <a:effectLst/>
                        </a:rPr>
                        <a:t>11220002</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11 FEDERAL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a:effectLst/>
                        </a:rPr>
                        <a:t>                          8,000.00 </a:t>
                      </a:r>
                      <a:endParaRPr lang="es-MX" sz="75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570113524"/>
                  </a:ext>
                </a:extLst>
              </a:tr>
              <a:tr h="117747">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RECURSO PROPIOS</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2,000.00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633522364"/>
                  </a:ext>
                </a:extLst>
              </a:tr>
              <a:tr h="173944">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1 Foro internacional, nacional o estatal</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750" b="1" u="none" strike="noStrike" dirty="0">
                          <a:effectLst/>
                        </a:rPr>
                        <a:t>Se impulsará la realización de foros institucionales nacionales e internacionales.</a:t>
                      </a:r>
                      <a:endParaRPr lang="es-ES" sz="75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b="1" u="none" strike="noStrike" dirty="0">
                          <a:effectLst/>
                        </a:rPr>
                        <a:t>                        25,000.00 </a:t>
                      </a:r>
                      <a:endParaRPr lang="es-MX" sz="7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237741975"/>
                  </a:ext>
                </a:extLst>
              </a:tr>
              <a:tr h="117747">
                <a:tc>
                  <a:txBody>
                    <a:bodyPr/>
                    <a:lstStyle/>
                    <a:p>
                      <a:pPr algn="r" fontAlgn="b"/>
                      <a:r>
                        <a:rPr lang="es-MX" sz="750" u="none" strike="noStrike">
                          <a:effectLst/>
                        </a:rPr>
                        <a:t>11220001</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28 ESTATAL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10,000.00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184055481"/>
                  </a:ext>
                </a:extLst>
              </a:tr>
              <a:tr h="117747">
                <a:tc>
                  <a:txBody>
                    <a:bodyPr/>
                    <a:lstStyle/>
                    <a:p>
                      <a:pPr algn="r" fontAlgn="b"/>
                      <a:r>
                        <a:rPr lang="es-MX" sz="750" u="none" strike="noStrike">
                          <a:effectLst/>
                        </a:rPr>
                        <a:t>11220002</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11 FEDERAL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10,000.00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017343207"/>
                  </a:ext>
                </a:extLst>
              </a:tr>
              <a:tr h="117747">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RECURSO PROPIOS</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5,000.00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418580361"/>
                  </a:ext>
                </a:extLst>
              </a:tr>
              <a:tr h="117747">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750" b="1" u="none" strike="noStrike" dirty="0">
                          <a:effectLst/>
                        </a:rPr>
                        <a:t>1 Expediente de AST</a:t>
                      </a:r>
                      <a:endParaRPr lang="es-MX" sz="75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750" b="1" u="none" strike="noStrike" dirty="0">
                          <a:effectLst/>
                        </a:rPr>
                        <a:t>Se gestionará la ampliación y diversificación de la oferta educativa.</a:t>
                      </a:r>
                      <a:endParaRPr lang="es-ES" sz="75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b="1" u="none" strike="noStrike" dirty="0">
                          <a:effectLst/>
                        </a:rPr>
                        <a:t>                        10,000.00 </a:t>
                      </a:r>
                      <a:endParaRPr lang="es-MX" sz="75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941631923"/>
                  </a:ext>
                </a:extLst>
              </a:tr>
              <a:tr h="117747">
                <a:tc>
                  <a:txBody>
                    <a:bodyPr/>
                    <a:lstStyle/>
                    <a:p>
                      <a:pPr algn="r" fontAlgn="b"/>
                      <a:r>
                        <a:rPr lang="es-MX" sz="750" u="none" strike="noStrike">
                          <a:effectLst/>
                        </a:rPr>
                        <a:t>11220001</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750" u="none" strike="noStrike">
                          <a:effectLst/>
                        </a:rPr>
                        <a:t> </a:t>
                      </a:r>
                      <a:endParaRPr lang="es-MX" sz="75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28 ESTATAL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4,500.00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849981510"/>
                  </a:ext>
                </a:extLst>
              </a:tr>
              <a:tr h="117747">
                <a:tc>
                  <a:txBody>
                    <a:bodyPr/>
                    <a:lstStyle/>
                    <a:p>
                      <a:pPr algn="r" fontAlgn="b"/>
                      <a:r>
                        <a:rPr lang="es-MX" sz="750" u="none" strike="noStrike">
                          <a:effectLst/>
                        </a:rPr>
                        <a:t>11220002</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750" u="none" strike="noStrike">
                          <a:effectLst/>
                        </a:rPr>
                        <a:t> </a:t>
                      </a:r>
                      <a:endParaRPr lang="es-MX" sz="75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11 FEDERAL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4,500.00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20805604"/>
                  </a:ext>
                </a:extLst>
              </a:tr>
              <a:tr h="117747">
                <a:tc>
                  <a:txBody>
                    <a:bodyPr/>
                    <a:lstStyle/>
                    <a:p>
                      <a:pPr algn="l" fontAlgn="b"/>
                      <a:r>
                        <a:rPr lang="es-MX" sz="750" u="none" strike="noStrike">
                          <a:effectLst/>
                        </a:rPr>
                        <a:t> </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750" u="none" strike="noStrike">
                          <a:effectLst/>
                        </a:rPr>
                        <a:t> </a:t>
                      </a:r>
                      <a:endParaRPr lang="es-MX" sz="75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RECURSO PROPIOS</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750" u="none" strike="noStrike" dirty="0">
                          <a:effectLst/>
                        </a:rPr>
                        <a:t>                          1,000.00 </a:t>
                      </a:r>
                      <a:endParaRPr lang="es-MX" sz="75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910107061"/>
                  </a:ext>
                </a:extLst>
              </a:tr>
            </a:tbl>
          </a:graphicData>
        </a:graphic>
      </p:graphicFrame>
    </p:spTree>
    <p:extLst>
      <p:ext uri="{BB962C8B-B14F-4D97-AF65-F5344CB8AC3E}">
        <p14:creationId xmlns:p14="http://schemas.microsoft.com/office/powerpoint/2010/main" val="34615912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3" name="Tabla 2"/>
          <p:cNvGraphicFramePr>
            <a:graphicFrameLocks noGrp="1"/>
          </p:cNvGraphicFramePr>
          <p:nvPr>
            <p:extLst/>
          </p:nvPr>
        </p:nvGraphicFramePr>
        <p:xfrm>
          <a:off x="0" y="2169359"/>
          <a:ext cx="9144000" cy="2450212"/>
        </p:xfrm>
        <a:graphic>
          <a:graphicData uri="http://schemas.openxmlformats.org/drawingml/2006/table">
            <a:tbl>
              <a:tblPr>
                <a:tableStyleId>{16D9F66E-5EB9-4882-86FB-DCBF35E3C3E4}</a:tableStyleId>
              </a:tblPr>
              <a:tblGrid>
                <a:gridCol w="474256">
                  <a:extLst>
                    <a:ext uri="{9D8B030D-6E8A-4147-A177-3AD203B41FA5}">
                      <a16:colId xmlns:a16="http://schemas.microsoft.com/office/drawing/2014/main" xmlns="" val="2625533003"/>
                    </a:ext>
                  </a:extLst>
                </a:gridCol>
                <a:gridCol w="1321293">
                  <a:extLst>
                    <a:ext uri="{9D8B030D-6E8A-4147-A177-3AD203B41FA5}">
                      <a16:colId xmlns:a16="http://schemas.microsoft.com/office/drawing/2014/main" xmlns="" val="59990179"/>
                    </a:ext>
                  </a:extLst>
                </a:gridCol>
                <a:gridCol w="1313411">
                  <a:extLst>
                    <a:ext uri="{9D8B030D-6E8A-4147-A177-3AD203B41FA5}">
                      <a16:colId xmlns:a16="http://schemas.microsoft.com/office/drawing/2014/main" xmlns="" val="1335196404"/>
                    </a:ext>
                  </a:extLst>
                </a:gridCol>
                <a:gridCol w="3649287">
                  <a:extLst>
                    <a:ext uri="{9D8B030D-6E8A-4147-A177-3AD203B41FA5}">
                      <a16:colId xmlns:a16="http://schemas.microsoft.com/office/drawing/2014/main" xmlns="" val="2869657965"/>
                    </a:ext>
                  </a:extLst>
                </a:gridCol>
                <a:gridCol w="872837">
                  <a:extLst>
                    <a:ext uri="{9D8B030D-6E8A-4147-A177-3AD203B41FA5}">
                      <a16:colId xmlns:a16="http://schemas.microsoft.com/office/drawing/2014/main" xmlns="" val="3167586566"/>
                    </a:ext>
                  </a:extLst>
                </a:gridCol>
                <a:gridCol w="1512916">
                  <a:extLst>
                    <a:ext uri="{9D8B030D-6E8A-4147-A177-3AD203B41FA5}">
                      <a16:colId xmlns:a16="http://schemas.microsoft.com/office/drawing/2014/main" xmlns="" val="4214103547"/>
                    </a:ext>
                  </a:extLst>
                </a:gridCol>
              </a:tblGrid>
              <a:tr h="484148">
                <a:tc>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rowSpan="5">
                  <a:txBody>
                    <a:bodyPr/>
                    <a:lstStyle/>
                    <a:p>
                      <a:pPr algn="just" fontAlgn="ctr"/>
                      <a:r>
                        <a:rPr lang="es-ES" sz="1000" b="1" u="none" strike="noStrike" dirty="0">
                          <a:effectLst/>
                        </a:rPr>
                        <a:t>Consolidar la equidad e igualdad sustantiva del quehacer universitario incluyendo a todos los grupos y sectores que conforman la comunidad universitaria</a:t>
                      </a:r>
                      <a:r>
                        <a:rPr lang="es-ES" sz="700" u="none" strike="noStrike" dirty="0">
                          <a:effectLst/>
                        </a:rPr>
                        <a:t>.</a:t>
                      </a:r>
                      <a:endParaRPr lang="es-ES" sz="7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MX" sz="800" b="1" u="none" strike="noStrike" dirty="0">
                          <a:effectLst/>
                        </a:rPr>
                        <a:t>1 Plan anual</a:t>
                      </a:r>
                      <a:endParaRPr lang="es-MX" sz="80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800" b="1" u="none" strike="noStrike" dirty="0">
                          <a:effectLst/>
                        </a:rPr>
                        <a:t>Se desarrollará el Plan Anual de Capacitación en Materia de Género, Derechos Humanos, Igualdad Laboral y No Discriminación.</a:t>
                      </a:r>
                      <a:endParaRPr lang="es-ES" sz="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4,000.00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076601279"/>
                  </a:ext>
                </a:extLst>
              </a:tr>
              <a:tr h="246986">
                <a:tc>
                  <a:txBody>
                    <a:bodyPr/>
                    <a:lstStyle/>
                    <a:p>
                      <a:pPr algn="r" fontAlgn="b"/>
                      <a:r>
                        <a:rPr lang="es-MX" sz="800" u="none" strike="noStrike">
                          <a:effectLst/>
                        </a:rPr>
                        <a:t>11220001</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dirty="0">
                          <a:effectLst/>
                        </a:rPr>
                        <a:t> </a:t>
                      </a:r>
                      <a:endParaRPr lang="es-MX" sz="80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dirty="0">
                          <a:effectLst/>
                        </a:rPr>
                        <a:t>RAMO 28 ESTATAL</a:t>
                      </a:r>
                      <a:endParaRPr lang="es-MX" sz="75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1,500.00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669236413"/>
                  </a:ext>
                </a:extLst>
              </a:tr>
              <a:tr h="246986">
                <a:tc>
                  <a:txBody>
                    <a:bodyPr/>
                    <a:lstStyle/>
                    <a:p>
                      <a:pPr algn="r" fontAlgn="b"/>
                      <a:r>
                        <a:rPr lang="es-MX" sz="800" u="none" strike="noStrike">
                          <a:effectLst/>
                        </a:rPr>
                        <a:t>11220002</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dirty="0">
                          <a:effectLst/>
                        </a:rPr>
                        <a:t> </a:t>
                      </a:r>
                      <a:endParaRPr lang="es-MX" sz="80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dirty="0">
                          <a:effectLst/>
                        </a:rPr>
                        <a:t>RAMO 11 FEDERAL</a:t>
                      </a:r>
                      <a:endParaRPr lang="es-MX" sz="75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1,500.00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874572022"/>
                  </a:ext>
                </a:extLst>
              </a:tr>
              <a:tr h="246986">
                <a:tc>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RECURSO PROPIOS</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959264673"/>
                  </a:ext>
                </a:extLst>
              </a:tr>
              <a:tr h="484148">
                <a:tc>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1 Programa</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ES" sz="800" b="1" u="none" strike="noStrike" dirty="0">
                          <a:effectLst/>
                        </a:rPr>
                        <a:t>Se desarrollará el Proceso de Formación, Capacitación, Adiestramiento con Igualdad de Oportunidades de la Universidad Tecnológica del Usumacinta.</a:t>
                      </a:r>
                      <a:endParaRPr lang="es-ES" sz="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750" b="1" u="none" strike="noStrike" dirty="0">
                          <a:effectLst/>
                        </a:rPr>
                        <a:t> </a:t>
                      </a:r>
                      <a:endParaRPr lang="es-MX" sz="75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180,000.00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193062890"/>
                  </a:ext>
                </a:extLst>
              </a:tr>
              <a:tr h="246986">
                <a:tc>
                  <a:txBody>
                    <a:bodyPr/>
                    <a:lstStyle/>
                    <a:p>
                      <a:pPr algn="r" fontAlgn="b"/>
                      <a:r>
                        <a:rPr lang="es-MX" sz="800" u="none" strike="noStrike">
                          <a:effectLst/>
                        </a:rPr>
                        <a:t>11220001</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700" u="none" strike="noStrike">
                          <a:effectLst/>
                        </a:rPr>
                        <a:t> </a:t>
                      </a:r>
                      <a:endParaRPr lang="es-MX" sz="7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u="none" strike="noStrike" dirty="0">
                          <a:effectLst/>
                        </a:rPr>
                        <a:t> </a:t>
                      </a:r>
                      <a:endParaRPr lang="es-MX" sz="800" b="0"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28 ESTATAL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80,000.00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097607839"/>
                  </a:ext>
                </a:extLst>
              </a:tr>
              <a:tr h="246986">
                <a:tc>
                  <a:txBody>
                    <a:bodyPr/>
                    <a:lstStyle/>
                    <a:p>
                      <a:pPr algn="r" fontAlgn="b"/>
                      <a:r>
                        <a:rPr lang="es-MX" sz="800" u="none" strike="noStrike">
                          <a:effectLst/>
                        </a:rPr>
                        <a:t>11220002</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700" u="none" strike="noStrike">
                          <a:effectLst/>
                        </a:rPr>
                        <a:t> </a:t>
                      </a:r>
                      <a:endParaRPr lang="es-MX" sz="7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u="none" strike="noStrike" dirty="0">
                          <a:effectLst/>
                        </a:rPr>
                        <a:t> </a:t>
                      </a:r>
                      <a:endParaRPr lang="es-MX" sz="800" b="0"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RAMO 11 FEDERAL</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80,000.00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239415702"/>
                  </a:ext>
                </a:extLst>
              </a:tr>
              <a:tr h="246986">
                <a:tc>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700" u="none" strike="noStrike">
                          <a:effectLst/>
                        </a:rPr>
                        <a:t> </a:t>
                      </a:r>
                      <a:endParaRPr lang="es-MX" sz="7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u="none" strike="noStrike" dirty="0">
                          <a:effectLst/>
                        </a:rPr>
                        <a:t> </a:t>
                      </a:r>
                      <a:endParaRPr lang="es-MX" sz="800" b="0"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750" u="none" strike="noStrike">
                          <a:effectLst/>
                        </a:rPr>
                        <a:t>RECURSO PROPIOS</a:t>
                      </a:r>
                      <a:endParaRPr lang="es-MX" sz="75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20,000.00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81581201"/>
                  </a:ext>
                </a:extLst>
              </a:tr>
            </a:tbl>
          </a:graphicData>
        </a:graphic>
      </p:graphicFrame>
      <p:graphicFrame>
        <p:nvGraphicFramePr>
          <p:cNvPr id="6" name="Tabla 5"/>
          <p:cNvGraphicFramePr>
            <a:graphicFrameLocks noGrp="1"/>
          </p:cNvGraphicFramePr>
          <p:nvPr>
            <p:extLst/>
          </p:nvPr>
        </p:nvGraphicFramePr>
        <p:xfrm>
          <a:off x="0" y="1826234"/>
          <a:ext cx="9144000" cy="358140"/>
        </p:xfrm>
        <a:graphic>
          <a:graphicData uri="http://schemas.openxmlformats.org/drawingml/2006/table">
            <a:tbl>
              <a:tblPr>
                <a:tableStyleId>{16D9F66E-5EB9-4882-86FB-DCBF35E3C3E4}</a:tableStyleId>
              </a:tblPr>
              <a:tblGrid>
                <a:gridCol w="473821">
                  <a:extLst>
                    <a:ext uri="{9D8B030D-6E8A-4147-A177-3AD203B41FA5}">
                      <a16:colId xmlns:a16="http://schemas.microsoft.com/office/drawing/2014/main" xmlns="" val="1480970913"/>
                    </a:ext>
                  </a:extLst>
                </a:gridCol>
                <a:gridCol w="1321834">
                  <a:extLst>
                    <a:ext uri="{9D8B030D-6E8A-4147-A177-3AD203B41FA5}">
                      <a16:colId xmlns:a16="http://schemas.microsoft.com/office/drawing/2014/main" xmlns="" val="1240285956"/>
                    </a:ext>
                  </a:extLst>
                </a:gridCol>
                <a:gridCol w="1312953">
                  <a:extLst>
                    <a:ext uri="{9D8B030D-6E8A-4147-A177-3AD203B41FA5}">
                      <a16:colId xmlns:a16="http://schemas.microsoft.com/office/drawing/2014/main" xmlns="" val="3576181121"/>
                    </a:ext>
                  </a:extLst>
                </a:gridCol>
                <a:gridCol w="3650840">
                  <a:extLst>
                    <a:ext uri="{9D8B030D-6E8A-4147-A177-3AD203B41FA5}">
                      <a16:colId xmlns:a16="http://schemas.microsoft.com/office/drawing/2014/main" xmlns="" val="314300506"/>
                    </a:ext>
                  </a:extLst>
                </a:gridCol>
                <a:gridCol w="868865">
                  <a:extLst>
                    <a:ext uri="{9D8B030D-6E8A-4147-A177-3AD203B41FA5}">
                      <a16:colId xmlns:a16="http://schemas.microsoft.com/office/drawing/2014/main" xmlns="" val="3395493167"/>
                    </a:ext>
                  </a:extLst>
                </a:gridCol>
                <a:gridCol w="1515687">
                  <a:extLst>
                    <a:ext uri="{9D8B030D-6E8A-4147-A177-3AD203B41FA5}">
                      <a16:colId xmlns:a16="http://schemas.microsoft.com/office/drawing/2014/main" xmlns="" val="2460162839"/>
                    </a:ext>
                  </a:extLst>
                </a:gridCol>
              </a:tblGrid>
              <a:tr h="97007">
                <a:tc gridSpan="6">
                  <a:txBody>
                    <a:bodyPr/>
                    <a:lstStyle/>
                    <a:p>
                      <a:pPr algn="ctr" fontAlgn="b"/>
                      <a:endParaRPr lang="es-MX" sz="75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232488112"/>
                  </a:ext>
                </a:extLst>
              </a:tr>
              <a:tr h="190670">
                <a:tc>
                  <a:txBody>
                    <a:bodyPr/>
                    <a:lstStyle/>
                    <a:p>
                      <a:pPr algn="ctr" fontAlgn="ctr"/>
                      <a:r>
                        <a:rPr lang="es-MX" sz="800" b="1" u="none" strike="noStrike" dirty="0">
                          <a:effectLst/>
                        </a:rPr>
                        <a:t>PROYECTO</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OBJETIVOS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METAS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ACTIVIDADES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FUENTES DE FINANCIAMIENTO</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MONTO INICIAL</a:t>
                      </a:r>
                      <a:endParaRPr lang="es-MX" sz="800" b="1" i="0" u="none" strike="noStrike" dirty="0">
                        <a:solidFill>
                          <a:srgbClr val="FFFFFF"/>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54961849"/>
                  </a:ext>
                </a:extLst>
              </a:tr>
            </a:tbl>
          </a:graphicData>
        </a:graphic>
      </p:graphicFrame>
    </p:spTree>
    <p:extLst>
      <p:ext uri="{BB962C8B-B14F-4D97-AF65-F5344CB8AC3E}">
        <p14:creationId xmlns:p14="http://schemas.microsoft.com/office/powerpoint/2010/main" val="21633540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6" name="Tabla 5"/>
          <p:cNvGraphicFramePr>
            <a:graphicFrameLocks noGrp="1"/>
          </p:cNvGraphicFramePr>
          <p:nvPr>
            <p:extLst/>
          </p:nvPr>
        </p:nvGraphicFramePr>
        <p:xfrm>
          <a:off x="0" y="1335783"/>
          <a:ext cx="9144000" cy="358140"/>
        </p:xfrm>
        <a:graphic>
          <a:graphicData uri="http://schemas.openxmlformats.org/drawingml/2006/table">
            <a:tbl>
              <a:tblPr>
                <a:tableStyleId>{16D9F66E-5EB9-4882-86FB-DCBF35E3C3E4}</a:tableStyleId>
              </a:tblPr>
              <a:tblGrid>
                <a:gridCol w="473821">
                  <a:extLst>
                    <a:ext uri="{9D8B030D-6E8A-4147-A177-3AD203B41FA5}">
                      <a16:colId xmlns:a16="http://schemas.microsoft.com/office/drawing/2014/main" xmlns="" val="1480970913"/>
                    </a:ext>
                  </a:extLst>
                </a:gridCol>
                <a:gridCol w="1321834">
                  <a:extLst>
                    <a:ext uri="{9D8B030D-6E8A-4147-A177-3AD203B41FA5}">
                      <a16:colId xmlns:a16="http://schemas.microsoft.com/office/drawing/2014/main" xmlns="" val="1240285956"/>
                    </a:ext>
                  </a:extLst>
                </a:gridCol>
                <a:gridCol w="1312953">
                  <a:extLst>
                    <a:ext uri="{9D8B030D-6E8A-4147-A177-3AD203B41FA5}">
                      <a16:colId xmlns:a16="http://schemas.microsoft.com/office/drawing/2014/main" xmlns="" val="3576181121"/>
                    </a:ext>
                  </a:extLst>
                </a:gridCol>
                <a:gridCol w="3650840">
                  <a:extLst>
                    <a:ext uri="{9D8B030D-6E8A-4147-A177-3AD203B41FA5}">
                      <a16:colId xmlns:a16="http://schemas.microsoft.com/office/drawing/2014/main" xmlns="" val="314300506"/>
                    </a:ext>
                  </a:extLst>
                </a:gridCol>
                <a:gridCol w="868865">
                  <a:extLst>
                    <a:ext uri="{9D8B030D-6E8A-4147-A177-3AD203B41FA5}">
                      <a16:colId xmlns:a16="http://schemas.microsoft.com/office/drawing/2014/main" xmlns="" val="3395493167"/>
                    </a:ext>
                  </a:extLst>
                </a:gridCol>
                <a:gridCol w="1515687">
                  <a:extLst>
                    <a:ext uri="{9D8B030D-6E8A-4147-A177-3AD203B41FA5}">
                      <a16:colId xmlns:a16="http://schemas.microsoft.com/office/drawing/2014/main" xmlns="" val="2460162839"/>
                    </a:ext>
                  </a:extLst>
                </a:gridCol>
              </a:tblGrid>
              <a:tr h="97007">
                <a:tc gridSpan="6">
                  <a:txBody>
                    <a:bodyPr/>
                    <a:lstStyle/>
                    <a:p>
                      <a:pPr algn="ctr" fontAlgn="b"/>
                      <a:endParaRPr lang="es-MX" sz="75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232488112"/>
                  </a:ext>
                </a:extLst>
              </a:tr>
              <a:tr h="190670">
                <a:tc>
                  <a:txBody>
                    <a:bodyPr/>
                    <a:lstStyle/>
                    <a:p>
                      <a:pPr algn="ctr" fontAlgn="ctr"/>
                      <a:r>
                        <a:rPr lang="es-MX" sz="800" b="1" u="none" strike="noStrike" dirty="0">
                          <a:effectLst/>
                        </a:rPr>
                        <a:t>PROYECTO</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OBJETIVOS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METAS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ACTIVIDADES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FUENTES DE FINANCIAMIENTO</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MONTO INICIAL</a:t>
                      </a:r>
                      <a:endParaRPr lang="es-MX" sz="800" b="1" i="0" u="none" strike="noStrike" dirty="0">
                        <a:solidFill>
                          <a:srgbClr val="FFFFFF"/>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54961849"/>
                  </a:ext>
                </a:extLst>
              </a:tr>
            </a:tbl>
          </a:graphicData>
        </a:graphic>
      </p:graphicFrame>
      <p:graphicFrame>
        <p:nvGraphicFramePr>
          <p:cNvPr id="2" name="Tabla 1"/>
          <p:cNvGraphicFramePr>
            <a:graphicFrameLocks noGrp="1"/>
          </p:cNvGraphicFramePr>
          <p:nvPr>
            <p:extLst/>
          </p:nvPr>
        </p:nvGraphicFramePr>
        <p:xfrm>
          <a:off x="0" y="1678194"/>
          <a:ext cx="9144000" cy="3822669"/>
        </p:xfrm>
        <a:graphic>
          <a:graphicData uri="http://schemas.openxmlformats.org/drawingml/2006/table">
            <a:tbl>
              <a:tblPr>
                <a:tableStyleId>{16D9F66E-5EB9-4882-86FB-DCBF35E3C3E4}</a:tableStyleId>
              </a:tblPr>
              <a:tblGrid>
                <a:gridCol w="473825">
                  <a:extLst>
                    <a:ext uri="{9D8B030D-6E8A-4147-A177-3AD203B41FA5}">
                      <a16:colId xmlns:a16="http://schemas.microsoft.com/office/drawing/2014/main" xmlns="" val="3485236224"/>
                    </a:ext>
                  </a:extLst>
                </a:gridCol>
                <a:gridCol w="1321724">
                  <a:extLst>
                    <a:ext uri="{9D8B030D-6E8A-4147-A177-3AD203B41FA5}">
                      <a16:colId xmlns:a16="http://schemas.microsoft.com/office/drawing/2014/main" xmlns="" val="3994423377"/>
                    </a:ext>
                  </a:extLst>
                </a:gridCol>
                <a:gridCol w="1313411">
                  <a:extLst>
                    <a:ext uri="{9D8B030D-6E8A-4147-A177-3AD203B41FA5}">
                      <a16:colId xmlns:a16="http://schemas.microsoft.com/office/drawing/2014/main" xmlns="" val="4236044850"/>
                    </a:ext>
                  </a:extLst>
                </a:gridCol>
                <a:gridCol w="3640975">
                  <a:extLst>
                    <a:ext uri="{9D8B030D-6E8A-4147-A177-3AD203B41FA5}">
                      <a16:colId xmlns:a16="http://schemas.microsoft.com/office/drawing/2014/main" xmlns="" val="397798290"/>
                    </a:ext>
                  </a:extLst>
                </a:gridCol>
                <a:gridCol w="881149">
                  <a:extLst>
                    <a:ext uri="{9D8B030D-6E8A-4147-A177-3AD203B41FA5}">
                      <a16:colId xmlns:a16="http://schemas.microsoft.com/office/drawing/2014/main" xmlns="" val="2476140703"/>
                    </a:ext>
                  </a:extLst>
                </a:gridCol>
                <a:gridCol w="1512916">
                  <a:extLst>
                    <a:ext uri="{9D8B030D-6E8A-4147-A177-3AD203B41FA5}">
                      <a16:colId xmlns:a16="http://schemas.microsoft.com/office/drawing/2014/main" xmlns="" val="4201090478"/>
                    </a:ext>
                  </a:extLst>
                </a:gridCol>
              </a:tblGrid>
              <a:tr h="364865">
                <a:tc>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rowSpan="13">
                  <a:txBody>
                    <a:bodyPr/>
                    <a:lstStyle/>
                    <a:p>
                      <a:pPr algn="just" fontAlgn="ctr"/>
                      <a:r>
                        <a:rPr lang="es-ES" sz="1000" b="1" u="none" strike="noStrike" dirty="0">
                          <a:effectLst/>
                        </a:rPr>
                        <a:t>Ampliar la vinculación de la universidad con el sector público, privado y con la sociedad en general, así como extender los servicios universitarios</a:t>
                      </a:r>
                      <a:r>
                        <a:rPr lang="es-ES" sz="700" u="none" strike="noStrike" dirty="0">
                          <a:effectLst/>
                        </a:rPr>
                        <a:t>.</a:t>
                      </a:r>
                      <a:endParaRPr lang="es-ES" sz="7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MX" sz="800" b="1" u="none" strike="noStrike" dirty="0">
                          <a:effectLst/>
                        </a:rPr>
                        <a:t>24 Convenios</a:t>
                      </a:r>
                      <a:endParaRPr lang="es-MX" sz="80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800" b="1" u="none" strike="noStrike" dirty="0">
                          <a:effectLst/>
                        </a:rPr>
                        <a:t>Se gestionará la vinculación con el sector productivo y social a través de convenios de colaboración. </a:t>
                      </a:r>
                      <a:endParaRPr lang="es-ES" sz="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900" u="none" strike="noStrike" dirty="0">
                          <a:effectLst/>
                        </a:rPr>
                        <a:t> </a:t>
                      </a:r>
                      <a:endParaRPr lang="es-MX" sz="9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1,343,616.22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893596417"/>
                  </a:ext>
                </a:extLst>
              </a:tr>
              <a:tr h="246986">
                <a:tc>
                  <a:txBody>
                    <a:bodyPr/>
                    <a:lstStyle/>
                    <a:p>
                      <a:pPr algn="r" fontAlgn="b"/>
                      <a:r>
                        <a:rPr lang="es-MX" sz="800" u="none" strike="noStrike">
                          <a:effectLst/>
                        </a:rPr>
                        <a:t>11220001</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RAMO 28 ESTATAL</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670,808.11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609889037"/>
                  </a:ext>
                </a:extLst>
              </a:tr>
              <a:tr h="246986">
                <a:tc>
                  <a:txBody>
                    <a:bodyPr/>
                    <a:lstStyle/>
                    <a:p>
                      <a:pPr algn="r" fontAlgn="b"/>
                      <a:r>
                        <a:rPr lang="es-MX" sz="800" u="none" strike="noStrike">
                          <a:effectLst/>
                        </a:rPr>
                        <a:t>11220002</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RAMO 11 FEDERAL</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670,808.11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181426929"/>
                  </a:ext>
                </a:extLst>
              </a:tr>
              <a:tr h="246986">
                <a:tc>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RECURSO PROPIOS</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2,000.00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962467474"/>
                  </a:ext>
                </a:extLst>
              </a:tr>
              <a:tr h="246986">
                <a:tc>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Verano científico</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ES" sz="800" b="1" u="none" strike="noStrike" dirty="0">
                          <a:effectLst/>
                        </a:rPr>
                        <a:t>Se impulsará la movilidad nacional e internacional en docentes y estudiantes.</a:t>
                      </a:r>
                      <a:endParaRPr lang="es-ES" sz="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800" u="none" strike="noStrike" dirty="0">
                          <a:effectLst/>
                        </a:rPr>
                        <a:t> </a:t>
                      </a:r>
                      <a:endParaRPr lang="es-MX" sz="8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10,000.00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143579171"/>
                  </a:ext>
                </a:extLst>
              </a:tr>
              <a:tr h="246986">
                <a:tc>
                  <a:txBody>
                    <a:bodyPr/>
                    <a:lstStyle/>
                    <a:p>
                      <a:pPr algn="r" fontAlgn="b"/>
                      <a:r>
                        <a:rPr lang="es-MX" sz="800" u="none" strike="noStrike">
                          <a:effectLst/>
                        </a:rPr>
                        <a:t>11220001</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RAMO 28 ESTATAL</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4,000.00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931056013"/>
                  </a:ext>
                </a:extLst>
              </a:tr>
              <a:tr h="246986">
                <a:tc>
                  <a:txBody>
                    <a:bodyPr/>
                    <a:lstStyle/>
                    <a:p>
                      <a:pPr algn="r" fontAlgn="b"/>
                      <a:r>
                        <a:rPr lang="es-MX" sz="800" u="none" strike="noStrike">
                          <a:effectLst/>
                        </a:rPr>
                        <a:t>11220002</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RAMO 11 FEDERAL</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4,000.00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370621978"/>
                  </a:ext>
                </a:extLst>
              </a:tr>
              <a:tr h="246986">
                <a:tc>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RECURSO PROPIOS</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2,000.00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663629068"/>
                  </a:ext>
                </a:extLst>
              </a:tr>
              <a:tr h="246986">
                <a:tc>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dirty="0">
                          <a:effectLst/>
                        </a:rPr>
                        <a:t>1 Encuentro de egresados</a:t>
                      </a:r>
                      <a:endParaRPr lang="es-MX" sz="80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800" b="1" u="none" strike="noStrike" dirty="0">
                          <a:effectLst/>
                        </a:rPr>
                        <a:t>Se realizará el seguimiento de egresados</a:t>
                      </a:r>
                      <a:endParaRPr lang="es-ES" sz="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800" u="none" strike="noStrike" dirty="0">
                          <a:effectLst/>
                        </a:rPr>
                        <a:t> </a:t>
                      </a:r>
                      <a:endParaRPr lang="es-MX" sz="8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24,000.00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579125769"/>
                  </a:ext>
                </a:extLst>
              </a:tr>
              <a:tr h="246986">
                <a:tc>
                  <a:txBody>
                    <a:bodyPr/>
                    <a:lstStyle/>
                    <a:p>
                      <a:pPr algn="r" fontAlgn="b"/>
                      <a:r>
                        <a:rPr lang="es-MX" sz="800" u="none" strike="noStrike">
                          <a:effectLst/>
                        </a:rPr>
                        <a:t>11220001</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RAMO 28 ESTATAL</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10,000.00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514693783"/>
                  </a:ext>
                </a:extLst>
              </a:tr>
              <a:tr h="246986">
                <a:tc>
                  <a:txBody>
                    <a:bodyPr/>
                    <a:lstStyle/>
                    <a:p>
                      <a:pPr algn="r" fontAlgn="b"/>
                      <a:r>
                        <a:rPr lang="es-MX" sz="800" u="none" strike="noStrike">
                          <a:effectLst/>
                        </a:rPr>
                        <a:t>11220002</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RAMO 11 FEDERAL</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10,000.00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37616511"/>
                  </a:ext>
                </a:extLst>
              </a:tr>
              <a:tr h="246986">
                <a:tc>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RECURSO PROPIOS</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4,000.00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113095153"/>
                  </a:ext>
                </a:extLst>
              </a:tr>
              <a:tr h="246986">
                <a:tc>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4 Programas transversales</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ES" sz="800" b="1" u="none" strike="noStrike" dirty="0">
                          <a:effectLst/>
                        </a:rPr>
                        <a:t>Se fortalecerán los programas que impulse la Agenda 2030.</a:t>
                      </a:r>
                      <a:endParaRPr lang="es-ES" sz="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800" u="none" strike="noStrike" dirty="0">
                          <a:effectLst/>
                        </a:rPr>
                        <a:t> </a:t>
                      </a:r>
                      <a:endParaRPr lang="es-MX" sz="8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225,387.54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167390457"/>
                  </a:ext>
                </a:extLst>
              </a:tr>
              <a:tr h="246986">
                <a:tc>
                  <a:txBody>
                    <a:bodyPr/>
                    <a:lstStyle/>
                    <a:p>
                      <a:pPr algn="r" fontAlgn="b"/>
                      <a:r>
                        <a:rPr lang="es-MX" sz="800" u="none" strike="noStrike">
                          <a:effectLst/>
                        </a:rPr>
                        <a:t>11220001</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700" u="none" strike="noStrike">
                          <a:effectLst/>
                        </a:rPr>
                        <a:t> </a:t>
                      </a:r>
                      <a:endParaRPr lang="es-MX" sz="7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RAMO 28 ESTATAL</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112,693.77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475119633"/>
                  </a:ext>
                </a:extLst>
              </a:tr>
              <a:tr h="246986">
                <a:tc>
                  <a:txBody>
                    <a:bodyPr/>
                    <a:lstStyle/>
                    <a:p>
                      <a:pPr algn="r" fontAlgn="b"/>
                      <a:r>
                        <a:rPr lang="es-MX" sz="800" u="none" strike="noStrike">
                          <a:effectLst/>
                        </a:rPr>
                        <a:t>11220002</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700" u="none" strike="noStrike">
                          <a:effectLst/>
                        </a:rPr>
                        <a:t> </a:t>
                      </a:r>
                      <a:endParaRPr lang="es-MX" sz="7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MX" sz="750" b="1" u="none" strike="noStrike">
                          <a:effectLst/>
                        </a:rPr>
                        <a:t> </a:t>
                      </a:r>
                      <a:endParaRPr lang="es-MX" sz="75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750" b="1" u="none" strike="noStrike" dirty="0">
                          <a:effectLst/>
                        </a:rPr>
                        <a:t> </a:t>
                      </a:r>
                      <a:endParaRPr lang="es-MX" sz="75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RAMO 11 FEDERAL</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112,693.77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930117825"/>
                  </a:ext>
                </a:extLst>
              </a:tr>
            </a:tbl>
          </a:graphicData>
        </a:graphic>
      </p:graphicFrame>
    </p:spTree>
    <p:extLst>
      <p:ext uri="{BB962C8B-B14F-4D97-AF65-F5344CB8AC3E}">
        <p14:creationId xmlns:p14="http://schemas.microsoft.com/office/powerpoint/2010/main" val="2655992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6" name="Tabla 5"/>
          <p:cNvGraphicFramePr>
            <a:graphicFrameLocks noGrp="1"/>
          </p:cNvGraphicFramePr>
          <p:nvPr>
            <p:extLst/>
          </p:nvPr>
        </p:nvGraphicFramePr>
        <p:xfrm>
          <a:off x="0" y="1090750"/>
          <a:ext cx="9144000" cy="358140"/>
        </p:xfrm>
        <a:graphic>
          <a:graphicData uri="http://schemas.openxmlformats.org/drawingml/2006/table">
            <a:tbl>
              <a:tblPr>
                <a:tableStyleId>{16D9F66E-5EB9-4882-86FB-DCBF35E3C3E4}</a:tableStyleId>
              </a:tblPr>
              <a:tblGrid>
                <a:gridCol w="473821">
                  <a:extLst>
                    <a:ext uri="{9D8B030D-6E8A-4147-A177-3AD203B41FA5}">
                      <a16:colId xmlns:a16="http://schemas.microsoft.com/office/drawing/2014/main" xmlns="" val="1480970913"/>
                    </a:ext>
                  </a:extLst>
                </a:gridCol>
                <a:gridCol w="1321834">
                  <a:extLst>
                    <a:ext uri="{9D8B030D-6E8A-4147-A177-3AD203B41FA5}">
                      <a16:colId xmlns:a16="http://schemas.microsoft.com/office/drawing/2014/main" xmlns="" val="1240285956"/>
                    </a:ext>
                  </a:extLst>
                </a:gridCol>
                <a:gridCol w="1312953">
                  <a:extLst>
                    <a:ext uri="{9D8B030D-6E8A-4147-A177-3AD203B41FA5}">
                      <a16:colId xmlns:a16="http://schemas.microsoft.com/office/drawing/2014/main" xmlns="" val="3576181121"/>
                    </a:ext>
                  </a:extLst>
                </a:gridCol>
                <a:gridCol w="3650840">
                  <a:extLst>
                    <a:ext uri="{9D8B030D-6E8A-4147-A177-3AD203B41FA5}">
                      <a16:colId xmlns:a16="http://schemas.microsoft.com/office/drawing/2014/main" xmlns="" val="314300506"/>
                    </a:ext>
                  </a:extLst>
                </a:gridCol>
                <a:gridCol w="868865">
                  <a:extLst>
                    <a:ext uri="{9D8B030D-6E8A-4147-A177-3AD203B41FA5}">
                      <a16:colId xmlns:a16="http://schemas.microsoft.com/office/drawing/2014/main" xmlns="" val="3395493167"/>
                    </a:ext>
                  </a:extLst>
                </a:gridCol>
                <a:gridCol w="1515687">
                  <a:extLst>
                    <a:ext uri="{9D8B030D-6E8A-4147-A177-3AD203B41FA5}">
                      <a16:colId xmlns:a16="http://schemas.microsoft.com/office/drawing/2014/main" xmlns="" val="2460162839"/>
                    </a:ext>
                  </a:extLst>
                </a:gridCol>
              </a:tblGrid>
              <a:tr h="97007">
                <a:tc gridSpan="6">
                  <a:txBody>
                    <a:bodyPr/>
                    <a:lstStyle/>
                    <a:p>
                      <a:pPr algn="ctr" fontAlgn="b"/>
                      <a:endParaRPr lang="es-MX" sz="75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232488112"/>
                  </a:ext>
                </a:extLst>
              </a:tr>
              <a:tr h="190670">
                <a:tc>
                  <a:txBody>
                    <a:bodyPr/>
                    <a:lstStyle/>
                    <a:p>
                      <a:pPr algn="ctr" fontAlgn="ctr"/>
                      <a:r>
                        <a:rPr lang="es-MX" sz="800" b="1" u="none" strike="noStrike" dirty="0">
                          <a:effectLst/>
                        </a:rPr>
                        <a:t>PROYECTO</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OBJETIVOS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METAS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ACTIVIDADES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FUENTES DE FINANCIAMIENTO</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MONTO INICIAL</a:t>
                      </a:r>
                      <a:endParaRPr lang="es-MX" sz="800" b="1" i="0" u="none" strike="noStrike" dirty="0">
                        <a:solidFill>
                          <a:srgbClr val="FFFFFF"/>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54961849"/>
                  </a:ext>
                </a:extLst>
              </a:tr>
            </a:tbl>
          </a:graphicData>
        </a:graphic>
      </p:graphicFrame>
      <p:graphicFrame>
        <p:nvGraphicFramePr>
          <p:cNvPr id="3" name="Tabla 2"/>
          <p:cNvGraphicFramePr>
            <a:graphicFrameLocks noGrp="1"/>
          </p:cNvGraphicFramePr>
          <p:nvPr>
            <p:extLst/>
          </p:nvPr>
        </p:nvGraphicFramePr>
        <p:xfrm>
          <a:off x="0" y="1433650"/>
          <a:ext cx="9144000" cy="4368854"/>
        </p:xfrm>
        <a:graphic>
          <a:graphicData uri="http://schemas.openxmlformats.org/drawingml/2006/table">
            <a:tbl>
              <a:tblPr>
                <a:tableStyleId>{16D9F66E-5EB9-4882-86FB-DCBF35E3C3E4}</a:tableStyleId>
              </a:tblPr>
              <a:tblGrid>
                <a:gridCol w="473825">
                  <a:extLst>
                    <a:ext uri="{9D8B030D-6E8A-4147-A177-3AD203B41FA5}">
                      <a16:colId xmlns:a16="http://schemas.microsoft.com/office/drawing/2014/main" xmlns="" val="4194798955"/>
                    </a:ext>
                  </a:extLst>
                </a:gridCol>
                <a:gridCol w="1321724">
                  <a:extLst>
                    <a:ext uri="{9D8B030D-6E8A-4147-A177-3AD203B41FA5}">
                      <a16:colId xmlns:a16="http://schemas.microsoft.com/office/drawing/2014/main" xmlns="" val="41335231"/>
                    </a:ext>
                  </a:extLst>
                </a:gridCol>
                <a:gridCol w="1313411">
                  <a:extLst>
                    <a:ext uri="{9D8B030D-6E8A-4147-A177-3AD203B41FA5}">
                      <a16:colId xmlns:a16="http://schemas.microsoft.com/office/drawing/2014/main" xmlns="" val="3950221009"/>
                    </a:ext>
                  </a:extLst>
                </a:gridCol>
                <a:gridCol w="3649287">
                  <a:extLst>
                    <a:ext uri="{9D8B030D-6E8A-4147-A177-3AD203B41FA5}">
                      <a16:colId xmlns:a16="http://schemas.microsoft.com/office/drawing/2014/main" xmlns="" val="431778739"/>
                    </a:ext>
                  </a:extLst>
                </a:gridCol>
                <a:gridCol w="872837">
                  <a:extLst>
                    <a:ext uri="{9D8B030D-6E8A-4147-A177-3AD203B41FA5}">
                      <a16:colId xmlns:a16="http://schemas.microsoft.com/office/drawing/2014/main" xmlns="" val="1048221102"/>
                    </a:ext>
                  </a:extLst>
                </a:gridCol>
                <a:gridCol w="1512916">
                  <a:extLst>
                    <a:ext uri="{9D8B030D-6E8A-4147-A177-3AD203B41FA5}">
                      <a16:colId xmlns:a16="http://schemas.microsoft.com/office/drawing/2014/main" xmlns="" val="2726898147"/>
                    </a:ext>
                  </a:extLst>
                </a:gridCol>
              </a:tblGrid>
              <a:tr h="393915">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0" marR="0" marT="0" marB="0" anchor="b"/>
                </a:tc>
                <a:tc rowSpan="17">
                  <a:txBody>
                    <a:bodyPr/>
                    <a:lstStyle/>
                    <a:p>
                      <a:pPr algn="just" fontAlgn="ctr"/>
                      <a:r>
                        <a:rPr lang="es-ES" sz="1000" b="1" u="none" strike="noStrike" dirty="0">
                          <a:effectLst/>
                        </a:rPr>
                        <a:t>Mejorar el desempeño de la universidad, a través de una administración eficiente y eficaz con altos estándares de calidad, planeación estratégica, el desarrollo institucional y la consolidación de los procesos sustantivos, con base en las tecnologías de la información y comunicación (TIC).</a:t>
                      </a:r>
                      <a:endParaRPr lang="es-ES" sz="10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MX" sz="800" b="1" u="none" strike="noStrike" dirty="0">
                          <a:effectLst/>
                        </a:rPr>
                        <a:t>1 Auditoría</a:t>
                      </a:r>
                      <a:endParaRPr lang="es-MX" sz="800" b="1" i="0" u="none" strike="noStrike" dirty="0">
                        <a:solidFill>
                          <a:srgbClr val="000000"/>
                        </a:solidFill>
                        <a:effectLst/>
                        <a:latin typeface="Calibri" panose="020F0502020204030204" pitchFamily="34" charset="0"/>
                      </a:endParaRPr>
                    </a:p>
                  </a:txBody>
                  <a:tcPr marL="0" marR="0" marT="0" marB="0" anchor="ctr"/>
                </a:tc>
                <a:tc>
                  <a:txBody>
                    <a:bodyPr/>
                    <a:lstStyle/>
                    <a:p>
                      <a:pPr algn="just" fontAlgn="ctr"/>
                      <a:r>
                        <a:rPr lang="es-ES" sz="800" b="1" u="none" strike="noStrike" dirty="0">
                          <a:effectLst/>
                        </a:rPr>
                        <a:t>Se garantizará la Gestión Administrativa y la correcta aplicación de los recursos, respetando la eficiencia, eficacia, economía, transparencia y honradez. </a:t>
                      </a:r>
                      <a:endParaRPr lang="es-ES" sz="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800"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11,899,851.60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804346323"/>
                  </a:ext>
                </a:extLst>
              </a:tr>
              <a:tr h="200954">
                <a:tc>
                  <a:txBody>
                    <a:bodyPr/>
                    <a:lstStyle/>
                    <a:p>
                      <a:pPr algn="r" fontAlgn="b"/>
                      <a:r>
                        <a:rPr lang="es-MX" sz="700" u="none" strike="noStrike">
                          <a:effectLst/>
                        </a:rPr>
                        <a:t>11220001</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RAMO 28 ESTATAL</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4,731,616.77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667297115"/>
                  </a:ext>
                </a:extLst>
              </a:tr>
              <a:tr h="200954">
                <a:tc>
                  <a:txBody>
                    <a:bodyPr/>
                    <a:lstStyle/>
                    <a:p>
                      <a:pPr algn="r" fontAlgn="b"/>
                      <a:r>
                        <a:rPr lang="es-MX" sz="700" u="none" strike="noStrike">
                          <a:effectLst/>
                        </a:rPr>
                        <a:t>11220002</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dirty="0">
                          <a:effectLst/>
                        </a:rPr>
                        <a:t>RAMO 11 FEDERAL</a:t>
                      </a:r>
                      <a:endParaRPr lang="es-MX" sz="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6,363,718.63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740757857"/>
                  </a:ext>
                </a:extLst>
              </a:tr>
              <a:tr h="200954">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RECURSO PROPIOS</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804,516.20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654741507"/>
                  </a:ext>
                </a:extLst>
              </a:tr>
              <a:tr h="200954">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3 Módulos</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ES" sz="800" b="1" u="none" strike="noStrike" dirty="0">
                          <a:effectLst/>
                        </a:rPr>
                        <a:t>Se implementará la operación del sistema integral digital.</a:t>
                      </a:r>
                      <a:endParaRPr lang="es-ES" sz="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800"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350,000.00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061338413"/>
                  </a:ext>
                </a:extLst>
              </a:tr>
              <a:tr h="200954">
                <a:tc>
                  <a:txBody>
                    <a:bodyPr/>
                    <a:lstStyle/>
                    <a:p>
                      <a:pPr algn="r" fontAlgn="b"/>
                      <a:r>
                        <a:rPr lang="es-MX" sz="700" u="none" strike="noStrike">
                          <a:effectLst/>
                        </a:rPr>
                        <a:t>11220001</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RAMO 28 ESTATAL</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150,000.00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011427817"/>
                  </a:ext>
                </a:extLst>
              </a:tr>
              <a:tr h="200954">
                <a:tc>
                  <a:txBody>
                    <a:bodyPr/>
                    <a:lstStyle/>
                    <a:p>
                      <a:pPr algn="r" fontAlgn="b"/>
                      <a:r>
                        <a:rPr lang="es-MX" sz="700" u="none" strike="noStrike" dirty="0">
                          <a:effectLst/>
                        </a:rPr>
                        <a:t>11220002</a:t>
                      </a:r>
                      <a:endParaRPr lang="es-MX" sz="7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RAMO 11 FEDERAL</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150,000.00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054740268"/>
                  </a:ext>
                </a:extLst>
              </a:tr>
              <a:tr h="200954">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RECURSO PROPIOS</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50,000.00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540610819"/>
                  </a:ext>
                </a:extLst>
              </a:tr>
              <a:tr h="200954">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1 Modernización</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ES" sz="800" b="1" u="none" strike="noStrike" dirty="0">
                          <a:effectLst/>
                        </a:rPr>
                        <a:t>Se impulsará la modernización de la biblioteca universitaria.</a:t>
                      </a:r>
                      <a:endParaRPr lang="es-ES" sz="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800"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183,817.72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945002120"/>
                  </a:ext>
                </a:extLst>
              </a:tr>
              <a:tr h="200954">
                <a:tc>
                  <a:txBody>
                    <a:bodyPr/>
                    <a:lstStyle/>
                    <a:p>
                      <a:pPr algn="r" fontAlgn="b"/>
                      <a:r>
                        <a:rPr lang="es-MX" sz="700" u="none" strike="noStrike">
                          <a:effectLst/>
                        </a:rPr>
                        <a:t>11220001</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RAMO 28 ESTATAL</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69,408.86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079245746"/>
                  </a:ext>
                </a:extLst>
              </a:tr>
              <a:tr h="200954">
                <a:tc>
                  <a:txBody>
                    <a:bodyPr/>
                    <a:lstStyle/>
                    <a:p>
                      <a:pPr algn="r" fontAlgn="b"/>
                      <a:r>
                        <a:rPr lang="es-MX" sz="700" u="none" strike="noStrike">
                          <a:effectLst/>
                        </a:rPr>
                        <a:t>11220002</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RAMO 11 FEDERAL</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99,408.86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954260679"/>
                  </a:ext>
                </a:extLst>
              </a:tr>
              <a:tr h="200954">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ctr"/>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ctr"/>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RECURSO PROPIOS</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15,000.00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786139502"/>
                  </a:ext>
                </a:extLst>
              </a:tr>
              <a:tr h="393915">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b"/>
                      <a:r>
                        <a:rPr lang="es-MX" sz="800" b="1" u="none" strike="noStrike">
                          <a:effectLst/>
                        </a:rPr>
                        <a:t>1 Programa de mantenimiento preventivo y correctivo</a:t>
                      </a:r>
                      <a:endParaRPr lang="es-MX" sz="800" b="1" i="0" u="none" strike="noStrike">
                        <a:solidFill>
                          <a:srgbClr val="000000"/>
                        </a:solidFill>
                        <a:effectLst/>
                        <a:latin typeface="Calibri" panose="020F0502020204030204" pitchFamily="34" charset="0"/>
                      </a:endParaRPr>
                    </a:p>
                  </a:txBody>
                  <a:tcPr marL="0" marR="0" marT="0" marB="0" anchor="b"/>
                </a:tc>
                <a:tc>
                  <a:txBody>
                    <a:bodyPr/>
                    <a:lstStyle/>
                    <a:p>
                      <a:pPr algn="just" fontAlgn="ctr"/>
                      <a:r>
                        <a:rPr lang="es-ES" sz="800" b="1" u="none" strike="noStrike" dirty="0">
                          <a:effectLst/>
                        </a:rPr>
                        <a:t>Se fortalecerá la práctica en laboratorios y talleres, realizando mantenimiento,  actualización y adquisición de materiales, software e insumos.</a:t>
                      </a:r>
                      <a:endParaRPr lang="es-ES" sz="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800"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303,976.38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549947178"/>
                  </a:ext>
                </a:extLst>
              </a:tr>
              <a:tr h="200954">
                <a:tc>
                  <a:txBody>
                    <a:bodyPr/>
                    <a:lstStyle/>
                    <a:p>
                      <a:pPr algn="r" fontAlgn="b"/>
                      <a:r>
                        <a:rPr lang="es-MX" sz="700" u="none" strike="noStrike">
                          <a:effectLst/>
                        </a:rPr>
                        <a:t>11220001</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b"/>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b"/>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RAMO 28 ESTATAL</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151,188.19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282760184"/>
                  </a:ext>
                </a:extLst>
              </a:tr>
              <a:tr h="200954">
                <a:tc>
                  <a:txBody>
                    <a:bodyPr/>
                    <a:lstStyle/>
                    <a:p>
                      <a:pPr algn="r" fontAlgn="b"/>
                      <a:r>
                        <a:rPr lang="es-MX" sz="700" u="none" strike="noStrike">
                          <a:effectLst/>
                        </a:rPr>
                        <a:t>11220002</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b"/>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b"/>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RAMO 11 FEDERAL</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151,188.19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213595053"/>
                  </a:ext>
                </a:extLst>
              </a:tr>
              <a:tr h="200954">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b"/>
                      <a:r>
                        <a:rPr lang="es-MX" sz="800" b="1"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b"/>
                </a:tc>
                <a:tc>
                  <a:txBody>
                    <a:bodyPr/>
                    <a:lstStyle/>
                    <a:p>
                      <a:pPr algn="just" fontAlgn="ctr"/>
                      <a:r>
                        <a:rPr lang="es-MX" sz="800" b="1" u="none" strike="noStrike" dirty="0">
                          <a:effectLst/>
                        </a:rPr>
                        <a:t> </a:t>
                      </a:r>
                      <a:endParaRPr lang="es-MX" sz="800" b="1" i="0" u="none" strike="noStrike" dirty="0">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RECURSO PROPIOS</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1,600.00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268281974"/>
                  </a:ext>
                </a:extLst>
              </a:tr>
              <a:tr h="348244">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a:txBody>
                    <a:bodyPr/>
                    <a:lstStyle/>
                    <a:p>
                      <a:pPr algn="ctr" fontAlgn="b"/>
                      <a:r>
                        <a:rPr lang="es-ES" sz="800" b="1" u="none" strike="noStrike">
                          <a:effectLst/>
                        </a:rPr>
                        <a:t>1 Certificación nacional (NMX R-25)   1 Certificación internacional (ISO 9001:2015)</a:t>
                      </a:r>
                      <a:endParaRPr lang="es-ES" sz="800" b="1" i="0" u="none" strike="noStrike">
                        <a:solidFill>
                          <a:srgbClr val="000000"/>
                        </a:solidFill>
                        <a:effectLst/>
                        <a:latin typeface="Calibri" panose="020F0502020204030204" pitchFamily="34" charset="0"/>
                      </a:endParaRPr>
                    </a:p>
                  </a:txBody>
                  <a:tcPr marL="0" marR="0" marT="0" marB="0" anchor="b"/>
                </a:tc>
                <a:tc>
                  <a:txBody>
                    <a:bodyPr/>
                    <a:lstStyle/>
                    <a:p>
                      <a:pPr algn="just" fontAlgn="ctr"/>
                      <a:r>
                        <a:rPr lang="es-ES" sz="800" b="1" u="none" strike="noStrike" dirty="0">
                          <a:effectLst/>
                        </a:rPr>
                        <a:t>Se impulsará el mantenimiento de certificaciones nacional e internacional. </a:t>
                      </a:r>
                      <a:endParaRPr lang="es-ES" sz="8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800" u="none" strike="noStrike">
                          <a:effectLst/>
                        </a:rPr>
                        <a:t> </a:t>
                      </a:r>
                      <a:endParaRPr lang="es-MX" sz="8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1,060,792.26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688550523"/>
                  </a:ext>
                </a:extLst>
              </a:tr>
              <a:tr h="200954">
                <a:tc>
                  <a:txBody>
                    <a:bodyPr/>
                    <a:lstStyle/>
                    <a:p>
                      <a:pPr algn="r" fontAlgn="b"/>
                      <a:r>
                        <a:rPr lang="es-MX" sz="700" u="none" strike="noStrike">
                          <a:effectLst/>
                        </a:rPr>
                        <a:t>11220001</a:t>
                      </a:r>
                      <a:endParaRPr lang="es-MX" sz="7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600" u="none" strike="noStrike">
                          <a:effectLst/>
                        </a:rPr>
                        <a:t> </a:t>
                      </a:r>
                      <a:endParaRPr lang="es-MX" sz="6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just" fontAlgn="ctr"/>
                      <a:r>
                        <a:rPr lang="es-MX" sz="800" u="none" strike="noStrike">
                          <a:effectLst/>
                        </a:rPr>
                        <a:t> </a:t>
                      </a:r>
                      <a:endParaRPr lang="es-MX" sz="800" b="0" i="0" u="none" strike="noStrike">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RAMO 28 ESTATAL</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530,396.13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400307193"/>
                  </a:ext>
                </a:extLst>
              </a:tr>
              <a:tr h="200954">
                <a:tc>
                  <a:txBody>
                    <a:bodyPr/>
                    <a:lstStyle/>
                    <a:p>
                      <a:pPr algn="r" fontAlgn="b"/>
                      <a:r>
                        <a:rPr lang="es-MX" sz="700" u="none" strike="noStrike">
                          <a:effectLst/>
                        </a:rPr>
                        <a:t>11220002</a:t>
                      </a:r>
                      <a:endParaRPr lang="es-MX" sz="7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MX" sz="600" u="none" strike="noStrike" dirty="0">
                          <a:effectLst/>
                        </a:rPr>
                        <a:t> </a:t>
                      </a:r>
                      <a:endParaRPr lang="es-MX" sz="6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just" fontAlgn="ctr"/>
                      <a:r>
                        <a:rPr lang="es-MX" sz="800" u="none" strike="noStrike">
                          <a:effectLst/>
                        </a:rPr>
                        <a:t> </a:t>
                      </a:r>
                      <a:endParaRPr lang="es-MX" sz="800" b="0" i="0" u="none" strike="noStrike">
                        <a:solidFill>
                          <a:srgbClr val="000000"/>
                        </a:solidFill>
                        <a:effectLst/>
                        <a:latin typeface="Arial" panose="020B0604020202020204" pitchFamily="34" charset="0"/>
                      </a:endParaRPr>
                    </a:p>
                  </a:txBody>
                  <a:tcPr marL="0" marR="0" marT="0" marB="0" anchor="ctr"/>
                </a:tc>
                <a:tc>
                  <a:txBody>
                    <a:bodyPr/>
                    <a:lstStyle/>
                    <a:p>
                      <a:pPr algn="l" fontAlgn="b"/>
                      <a:r>
                        <a:rPr lang="es-MX" sz="800" u="none" strike="noStrike">
                          <a:effectLst/>
                        </a:rPr>
                        <a:t>RAMO 11 FEDERAL</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dirty="0">
                          <a:effectLst/>
                        </a:rPr>
                        <a:t>                     530,396.13 </a:t>
                      </a:r>
                      <a:endParaRPr lang="es-MX"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093741146"/>
                  </a:ext>
                </a:extLst>
              </a:tr>
            </a:tbl>
          </a:graphicData>
        </a:graphic>
      </p:graphicFrame>
    </p:spTree>
    <p:extLst>
      <p:ext uri="{BB962C8B-B14F-4D97-AF65-F5344CB8AC3E}">
        <p14:creationId xmlns:p14="http://schemas.microsoft.com/office/powerpoint/2010/main" val="18226510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6" name="Tabla 5"/>
          <p:cNvGraphicFramePr>
            <a:graphicFrameLocks noGrp="1"/>
          </p:cNvGraphicFramePr>
          <p:nvPr>
            <p:extLst/>
          </p:nvPr>
        </p:nvGraphicFramePr>
        <p:xfrm>
          <a:off x="0" y="1988528"/>
          <a:ext cx="9144000" cy="358140"/>
        </p:xfrm>
        <a:graphic>
          <a:graphicData uri="http://schemas.openxmlformats.org/drawingml/2006/table">
            <a:tbl>
              <a:tblPr>
                <a:tableStyleId>{16D9F66E-5EB9-4882-86FB-DCBF35E3C3E4}</a:tableStyleId>
              </a:tblPr>
              <a:tblGrid>
                <a:gridCol w="473821">
                  <a:extLst>
                    <a:ext uri="{9D8B030D-6E8A-4147-A177-3AD203B41FA5}">
                      <a16:colId xmlns:a16="http://schemas.microsoft.com/office/drawing/2014/main" xmlns="" val="1480970913"/>
                    </a:ext>
                  </a:extLst>
                </a:gridCol>
                <a:gridCol w="1321834">
                  <a:extLst>
                    <a:ext uri="{9D8B030D-6E8A-4147-A177-3AD203B41FA5}">
                      <a16:colId xmlns:a16="http://schemas.microsoft.com/office/drawing/2014/main" xmlns="" val="1240285956"/>
                    </a:ext>
                  </a:extLst>
                </a:gridCol>
                <a:gridCol w="1312953">
                  <a:extLst>
                    <a:ext uri="{9D8B030D-6E8A-4147-A177-3AD203B41FA5}">
                      <a16:colId xmlns:a16="http://schemas.microsoft.com/office/drawing/2014/main" xmlns="" val="3576181121"/>
                    </a:ext>
                  </a:extLst>
                </a:gridCol>
                <a:gridCol w="3650840">
                  <a:extLst>
                    <a:ext uri="{9D8B030D-6E8A-4147-A177-3AD203B41FA5}">
                      <a16:colId xmlns:a16="http://schemas.microsoft.com/office/drawing/2014/main" xmlns="" val="314300506"/>
                    </a:ext>
                  </a:extLst>
                </a:gridCol>
                <a:gridCol w="868865">
                  <a:extLst>
                    <a:ext uri="{9D8B030D-6E8A-4147-A177-3AD203B41FA5}">
                      <a16:colId xmlns:a16="http://schemas.microsoft.com/office/drawing/2014/main" xmlns="" val="3395493167"/>
                    </a:ext>
                  </a:extLst>
                </a:gridCol>
                <a:gridCol w="1515687">
                  <a:extLst>
                    <a:ext uri="{9D8B030D-6E8A-4147-A177-3AD203B41FA5}">
                      <a16:colId xmlns:a16="http://schemas.microsoft.com/office/drawing/2014/main" xmlns="" val="2460162839"/>
                    </a:ext>
                  </a:extLst>
                </a:gridCol>
              </a:tblGrid>
              <a:tr h="97007">
                <a:tc gridSpan="6">
                  <a:txBody>
                    <a:bodyPr/>
                    <a:lstStyle/>
                    <a:p>
                      <a:pPr algn="ctr" fontAlgn="b"/>
                      <a:endParaRPr lang="es-MX" sz="75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232488112"/>
                  </a:ext>
                </a:extLst>
              </a:tr>
              <a:tr h="190670">
                <a:tc>
                  <a:txBody>
                    <a:bodyPr/>
                    <a:lstStyle/>
                    <a:p>
                      <a:pPr algn="ctr" fontAlgn="ctr"/>
                      <a:r>
                        <a:rPr lang="es-MX" sz="800" b="1" u="none" strike="noStrike" dirty="0">
                          <a:effectLst/>
                        </a:rPr>
                        <a:t>PROYECTO</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OBJETIVOS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METAS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ACTIVIDADES</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FUENTES DE FINANCIAMIENTO</a:t>
                      </a:r>
                      <a:endParaRPr lang="es-MX" sz="8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s-MX" sz="800" b="1" u="none" strike="noStrike" dirty="0">
                          <a:effectLst/>
                        </a:rPr>
                        <a:t>MONTO INICIAL</a:t>
                      </a:r>
                      <a:endParaRPr lang="es-MX" sz="800" b="1" i="0" u="none" strike="noStrike" dirty="0">
                        <a:solidFill>
                          <a:srgbClr val="FFFFFF"/>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554961849"/>
                  </a:ext>
                </a:extLst>
              </a:tr>
            </a:tbl>
          </a:graphicData>
        </a:graphic>
      </p:graphicFrame>
      <p:graphicFrame>
        <p:nvGraphicFramePr>
          <p:cNvPr id="5" name="Tabla 4"/>
          <p:cNvGraphicFramePr>
            <a:graphicFrameLocks noGrp="1"/>
          </p:cNvGraphicFramePr>
          <p:nvPr>
            <p:extLst/>
          </p:nvPr>
        </p:nvGraphicFramePr>
        <p:xfrm>
          <a:off x="0" y="2331858"/>
          <a:ext cx="9144001" cy="1501896"/>
        </p:xfrm>
        <a:graphic>
          <a:graphicData uri="http://schemas.openxmlformats.org/drawingml/2006/table">
            <a:tbl>
              <a:tblPr>
                <a:tableStyleId>{16D9F66E-5EB9-4882-86FB-DCBF35E3C3E4}</a:tableStyleId>
              </a:tblPr>
              <a:tblGrid>
                <a:gridCol w="473825">
                  <a:extLst>
                    <a:ext uri="{9D8B030D-6E8A-4147-A177-3AD203B41FA5}">
                      <a16:colId xmlns:a16="http://schemas.microsoft.com/office/drawing/2014/main" xmlns="" val="66725259"/>
                    </a:ext>
                  </a:extLst>
                </a:gridCol>
                <a:gridCol w="1321724">
                  <a:extLst>
                    <a:ext uri="{9D8B030D-6E8A-4147-A177-3AD203B41FA5}">
                      <a16:colId xmlns:a16="http://schemas.microsoft.com/office/drawing/2014/main" xmlns="" val="87921767"/>
                    </a:ext>
                  </a:extLst>
                </a:gridCol>
                <a:gridCol w="1313411">
                  <a:extLst>
                    <a:ext uri="{9D8B030D-6E8A-4147-A177-3AD203B41FA5}">
                      <a16:colId xmlns:a16="http://schemas.microsoft.com/office/drawing/2014/main" xmlns="" val="1935682739"/>
                    </a:ext>
                  </a:extLst>
                </a:gridCol>
                <a:gridCol w="3649287">
                  <a:extLst>
                    <a:ext uri="{9D8B030D-6E8A-4147-A177-3AD203B41FA5}">
                      <a16:colId xmlns:a16="http://schemas.microsoft.com/office/drawing/2014/main" xmlns="" val="4161516420"/>
                    </a:ext>
                  </a:extLst>
                </a:gridCol>
                <a:gridCol w="872837">
                  <a:extLst>
                    <a:ext uri="{9D8B030D-6E8A-4147-A177-3AD203B41FA5}">
                      <a16:colId xmlns:a16="http://schemas.microsoft.com/office/drawing/2014/main" xmlns="" val="314188876"/>
                    </a:ext>
                  </a:extLst>
                </a:gridCol>
                <a:gridCol w="1512917">
                  <a:extLst>
                    <a:ext uri="{9D8B030D-6E8A-4147-A177-3AD203B41FA5}">
                      <a16:colId xmlns:a16="http://schemas.microsoft.com/office/drawing/2014/main" xmlns="" val="3451615747"/>
                    </a:ext>
                  </a:extLst>
                </a:gridCol>
              </a:tblGrid>
              <a:tr h="186898">
                <a:tc rowSpan="2">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rowSpan="9">
                  <a:txBody>
                    <a:bodyPr/>
                    <a:lstStyle/>
                    <a:p>
                      <a:pPr algn="just" fontAlgn="ctr"/>
                      <a:r>
                        <a:rPr lang="es-MX" sz="1000" b="1" u="none" strike="noStrike" dirty="0">
                          <a:effectLst/>
                        </a:rPr>
                        <a:t>Implementar acciones académicas para enfrentar la pandemia del COVID-19 a través de la estrategia nacional de sana distancia</a:t>
                      </a:r>
                      <a:r>
                        <a:rPr lang="es-MX" sz="700" b="1" u="none" strike="noStrike" dirty="0">
                          <a:effectLst/>
                        </a:rPr>
                        <a:t>.</a:t>
                      </a:r>
                      <a:endParaRPr lang="es-MX" sz="700" b="1" i="0" u="none" strike="noStrike" dirty="0">
                        <a:solidFill>
                          <a:srgbClr val="000000"/>
                        </a:solidFill>
                        <a:effectLst/>
                        <a:latin typeface="Arial" panose="020B0604020202020204" pitchFamily="34" charset="0"/>
                      </a:endParaRPr>
                    </a:p>
                  </a:txBody>
                  <a:tcPr marL="0" marR="0" marT="0" marB="0"/>
                </a:tc>
                <a:tc rowSpan="5">
                  <a:txBody>
                    <a:bodyPr/>
                    <a:lstStyle/>
                    <a:p>
                      <a:pPr algn="ctr" fontAlgn="b"/>
                      <a:r>
                        <a:rPr lang="es-ES" sz="900" b="1" u="none" strike="noStrike" dirty="0">
                          <a:effectLst/>
                        </a:rPr>
                        <a:t>100% Actividades académicas virtuales  1 Programa de desinfección de las instalaciones</a:t>
                      </a:r>
                      <a:endParaRPr lang="es-ES" sz="900" b="1" i="0" u="none" strike="noStrike" dirty="0">
                        <a:solidFill>
                          <a:srgbClr val="000000"/>
                        </a:solidFill>
                        <a:effectLst/>
                        <a:latin typeface="Calibri" panose="020F0502020204030204" pitchFamily="34" charset="0"/>
                      </a:endParaRPr>
                    </a:p>
                  </a:txBody>
                  <a:tcPr marL="0" marR="0" marT="0" marB="0"/>
                </a:tc>
                <a:tc rowSpan="5">
                  <a:txBody>
                    <a:bodyPr/>
                    <a:lstStyle/>
                    <a:p>
                      <a:pPr algn="ctr" fontAlgn="ctr"/>
                      <a:r>
                        <a:rPr lang="es-ES" sz="800" b="1" u="none" strike="noStrike" dirty="0">
                          <a:effectLst/>
                        </a:rPr>
                        <a:t>Se implementarán acciones académicas y administrativas en caso de contingencias sanitarias</a:t>
                      </a:r>
                      <a:endParaRPr lang="es-ES" sz="800" b="1" i="0" u="none" strike="noStrike" dirty="0">
                        <a:solidFill>
                          <a:srgbClr val="000000"/>
                        </a:solidFill>
                        <a:effectLst/>
                        <a:latin typeface="Arial" panose="020B0604020202020204" pitchFamily="34" charset="0"/>
                      </a:endParaRPr>
                    </a:p>
                  </a:txBody>
                  <a:tcPr marL="0" marR="0" marT="0" marB="0"/>
                </a:tc>
                <a:tc>
                  <a:txBody>
                    <a:bodyPr/>
                    <a:lstStyle/>
                    <a:p>
                      <a:pPr algn="ctr" fontAlgn="b"/>
                      <a:r>
                        <a:rPr lang="es-MX" sz="800" u="none" strike="noStrike" dirty="0">
                          <a:effectLst/>
                        </a:rPr>
                        <a:t> </a:t>
                      </a:r>
                      <a:endParaRPr lang="es-MX" sz="8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s-MX" sz="800" b="1" u="none" strike="noStrike" dirty="0">
                          <a:effectLst/>
                        </a:rPr>
                        <a:t>                  2,801,192.58 </a:t>
                      </a:r>
                      <a:endParaRPr lang="es-MX" sz="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64229121"/>
                  </a:ext>
                </a:extLst>
              </a:tr>
              <a:tr h="0">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rowSpan="2">
                  <a:txBody>
                    <a:bodyPr/>
                    <a:lstStyle/>
                    <a:p>
                      <a:pPr algn="l" fontAlgn="b"/>
                      <a:r>
                        <a:rPr lang="es-MX" sz="800" u="none" strike="noStrike" dirty="0">
                          <a:effectLst/>
                        </a:rPr>
                        <a:t>RAMO 28 ESTATAL</a:t>
                      </a:r>
                      <a:endParaRPr lang="es-MX" sz="800" b="0" i="0" u="none" strike="noStrike" dirty="0">
                        <a:solidFill>
                          <a:srgbClr val="000000"/>
                        </a:solidFill>
                        <a:effectLst/>
                        <a:latin typeface="Calibri" panose="020F0502020204030204" pitchFamily="34" charset="0"/>
                      </a:endParaRPr>
                    </a:p>
                  </a:txBody>
                  <a:tcPr marL="0" marR="0" marT="0" marB="0" anchor="b"/>
                </a:tc>
                <a:tc rowSpan="2">
                  <a:txBody>
                    <a:bodyPr/>
                    <a:lstStyle/>
                    <a:p>
                      <a:pPr algn="r" fontAlgn="b"/>
                      <a:r>
                        <a:rPr lang="es-MX" sz="800" u="none" strike="noStrike">
                          <a:effectLst/>
                        </a:rPr>
                        <a:t>                  2,037,986.40 </a:t>
                      </a:r>
                      <a:endParaRPr lang="es-MX"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571366599"/>
                  </a:ext>
                </a:extLst>
              </a:tr>
              <a:tr h="246986">
                <a:tc>
                  <a:txBody>
                    <a:bodyPr/>
                    <a:lstStyle/>
                    <a:p>
                      <a:pPr algn="r" fontAlgn="b"/>
                      <a:r>
                        <a:rPr lang="es-MX" sz="800" u="none" strike="noStrike">
                          <a:effectLst/>
                        </a:rPr>
                        <a:t>11220001</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pPr algn="l" fontAlgn="b"/>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pPr algn="r" fontAlgn="b"/>
                      <a:endParaRPr lang="es-MX"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240926672"/>
                  </a:ext>
                </a:extLst>
              </a:tr>
              <a:tr h="246986">
                <a:tc>
                  <a:txBody>
                    <a:bodyPr/>
                    <a:lstStyle/>
                    <a:p>
                      <a:pPr algn="r" fontAlgn="b"/>
                      <a:r>
                        <a:rPr lang="es-MX" sz="800" u="none" strike="noStrike">
                          <a:effectLst/>
                        </a:rPr>
                        <a:t>11220002</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b"/>
                      <a:r>
                        <a:rPr lang="es-MX" sz="800" u="none" strike="noStrike">
                          <a:effectLst/>
                        </a:rPr>
                        <a:t>RAMO 11 FEDERAL</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a:effectLst/>
                        </a:rPr>
                        <a:t>                     498,206.18 </a:t>
                      </a:r>
                      <a:endParaRPr lang="es-MX"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151548258"/>
                  </a:ext>
                </a:extLst>
              </a:tr>
              <a:tr h="246986">
                <a:tc rowSpan="2">
                  <a:txBody>
                    <a:bodyPr/>
                    <a:lstStyle/>
                    <a:p>
                      <a:pPr algn="l" fontAlgn="b"/>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l" fontAlgn="b"/>
                      <a:r>
                        <a:rPr lang="es-MX" sz="800" u="none" strike="noStrike">
                          <a:effectLst/>
                        </a:rPr>
                        <a:t>RECURSO PROPIOS</a:t>
                      </a:r>
                      <a:endParaRPr lang="es-MX" sz="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s-MX" sz="800" u="none" strike="noStrike">
                          <a:effectLst/>
                        </a:rPr>
                        <a:t>                     265,000.00 </a:t>
                      </a:r>
                      <a:endParaRPr lang="es-MX"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527583325"/>
                  </a:ext>
                </a:extLst>
              </a:tr>
              <a:tr h="48290">
                <a:tc vMerge="1">
                  <a:txBody>
                    <a:bodyPr/>
                    <a:lstStyle/>
                    <a:p>
                      <a:pPr algn="l" fontAlgn="b"/>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endParaRPr lang="es-MX"/>
                    </a:p>
                  </a:txBody>
                  <a:tcPr/>
                </a:tc>
                <a:tc rowSpan="2" gridSpan="4">
                  <a:txBody>
                    <a:bodyPr/>
                    <a:lstStyle/>
                    <a:p>
                      <a:endParaRPr lang="es-MX" dirty="0"/>
                    </a:p>
                  </a:txBody>
                  <a:tcPr marL="0" marR="0" marT="0" marB="0" anchor="b"/>
                </a:tc>
                <a:tc rowSpan="2" hMerge="1">
                  <a:txBody>
                    <a:bodyPr/>
                    <a:lstStyle/>
                    <a:p>
                      <a:endParaRPr lang="es-MX" dirty="0"/>
                    </a:p>
                  </a:txBody>
                  <a:tcPr marL="0" marR="0" marT="0" marB="0" anchor="ctr"/>
                </a:tc>
                <a:tc rowSpan="2" hMerge="1">
                  <a:txBody>
                    <a:bodyPr/>
                    <a:lstStyle/>
                    <a:p>
                      <a:endParaRPr lang="es-MX" dirty="0"/>
                    </a:p>
                  </a:txBody>
                  <a:tcPr marL="0" marR="0" marT="0" marB="0" anchor="b"/>
                </a:tc>
                <a:tc rowSpan="2" hMerge="1">
                  <a:txBody>
                    <a:bodyPr/>
                    <a:lstStyle/>
                    <a:p>
                      <a:endParaRPr lang="es-MX"/>
                    </a:p>
                  </a:txBody>
                  <a:tcPr marL="0" marR="0" marT="0" marB="0" anchor="b"/>
                </a:tc>
                <a:extLst>
                  <a:ext uri="{0D108BD9-81ED-4DB2-BD59-A6C34878D82A}">
                    <a16:rowId xmlns:a16="http://schemas.microsoft.com/office/drawing/2014/main" xmlns="" val="9157071"/>
                  </a:ext>
                </a:extLst>
              </a:tr>
              <a:tr h="0">
                <a:tc rowSpan="2">
                  <a:txBody>
                    <a:bodyPr/>
                    <a:lstStyle/>
                    <a:p>
                      <a:endParaRPr lang="es-MX" dirty="0"/>
                    </a:p>
                  </a:txBody>
                  <a:tcPr marL="0" marR="0" marT="0" marB="0" anchor="b"/>
                </a:tc>
                <a:tc v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pPr algn="ctr" fontAlgn="b"/>
                      <a:endParaRPr lang="es-MX" sz="900" b="1" i="0" u="none" strike="noStrike" dirty="0">
                        <a:solidFill>
                          <a:srgbClr val="000000"/>
                        </a:solidFill>
                        <a:effectLst/>
                        <a:latin typeface="Calibri" panose="020F0502020204030204" pitchFamily="34" charset="0"/>
                      </a:endParaRPr>
                    </a:p>
                  </a:txBody>
                  <a:tcPr/>
                </a:tc>
                <a:tc hMerge="1" vMerge="1">
                  <a:txBody>
                    <a:bodyPr/>
                    <a:lstStyle/>
                    <a:p>
                      <a:pPr algn="r" fontAlgn="b"/>
                      <a:endParaRPr lang="es-MX" sz="900" b="1" i="0" u="none" strike="noStrike" dirty="0">
                        <a:solidFill>
                          <a:srgbClr val="000000"/>
                        </a:solidFill>
                        <a:effectLst/>
                        <a:latin typeface="Calibri" panose="020F0502020204030204" pitchFamily="34" charset="0"/>
                      </a:endParaRPr>
                    </a:p>
                  </a:txBody>
                  <a:tcPr/>
                </a:tc>
                <a:extLst>
                  <a:ext uri="{0D108BD9-81ED-4DB2-BD59-A6C34878D82A}">
                    <a16:rowId xmlns:a16="http://schemas.microsoft.com/office/drawing/2014/main" xmlns="" val="1743801367"/>
                  </a:ext>
                </a:extLst>
              </a:tr>
              <a:tr h="0">
                <a:tc vMerge="1">
                  <a:txBody>
                    <a:bodyPr/>
                    <a:lstStyle/>
                    <a:p>
                      <a:endParaRPr lang="es-MX"/>
                    </a:p>
                  </a:txBody>
                  <a:tcPr/>
                </a:tc>
                <a:tc vMerge="1">
                  <a:txBody>
                    <a:bodyPr/>
                    <a:lstStyle/>
                    <a:p>
                      <a:endParaRPr lang="es-MX"/>
                    </a:p>
                  </a:txBody>
                  <a:tcPr/>
                </a:tc>
                <a:tc rowSpan="2" gridSpan="2">
                  <a:txBody>
                    <a:bodyPr/>
                    <a:lstStyle/>
                    <a:p>
                      <a:endParaRPr lang="es-MX" dirty="0"/>
                    </a:p>
                  </a:txBody>
                  <a:tcPr marL="0" marR="0" marT="0" marB="0" anchor="b"/>
                </a:tc>
                <a:tc rowSpan="2" hMerge="1">
                  <a:txBody>
                    <a:bodyPr/>
                    <a:lstStyle/>
                    <a:p>
                      <a:endParaRPr lang="es-MX" dirty="0"/>
                    </a:p>
                  </a:txBody>
                  <a:tcPr marL="0" marR="0" marT="0" marB="0" anchor="b"/>
                </a:tc>
                <a:tc rowSpan="2">
                  <a:txBody>
                    <a:bodyPr/>
                    <a:lstStyle/>
                    <a:p>
                      <a:pPr algn="ctr" fontAlgn="b"/>
                      <a:r>
                        <a:rPr lang="es-MX" sz="1000" b="1" u="none" strike="noStrike" dirty="0">
                          <a:effectLst/>
                        </a:rPr>
                        <a:t>TOTAL</a:t>
                      </a:r>
                      <a:endParaRPr lang="es-MX" sz="1000" b="1" i="0" u="none" strike="noStrike" dirty="0">
                        <a:solidFill>
                          <a:srgbClr val="000000"/>
                        </a:solidFill>
                        <a:effectLst/>
                        <a:latin typeface="Calibri" panose="020F0502020204030204" pitchFamily="34" charset="0"/>
                      </a:endParaRPr>
                    </a:p>
                  </a:txBody>
                  <a:tcPr marL="0" marR="0" marT="0" marB="0" anchor="b"/>
                </a:tc>
                <a:tc rowSpan="2">
                  <a:txBody>
                    <a:bodyPr/>
                    <a:lstStyle/>
                    <a:p>
                      <a:pPr algn="r" fontAlgn="b"/>
                      <a:r>
                        <a:rPr lang="es-MX" sz="1000" b="1" u="none" strike="noStrike" dirty="0">
                          <a:effectLst/>
                        </a:rPr>
                        <a:t>         36,784,420.00 </a:t>
                      </a:r>
                      <a:endParaRPr lang="es-MX" sz="10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201973874"/>
                  </a:ext>
                </a:extLst>
              </a:tr>
              <a:tr h="147349">
                <a:tc>
                  <a:txBody>
                    <a:bodyPr/>
                    <a:lstStyle/>
                    <a:p>
                      <a:pPr algn="l" fontAlgn="b"/>
                      <a:endParaRPr lang="es-MX" sz="8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s-MX"/>
                    </a:p>
                  </a:txBody>
                  <a:tcPr/>
                </a:tc>
                <a:tc gridSpan="2" vMerge="1">
                  <a:txBody>
                    <a:bodyPr/>
                    <a:lstStyle/>
                    <a:p>
                      <a:pPr algn="l" fontAlgn="b"/>
                      <a:endParaRPr lang="es-MX" sz="800" b="0" i="0" u="none" strike="noStrike">
                        <a:solidFill>
                          <a:srgbClr val="000000"/>
                        </a:solidFill>
                        <a:effectLst/>
                        <a:latin typeface="Calibri" panose="020F0502020204030204" pitchFamily="34" charset="0"/>
                      </a:endParaRPr>
                    </a:p>
                  </a:txBody>
                  <a:tcPr marL="0" marR="0" marT="0" marB="0" anchor="b"/>
                </a:tc>
                <a:tc hMerge="1" vMerge="1">
                  <a:txBody>
                    <a:bodyPr/>
                    <a:lstStyle/>
                    <a:p>
                      <a:pPr algn="l" fontAlgn="b"/>
                      <a:endParaRPr lang="es-MX" sz="8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s-MX" sz="900" b="1" i="0" u="none" strike="noStrike">
                        <a:solidFill>
                          <a:srgbClr val="000000"/>
                        </a:solidFill>
                        <a:effectLst/>
                        <a:latin typeface="Calibri" panose="020F0502020204030204" pitchFamily="34" charset="0"/>
                      </a:endParaRPr>
                    </a:p>
                  </a:txBody>
                  <a:tcPr marL="0" marR="0" marT="0" marB="0" anchor="b"/>
                </a:tc>
                <a:tc vMerge="1">
                  <a:txBody>
                    <a:bodyPr/>
                    <a:lstStyle/>
                    <a:p>
                      <a:pPr algn="r" fontAlgn="b"/>
                      <a:endParaRPr lang="es-MX" sz="9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577686640"/>
                  </a:ext>
                </a:extLst>
              </a:tr>
            </a:tbl>
          </a:graphicData>
        </a:graphic>
      </p:graphicFrame>
    </p:spTree>
    <p:extLst>
      <p:ext uri="{BB962C8B-B14F-4D97-AF65-F5344CB8AC3E}">
        <p14:creationId xmlns:p14="http://schemas.microsoft.com/office/powerpoint/2010/main" val="12267977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CuadroTexto 2"/>
          <p:cNvSpPr txBox="1"/>
          <p:nvPr/>
        </p:nvSpPr>
        <p:spPr>
          <a:xfrm>
            <a:off x="521804" y="2132856"/>
            <a:ext cx="8100392" cy="2862322"/>
          </a:xfrm>
          <a:prstGeom prst="rect">
            <a:avLst/>
          </a:prstGeom>
          <a:noFill/>
        </p:spPr>
        <p:txBody>
          <a:bodyPr wrap="square" rtlCol="0">
            <a:spAutoFit/>
          </a:bodyPr>
          <a:lstStyle/>
          <a:p>
            <a:pPr algn="just" fontAlgn="b"/>
            <a:r>
              <a:rPr lang="es-ES" sz="2000" dirty="0"/>
              <a:t>DE ACUERDO CON EL CONVENIO MODIFICATORIO AL CONVENIO ESPECÍFICO PARA LA ASIGNACIÓN DE RECURSOS FINANCIEROS PARA LA OPERACIÓN DE LAS UNIVERSIDADES TECNOLÓGICAS DEL ESTADO DE TABASCO PARA EL EJERCICIO </a:t>
            </a:r>
            <a:r>
              <a:rPr lang="es-ES" sz="2000" dirty="0" smtClean="0"/>
              <a:t>2020, </a:t>
            </a:r>
            <a:r>
              <a:rPr lang="es-ES" sz="2000" dirty="0"/>
              <a:t>SE AMPLIO LA CANTIDAD DE </a:t>
            </a:r>
            <a:r>
              <a:rPr lang="es-ES" sz="2000" dirty="0" smtClean="0"/>
              <a:t>$519,931.00 </a:t>
            </a:r>
            <a:r>
              <a:rPr lang="es-ES" sz="2000" dirty="0"/>
              <a:t>MISMA QUE A LA FECHA NO HA SIDO </a:t>
            </a:r>
            <a:r>
              <a:rPr lang="es-ES" sz="2000" dirty="0" smtClean="0"/>
              <a:t>MINISTRADA </a:t>
            </a:r>
            <a:r>
              <a:rPr lang="es-ES" sz="2000" dirty="0"/>
              <a:t>POR PARTE DEL RECURSO DE LA APORTACIÓN ESTATAL, CABE MENCIONAR QUE LA PARTE FEDERAL FUE MINISTRADA EN TIEMPO Y FORMA DE ACUERDO AL CITADO </a:t>
            </a:r>
            <a:r>
              <a:rPr lang="es-ES" sz="2000" dirty="0" smtClean="0"/>
              <a:t>CONVENIO, ESTAREMOS EN ESPERA DE QUE EL GOBIERNO ESTATAL CUMPLA CON LA ASIGNACIÓN DE RECURSOS EN ADEUDO DEL EJERCICIO 2020.</a:t>
            </a:r>
          </a:p>
        </p:txBody>
      </p:sp>
      <p:sp>
        <p:nvSpPr>
          <p:cNvPr id="5" name="CuadroTexto 4"/>
          <p:cNvSpPr txBox="1"/>
          <p:nvPr/>
        </p:nvSpPr>
        <p:spPr>
          <a:xfrm>
            <a:off x="521804" y="1340768"/>
            <a:ext cx="3114092" cy="400110"/>
          </a:xfrm>
          <a:prstGeom prst="rect">
            <a:avLst/>
          </a:prstGeom>
          <a:noFill/>
        </p:spPr>
        <p:txBody>
          <a:bodyPr wrap="square" rtlCol="0">
            <a:spAutoFit/>
          </a:bodyPr>
          <a:lstStyle/>
          <a:p>
            <a:r>
              <a:rPr lang="es-MX" sz="2000" dirty="0" smtClean="0"/>
              <a:t>NOTA:</a:t>
            </a:r>
            <a:endParaRPr lang="es-MX" sz="2000" dirty="0"/>
          </a:p>
        </p:txBody>
      </p:sp>
    </p:spTree>
    <p:extLst>
      <p:ext uri="{BB962C8B-B14F-4D97-AF65-F5344CB8AC3E}">
        <p14:creationId xmlns:p14="http://schemas.microsoft.com/office/powerpoint/2010/main" val="21583209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p:cNvSpPr txBox="1"/>
          <p:nvPr/>
        </p:nvSpPr>
        <p:spPr>
          <a:xfrm>
            <a:off x="1043608" y="1772816"/>
            <a:ext cx="7506586" cy="2862322"/>
          </a:xfrm>
          <a:prstGeom prst="rect">
            <a:avLst/>
          </a:prstGeom>
          <a:noFill/>
        </p:spPr>
        <p:txBody>
          <a:bodyPr wrap="square" rtlCol="0">
            <a:spAutoFit/>
          </a:bodyPr>
          <a:lstStyle/>
          <a:p>
            <a:pPr algn="ctr"/>
            <a:r>
              <a:rPr lang="es-MX" sz="6000" dirty="0"/>
              <a:t>8</a:t>
            </a:r>
            <a:r>
              <a:rPr lang="es-MX" sz="6000" dirty="0" smtClean="0"/>
              <a:t>. ASUNTOS DE CARÁCTER INFORMATIVO</a:t>
            </a:r>
            <a:r>
              <a:rPr lang="es-MX" sz="5400" dirty="0" smtClean="0"/>
              <a:t>.</a:t>
            </a:r>
            <a:endParaRPr lang="es-MX" sz="5400" dirty="0"/>
          </a:p>
        </p:txBody>
      </p:sp>
    </p:spTree>
    <p:extLst>
      <p:ext uri="{BB962C8B-B14F-4D97-AF65-F5344CB8AC3E}">
        <p14:creationId xmlns:p14="http://schemas.microsoft.com/office/powerpoint/2010/main" val="2679296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4125637548"/>
              </p:ext>
            </p:extLst>
          </p:nvPr>
        </p:nvGraphicFramePr>
        <p:xfrm>
          <a:off x="1836110" y="1238835"/>
          <a:ext cx="5689743" cy="152400"/>
        </p:xfrm>
        <a:graphic>
          <a:graphicData uri="http://schemas.openxmlformats.org/drawingml/2006/table">
            <a:tbl>
              <a:tblPr firstRow="1" firstCol="1" lastRow="1" lastCol="1" bandRow="1" bandCol="1">
                <a:tableStyleId>{8799B23B-EC83-4686-B30A-512413B5E67A}</a:tableStyleId>
              </a:tblPr>
              <a:tblGrid>
                <a:gridCol w="5689743">
                  <a:extLst>
                    <a:ext uri="{9D8B030D-6E8A-4147-A177-3AD203B41FA5}">
                      <a16:colId xmlns:a16="http://schemas.microsoft.com/office/drawing/2014/main" xmlns="" val="20000"/>
                    </a:ext>
                  </a:extLst>
                </a:gridCol>
              </a:tblGrid>
              <a:tr h="137160">
                <a:tc>
                  <a:txBody>
                    <a:bodyPr/>
                    <a:lstStyle/>
                    <a:p>
                      <a:pPr algn="ctr">
                        <a:spcAft>
                          <a:spcPts val="0"/>
                        </a:spcAft>
                      </a:pPr>
                      <a:r>
                        <a:rPr lang="es-ES" sz="1000" dirty="0">
                          <a:effectLst/>
                        </a:rPr>
                        <a:t>UN REPRESENTANTE DEL MUNICIPIO DE EMILIANO ZAPATA CON DERECHO A VOZ Y VOTO   </a:t>
                      </a:r>
                      <a:endParaRPr lang="es-MX" sz="900" dirty="0">
                        <a:effectLst/>
                        <a:latin typeface="Times New Roman"/>
                        <a:ea typeface="Times New Roman"/>
                      </a:endParaRPr>
                    </a:p>
                  </a:txBody>
                  <a:tcPr marT="0" marB="0"/>
                </a:tc>
                <a:extLst>
                  <a:ext uri="{0D108BD9-81ED-4DB2-BD59-A6C34878D82A}">
                    <a16:rowId xmlns:a16="http://schemas.microsoft.com/office/drawing/2014/main" xmlns="" val="10000"/>
                  </a:ext>
                </a:extLst>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2402170792"/>
              </p:ext>
            </p:extLst>
          </p:nvPr>
        </p:nvGraphicFramePr>
        <p:xfrm>
          <a:off x="1795050" y="1538790"/>
          <a:ext cx="5747595" cy="480060"/>
        </p:xfrm>
        <a:graphic>
          <a:graphicData uri="http://schemas.openxmlformats.org/drawingml/2006/table">
            <a:tbl>
              <a:tblPr firstRow="1" firstCol="1" bandRow="1">
                <a:tableStyleId>{8799B23B-EC83-4686-B30A-512413B5E67A}</a:tableStyleId>
              </a:tblPr>
              <a:tblGrid>
                <a:gridCol w="2873499">
                  <a:extLst>
                    <a:ext uri="{9D8B030D-6E8A-4147-A177-3AD203B41FA5}">
                      <a16:colId xmlns:a16="http://schemas.microsoft.com/office/drawing/2014/main" xmlns="" val="20000"/>
                    </a:ext>
                  </a:extLst>
                </a:gridCol>
                <a:gridCol w="2874096">
                  <a:extLst>
                    <a:ext uri="{9D8B030D-6E8A-4147-A177-3AD203B41FA5}">
                      <a16:colId xmlns:a16="http://schemas.microsoft.com/office/drawing/2014/main" xmlns="" val="20001"/>
                    </a:ext>
                  </a:extLst>
                </a:gridCol>
              </a:tblGrid>
              <a:tr h="411480">
                <a:tc>
                  <a:txBody>
                    <a:bodyPr/>
                    <a:lstStyle/>
                    <a:p>
                      <a:pPr>
                        <a:spcAft>
                          <a:spcPts val="0"/>
                        </a:spcAft>
                      </a:pPr>
                      <a:r>
                        <a:rPr lang="es-ES" sz="1050" dirty="0" err="1" smtClean="0">
                          <a:effectLst/>
                        </a:rPr>
                        <a:t>Tec</a:t>
                      </a:r>
                      <a:r>
                        <a:rPr lang="es-ES" sz="1050" dirty="0">
                          <a:effectLst/>
                        </a:rPr>
                        <a:t>. Carlos Alberto Pascual Pérez Jasso</a:t>
                      </a:r>
                      <a:endParaRPr lang="es-MX" sz="1050" dirty="0">
                        <a:effectLst/>
                      </a:endParaRPr>
                    </a:p>
                    <a:p>
                      <a:pPr>
                        <a:spcAft>
                          <a:spcPts val="0"/>
                        </a:spcAft>
                      </a:pPr>
                      <a:r>
                        <a:rPr lang="es-ES" sz="1050" dirty="0">
                          <a:effectLst/>
                        </a:rPr>
                        <a:t>Presidente Municipal del Ayuntamiento Constitucional  de Emiliano Zapata</a:t>
                      </a:r>
                      <a:r>
                        <a:rPr lang="es-ES" sz="1050" dirty="0" smtClean="0">
                          <a:effectLst/>
                        </a:rPr>
                        <a:t>.</a:t>
                      </a:r>
                      <a:r>
                        <a:rPr lang="es-ES" sz="1050" dirty="0">
                          <a:effectLst/>
                          <a:highlight>
                            <a:srgbClr val="FFFF00"/>
                          </a:highlight>
                        </a:rPr>
                        <a:t> </a:t>
                      </a:r>
                      <a:endParaRPr lang="es-MX" sz="1050" dirty="0">
                        <a:effectLst/>
                        <a:latin typeface="Times New Roman"/>
                        <a:ea typeface="Times New Roman"/>
                      </a:endParaRPr>
                    </a:p>
                  </a:txBody>
                  <a:tcPr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spcAft>
                          <a:spcPts val="0"/>
                        </a:spcAft>
                      </a:pPr>
                      <a:r>
                        <a:rPr lang="es-ES" sz="1050" dirty="0">
                          <a:effectLst/>
                        </a:rPr>
                        <a:t> </a:t>
                      </a:r>
                      <a:endParaRPr lang="es-MX" sz="1000" dirty="0">
                        <a:effectLst/>
                        <a:latin typeface="Times New Roman"/>
                        <a:ea typeface="Times New Roman"/>
                      </a:endParaRPr>
                    </a:p>
                  </a:txBody>
                  <a:tcPr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graphicFrame>
        <p:nvGraphicFramePr>
          <p:cNvPr id="20" name="19 Tabla"/>
          <p:cNvGraphicFramePr>
            <a:graphicFrameLocks noGrp="1"/>
          </p:cNvGraphicFramePr>
          <p:nvPr>
            <p:extLst>
              <p:ext uri="{D42A27DB-BD31-4B8C-83A1-F6EECF244321}">
                <p14:modId xmlns:p14="http://schemas.microsoft.com/office/powerpoint/2010/main" val="1402200630"/>
              </p:ext>
            </p:extLst>
          </p:nvPr>
        </p:nvGraphicFramePr>
        <p:xfrm>
          <a:off x="1906593" y="2078850"/>
          <a:ext cx="5689743" cy="152400"/>
        </p:xfrm>
        <a:graphic>
          <a:graphicData uri="http://schemas.openxmlformats.org/drawingml/2006/table">
            <a:tbl>
              <a:tblPr firstRow="1" firstCol="1" lastRow="1" lastCol="1" bandRow="1" bandCol="1">
                <a:tableStyleId>{8799B23B-EC83-4686-B30A-512413B5E67A}</a:tableStyleId>
              </a:tblPr>
              <a:tblGrid>
                <a:gridCol w="5689743">
                  <a:extLst>
                    <a:ext uri="{9D8B030D-6E8A-4147-A177-3AD203B41FA5}">
                      <a16:colId xmlns:a16="http://schemas.microsoft.com/office/drawing/2014/main" xmlns="" val="20000"/>
                    </a:ext>
                  </a:extLst>
                </a:gridCol>
              </a:tblGrid>
              <a:tr h="137160">
                <a:tc>
                  <a:txBody>
                    <a:bodyPr/>
                    <a:lstStyle/>
                    <a:p>
                      <a:pPr algn="ctr">
                        <a:spcAft>
                          <a:spcPts val="0"/>
                        </a:spcAft>
                      </a:pPr>
                      <a:r>
                        <a:rPr lang="es-ES" sz="1000" dirty="0">
                          <a:effectLst/>
                        </a:rPr>
                        <a:t>TRES REPRESENTANTE DEL SECTOR PRODUCTIVO CON DERECHO A VOZ Y VOTO          </a:t>
                      </a:r>
                      <a:endParaRPr lang="es-MX" sz="900" dirty="0">
                        <a:effectLst/>
                        <a:latin typeface="Times New Roman"/>
                        <a:ea typeface="Times New Roman"/>
                      </a:endParaRPr>
                    </a:p>
                  </a:txBody>
                  <a:tcPr marT="0" marB="0"/>
                </a:tc>
                <a:extLst>
                  <a:ext uri="{0D108BD9-81ED-4DB2-BD59-A6C34878D82A}">
                    <a16:rowId xmlns:a16="http://schemas.microsoft.com/office/drawing/2014/main" xmlns="" val="10000"/>
                  </a:ext>
                </a:extLst>
              </a:tr>
            </a:tbl>
          </a:graphicData>
        </a:graphic>
      </p:graphicFrame>
      <p:graphicFrame>
        <p:nvGraphicFramePr>
          <p:cNvPr id="21" name="20 Tabla"/>
          <p:cNvGraphicFramePr>
            <a:graphicFrameLocks noGrp="1"/>
          </p:cNvGraphicFramePr>
          <p:nvPr>
            <p:extLst>
              <p:ext uri="{D42A27DB-BD31-4B8C-83A1-F6EECF244321}">
                <p14:modId xmlns:p14="http://schemas.microsoft.com/office/powerpoint/2010/main" val="127219305"/>
              </p:ext>
            </p:extLst>
          </p:nvPr>
        </p:nvGraphicFramePr>
        <p:xfrm>
          <a:off x="1795050" y="2348880"/>
          <a:ext cx="5747595" cy="1600200"/>
        </p:xfrm>
        <a:graphic>
          <a:graphicData uri="http://schemas.openxmlformats.org/drawingml/2006/table">
            <a:tbl>
              <a:tblPr firstRow="1" firstCol="1" bandRow="1">
                <a:tableStyleId>{8799B23B-EC83-4686-B30A-512413B5E67A}</a:tableStyleId>
              </a:tblPr>
              <a:tblGrid>
                <a:gridCol w="2873499">
                  <a:extLst>
                    <a:ext uri="{9D8B030D-6E8A-4147-A177-3AD203B41FA5}">
                      <a16:colId xmlns:a16="http://schemas.microsoft.com/office/drawing/2014/main" xmlns="" val="20000"/>
                    </a:ext>
                  </a:extLst>
                </a:gridCol>
                <a:gridCol w="2874096">
                  <a:extLst>
                    <a:ext uri="{9D8B030D-6E8A-4147-A177-3AD203B41FA5}">
                      <a16:colId xmlns:a16="http://schemas.microsoft.com/office/drawing/2014/main" xmlns="" val="20001"/>
                    </a:ext>
                  </a:extLst>
                </a:gridCol>
              </a:tblGrid>
              <a:tr h="411480">
                <a:tc>
                  <a:txBody>
                    <a:bodyPr/>
                    <a:lstStyle/>
                    <a:p>
                      <a:pPr algn="just">
                        <a:spcAft>
                          <a:spcPts val="0"/>
                        </a:spcAft>
                      </a:pPr>
                      <a:r>
                        <a:rPr lang="es-MX" sz="1050" dirty="0">
                          <a:effectLst/>
                        </a:rPr>
                        <a:t>Lic. Rosa Irene Torres Martínez</a:t>
                      </a:r>
                    </a:p>
                    <a:p>
                      <a:pPr algn="just">
                        <a:spcAft>
                          <a:spcPts val="0"/>
                        </a:spcAft>
                      </a:pPr>
                      <a:r>
                        <a:rPr lang="es-MX" sz="1050" dirty="0">
                          <a:effectLst/>
                        </a:rPr>
                        <a:t>Representante del Sector Productivo</a:t>
                      </a:r>
                    </a:p>
                    <a:p>
                      <a:pPr>
                        <a:spcAft>
                          <a:spcPts val="0"/>
                        </a:spcAft>
                      </a:pPr>
                      <a:endParaRPr lang="es-MX" sz="1050" dirty="0">
                        <a:effectLst/>
                        <a:latin typeface="Times New Roman"/>
                        <a:ea typeface="Times New Roman"/>
                      </a:endParaRPr>
                    </a:p>
                  </a:txBody>
                  <a:tcPr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spcAft>
                          <a:spcPts val="0"/>
                        </a:spcAft>
                      </a:pPr>
                      <a:r>
                        <a:rPr lang="es-ES" sz="1050" dirty="0">
                          <a:effectLst/>
                        </a:rPr>
                        <a:t> </a:t>
                      </a:r>
                      <a:endParaRPr lang="es-MX" sz="1050" dirty="0">
                        <a:effectLst/>
                        <a:latin typeface="Times New Roman"/>
                        <a:ea typeface="Times New Roman"/>
                      </a:endParaRPr>
                    </a:p>
                  </a:txBody>
                  <a:tcPr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548640">
                <a:tc>
                  <a:txBody>
                    <a:bodyPr/>
                    <a:lstStyle/>
                    <a:p>
                      <a:pPr>
                        <a:spcAft>
                          <a:spcPts val="0"/>
                        </a:spcAft>
                      </a:pPr>
                      <a:r>
                        <a:rPr lang="es-MX" sz="1050" dirty="0">
                          <a:effectLst/>
                        </a:rPr>
                        <a:t> </a:t>
                      </a:r>
                    </a:p>
                    <a:p>
                      <a:pPr>
                        <a:spcAft>
                          <a:spcPts val="0"/>
                        </a:spcAft>
                      </a:pPr>
                      <a:r>
                        <a:rPr lang="es-MX" sz="1050" dirty="0">
                          <a:effectLst/>
                        </a:rPr>
                        <a:t>Sr. Francisco Castro </a:t>
                      </a:r>
                      <a:r>
                        <a:rPr lang="es-MX" sz="1050" dirty="0" err="1">
                          <a:effectLst/>
                        </a:rPr>
                        <a:t>Nahuat</a:t>
                      </a:r>
                      <a:endParaRPr lang="es-MX" sz="1050" dirty="0">
                        <a:effectLst/>
                      </a:endParaRPr>
                    </a:p>
                    <a:p>
                      <a:pPr>
                        <a:spcAft>
                          <a:spcPts val="0"/>
                        </a:spcAft>
                      </a:pPr>
                      <a:r>
                        <a:rPr lang="es-MX" sz="1050" dirty="0">
                          <a:effectLst/>
                        </a:rPr>
                        <a:t>Representante del Sector Productivo </a:t>
                      </a:r>
                    </a:p>
                    <a:p>
                      <a:pPr>
                        <a:spcAft>
                          <a:spcPts val="0"/>
                        </a:spcAft>
                      </a:pPr>
                      <a:endParaRPr lang="es-MX" sz="1050" dirty="0">
                        <a:effectLst/>
                        <a:latin typeface="Times New Roman"/>
                        <a:ea typeface="Times New Roman"/>
                      </a:endParaRPr>
                    </a:p>
                  </a:txBody>
                  <a:tcPr marT="0" marB="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spcAft>
                          <a:spcPts val="0"/>
                        </a:spcAft>
                      </a:pPr>
                      <a:r>
                        <a:rPr lang="es-ES" sz="1050" dirty="0">
                          <a:effectLst/>
                        </a:rPr>
                        <a:t> </a:t>
                      </a:r>
                      <a:endParaRPr lang="es-MX" sz="1050" dirty="0">
                        <a:effectLst/>
                      </a:endParaRPr>
                    </a:p>
                    <a:p>
                      <a:pPr>
                        <a:spcAft>
                          <a:spcPts val="0"/>
                        </a:spcAft>
                      </a:pPr>
                      <a:r>
                        <a:rPr lang="es-ES" sz="1050" dirty="0">
                          <a:effectLst/>
                        </a:rPr>
                        <a:t> </a:t>
                      </a:r>
                      <a:endParaRPr lang="es-MX" sz="1050" dirty="0">
                        <a:effectLst/>
                      </a:endParaRPr>
                    </a:p>
                    <a:p>
                      <a:pPr>
                        <a:spcAft>
                          <a:spcPts val="0"/>
                        </a:spcAft>
                      </a:pPr>
                      <a:r>
                        <a:rPr lang="es-ES" sz="1050" dirty="0">
                          <a:effectLst/>
                        </a:rPr>
                        <a:t> </a:t>
                      </a:r>
                      <a:endParaRPr lang="es-MX" sz="1050" dirty="0">
                        <a:effectLst/>
                        <a:latin typeface="Times New Roman"/>
                        <a:ea typeface="Times New Roman"/>
                      </a:endParaRPr>
                    </a:p>
                  </a:txBody>
                  <a:tcPr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411480">
                <a:tc>
                  <a:txBody>
                    <a:bodyPr/>
                    <a:lstStyle/>
                    <a:p>
                      <a:pPr algn="just">
                        <a:spcAft>
                          <a:spcPts val="0"/>
                        </a:spcAft>
                      </a:pPr>
                      <a:r>
                        <a:rPr lang="es-MX" sz="1050" dirty="0">
                          <a:effectLst/>
                        </a:rPr>
                        <a:t> </a:t>
                      </a:r>
                    </a:p>
                    <a:p>
                      <a:pPr>
                        <a:spcAft>
                          <a:spcPts val="0"/>
                        </a:spcAft>
                      </a:pPr>
                      <a:r>
                        <a:rPr lang="es-MX" sz="1050" dirty="0">
                          <a:effectLst/>
                        </a:rPr>
                        <a:t>Lic. Thalía del Carmen García Reyes </a:t>
                      </a:r>
                    </a:p>
                    <a:p>
                      <a:pPr>
                        <a:spcAft>
                          <a:spcPts val="0"/>
                        </a:spcAft>
                      </a:pPr>
                      <a:r>
                        <a:rPr lang="es-MX" sz="1050" dirty="0">
                          <a:effectLst/>
                        </a:rPr>
                        <a:t>Representante del Sector </a:t>
                      </a:r>
                      <a:r>
                        <a:rPr lang="es-MX" sz="1050" dirty="0" smtClean="0">
                          <a:effectLst/>
                        </a:rPr>
                        <a:t>Productivo</a:t>
                      </a:r>
                      <a:r>
                        <a:rPr lang="es-MX" sz="1050" dirty="0">
                          <a:effectLst/>
                        </a:rPr>
                        <a:t> </a:t>
                      </a:r>
                      <a:endParaRPr lang="es-MX" sz="1050" dirty="0">
                        <a:effectLst/>
                        <a:latin typeface="Times New Roman"/>
                        <a:ea typeface="Times New Roman"/>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0"/>
                        </a:spcAft>
                      </a:pPr>
                      <a:r>
                        <a:rPr lang="es-ES" sz="1050" dirty="0">
                          <a:effectLst/>
                        </a:rPr>
                        <a:t> </a:t>
                      </a:r>
                      <a:endParaRPr lang="es-MX" sz="1050" dirty="0">
                        <a:effectLst/>
                        <a:latin typeface="Times New Roman"/>
                        <a:ea typeface="Times New Roman"/>
                      </a:endParaRPr>
                    </a:p>
                  </a:txBody>
                  <a:tcPr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graphicFrame>
        <p:nvGraphicFramePr>
          <p:cNvPr id="22" name="21 Tabla"/>
          <p:cNvGraphicFramePr>
            <a:graphicFrameLocks noGrp="1"/>
          </p:cNvGraphicFramePr>
          <p:nvPr>
            <p:extLst>
              <p:ext uri="{D42A27DB-BD31-4B8C-83A1-F6EECF244321}">
                <p14:modId xmlns:p14="http://schemas.microsoft.com/office/powerpoint/2010/main" val="930816412"/>
              </p:ext>
            </p:extLst>
          </p:nvPr>
        </p:nvGraphicFramePr>
        <p:xfrm>
          <a:off x="1865710" y="4083928"/>
          <a:ext cx="5689743" cy="152400"/>
        </p:xfrm>
        <a:graphic>
          <a:graphicData uri="http://schemas.openxmlformats.org/drawingml/2006/table">
            <a:tbl>
              <a:tblPr firstRow="1" firstCol="1" lastRow="1" lastCol="1" bandRow="1" bandCol="1">
                <a:tableStyleId>{8799B23B-EC83-4686-B30A-512413B5E67A}</a:tableStyleId>
              </a:tblPr>
              <a:tblGrid>
                <a:gridCol w="5689743">
                  <a:extLst>
                    <a:ext uri="{9D8B030D-6E8A-4147-A177-3AD203B41FA5}">
                      <a16:colId xmlns:a16="http://schemas.microsoft.com/office/drawing/2014/main" xmlns="" val="20000"/>
                    </a:ext>
                  </a:extLst>
                </a:gridCol>
              </a:tblGrid>
              <a:tr h="137160">
                <a:tc>
                  <a:txBody>
                    <a:bodyPr/>
                    <a:lstStyle/>
                    <a:p>
                      <a:pPr algn="l">
                        <a:spcAft>
                          <a:spcPts val="0"/>
                        </a:spcAft>
                      </a:pPr>
                      <a:r>
                        <a:rPr lang="es-ES" sz="1000" dirty="0">
                          <a:effectLst/>
                        </a:rPr>
                        <a:t>INVITADOS ESPECIALES CON DERECHO A VOZ PERO SIN </a:t>
                      </a:r>
                      <a:r>
                        <a:rPr lang="es-ES" sz="1000" dirty="0" smtClean="0">
                          <a:effectLst/>
                        </a:rPr>
                        <a:t>VOTO</a:t>
                      </a:r>
                    </a:p>
                  </a:txBody>
                  <a:tcPr marT="0" marB="0"/>
                </a:tc>
                <a:extLst>
                  <a:ext uri="{0D108BD9-81ED-4DB2-BD59-A6C34878D82A}">
                    <a16:rowId xmlns:a16="http://schemas.microsoft.com/office/drawing/2014/main" xmlns="" val="10000"/>
                  </a:ext>
                </a:extLst>
              </a:tr>
            </a:tbl>
          </a:graphicData>
        </a:graphic>
      </p:graphicFrame>
      <p:graphicFrame>
        <p:nvGraphicFramePr>
          <p:cNvPr id="23" name="22 Tabla"/>
          <p:cNvGraphicFramePr>
            <a:graphicFrameLocks noGrp="1"/>
          </p:cNvGraphicFramePr>
          <p:nvPr>
            <p:extLst>
              <p:ext uri="{D42A27DB-BD31-4B8C-83A1-F6EECF244321}">
                <p14:modId xmlns:p14="http://schemas.microsoft.com/office/powerpoint/2010/main" val="569200165"/>
              </p:ext>
            </p:extLst>
          </p:nvPr>
        </p:nvGraphicFramePr>
        <p:xfrm>
          <a:off x="1783587" y="4375368"/>
          <a:ext cx="5747595" cy="1805940"/>
        </p:xfrm>
        <a:graphic>
          <a:graphicData uri="http://schemas.openxmlformats.org/drawingml/2006/table">
            <a:tbl>
              <a:tblPr firstRow="1" firstCol="1" bandRow="1">
                <a:tableStyleId>{8799B23B-EC83-4686-B30A-512413B5E67A}</a:tableStyleId>
              </a:tblPr>
              <a:tblGrid>
                <a:gridCol w="2873499">
                  <a:extLst>
                    <a:ext uri="{9D8B030D-6E8A-4147-A177-3AD203B41FA5}">
                      <a16:colId xmlns:a16="http://schemas.microsoft.com/office/drawing/2014/main" xmlns="" val="20000"/>
                    </a:ext>
                  </a:extLst>
                </a:gridCol>
                <a:gridCol w="2874096">
                  <a:extLst>
                    <a:ext uri="{9D8B030D-6E8A-4147-A177-3AD203B41FA5}">
                      <a16:colId xmlns:a16="http://schemas.microsoft.com/office/drawing/2014/main" xmlns="" val="20001"/>
                    </a:ext>
                  </a:extLst>
                </a:gridCol>
              </a:tblGrid>
              <a:tr h="411480">
                <a:tc>
                  <a:txBody>
                    <a:bodyPr/>
                    <a:lstStyle/>
                    <a:p>
                      <a:pPr algn="l">
                        <a:spcAft>
                          <a:spcPts val="0"/>
                        </a:spcAft>
                      </a:pPr>
                      <a:r>
                        <a:rPr lang="es-ES" sz="1050" dirty="0">
                          <a:effectLst/>
                        </a:rPr>
                        <a:t>Mtro. Fernando Calzada Falcón.</a:t>
                      </a:r>
                      <a:endParaRPr lang="es-MX" sz="1050" dirty="0">
                        <a:effectLst/>
                      </a:endParaRPr>
                    </a:p>
                    <a:p>
                      <a:pPr algn="l">
                        <a:spcAft>
                          <a:spcPts val="0"/>
                        </a:spcAft>
                      </a:pPr>
                      <a:r>
                        <a:rPr lang="es-ES" sz="1050" dirty="0">
                          <a:effectLst/>
                        </a:rPr>
                        <a:t>Subsecretario de Educación Media y Superior</a:t>
                      </a:r>
                      <a:endParaRPr lang="es-MX" sz="1050" dirty="0">
                        <a:effectLst/>
                      </a:endParaRPr>
                    </a:p>
                    <a:p>
                      <a:pPr algn="l">
                        <a:spcAft>
                          <a:spcPts val="0"/>
                        </a:spcAft>
                      </a:pPr>
                      <a:r>
                        <a:rPr lang="es-ES" sz="1050" dirty="0">
                          <a:effectLst/>
                        </a:rPr>
                        <a:t> </a:t>
                      </a:r>
                      <a:endParaRPr lang="es-MX" sz="1050" dirty="0">
                        <a:effectLst/>
                        <a:latin typeface="Times New Roman"/>
                        <a:ea typeface="Times New Roman"/>
                      </a:endParaRPr>
                    </a:p>
                  </a:txBody>
                  <a:tcPr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l">
                        <a:spcAft>
                          <a:spcPts val="0"/>
                        </a:spcAft>
                      </a:pPr>
                      <a:r>
                        <a:rPr lang="es-ES" sz="1050" dirty="0">
                          <a:effectLst/>
                        </a:rPr>
                        <a:t> </a:t>
                      </a:r>
                      <a:endParaRPr lang="es-MX" sz="1000" dirty="0">
                        <a:effectLst/>
                        <a:latin typeface="Times New Roman"/>
                        <a:ea typeface="Times New Roman"/>
                      </a:endParaRPr>
                    </a:p>
                  </a:txBody>
                  <a:tcPr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548640">
                <a:tc>
                  <a:txBody>
                    <a:bodyPr/>
                    <a:lstStyle/>
                    <a:p>
                      <a:pPr algn="l">
                        <a:spcAft>
                          <a:spcPts val="0"/>
                        </a:spcAft>
                      </a:pPr>
                      <a:r>
                        <a:rPr lang="es-ES" sz="1050" dirty="0">
                          <a:effectLst/>
                        </a:rPr>
                        <a:t> </a:t>
                      </a:r>
                      <a:endParaRPr lang="es-MX" sz="1050" dirty="0">
                        <a:effectLst/>
                      </a:endParaRPr>
                    </a:p>
                    <a:p>
                      <a:pPr algn="l">
                        <a:spcAft>
                          <a:spcPts val="0"/>
                        </a:spcAft>
                      </a:pPr>
                      <a:r>
                        <a:rPr lang="es-ES" sz="1050" dirty="0">
                          <a:effectLst/>
                        </a:rPr>
                        <a:t>L.C.P.  Jaime Antonio Farías Mora  </a:t>
                      </a:r>
                      <a:endParaRPr lang="es-MX" sz="1050" dirty="0">
                        <a:effectLst/>
                      </a:endParaRPr>
                    </a:p>
                    <a:p>
                      <a:pPr algn="l">
                        <a:spcAft>
                          <a:spcPts val="0"/>
                        </a:spcAft>
                      </a:pPr>
                      <a:r>
                        <a:rPr lang="es-ES" sz="1050" dirty="0">
                          <a:effectLst/>
                        </a:rPr>
                        <a:t>Secretaria de Función Pública</a:t>
                      </a:r>
                      <a:endParaRPr lang="es-MX" sz="1050" dirty="0">
                        <a:effectLst/>
                      </a:endParaRPr>
                    </a:p>
                    <a:p>
                      <a:pPr algn="l">
                        <a:spcAft>
                          <a:spcPts val="0"/>
                        </a:spcAft>
                      </a:pPr>
                      <a:r>
                        <a:rPr lang="es-ES" sz="1050" dirty="0">
                          <a:effectLst/>
                        </a:rPr>
                        <a:t> </a:t>
                      </a:r>
                      <a:endParaRPr lang="es-MX" sz="1050" dirty="0">
                        <a:effectLst/>
                        <a:latin typeface="Times New Roman"/>
                        <a:ea typeface="Times New Roman"/>
                      </a:endParaRPr>
                    </a:p>
                  </a:txBody>
                  <a:tcPr marT="0" marB="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l">
                        <a:spcAft>
                          <a:spcPts val="0"/>
                        </a:spcAft>
                      </a:pPr>
                      <a:r>
                        <a:rPr lang="es-ES" sz="1050" dirty="0">
                          <a:effectLst/>
                        </a:rPr>
                        <a:t> </a:t>
                      </a:r>
                      <a:endParaRPr lang="es-MX" sz="1000" dirty="0">
                        <a:effectLst/>
                        <a:latin typeface="Times New Roman"/>
                        <a:ea typeface="Times New Roman"/>
                      </a:endParaRPr>
                    </a:p>
                  </a:txBody>
                  <a:tcPr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685800">
                <a:tc>
                  <a:txBody>
                    <a:bodyPr/>
                    <a:lstStyle/>
                    <a:p>
                      <a:pPr algn="l">
                        <a:spcAft>
                          <a:spcPts val="0"/>
                        </a:spcAft>
                      </a:pPr>
                      <a:r>
                        <a:rPr lang="es-ES" sz="1050" dirty="0">
                          <a:effectLst/>
                        </a:rPr>
                        <a:t> </a:t>
                      </a:r>
                      <a:endParaRPr lang="es-MX" sz="1050" dirty="0">
                        <a:effectLst/>
                      </a:endParaRPr>
                    </a:p>
                    <a:p>
                      <a:pPr algn="l">
                        <a:spcAft>
                          <a:spcPts val="0"/>
                        </a:spcAft>
                      </a:pPr>
                      <a:r>
                        <a:rPr lang="es-ES" sz="1050" dirty="0">
                          <a:effectLst/>
                        </a:rPr>
                        <a:t> </a:t>
                      </a:r>
                      <a:endParaRPr lang="es-MX" sz="1050" dirty="0">
                        <a:effectLst/>
                      </a:endParaRPr>
                    </a:p>
                    <a:p>
                      <a:pPr algn="l">
                        <a:spcAft>
                          <a:spcPts val="0"/>
                        </a:spcAft>
                      </a:pPr>
                      <a:r>
                        <a:rPr lang="es-ES" sz="1050" dirty="0">
                          <a:effectLst/>
                        </a:rPr>
                        <a:t>L C.P. Said Armenio Mena Oropeza</a:t>
                      </a:r>
                      <a:endParaRPr lang="es-MX" sz="1050" dirty="0">
                        <a:effectLst/>
                      </a:endParaRPr>
                    </a:p>
                    <a:p>
                      <a:pPr algn="l">
                        <a:spcAft>
                          <a:spcPts val="0"/>
                        </a:spcAft>
                      </a:pPr>
                      <a:r>
                        <a:rPr lang="es-ES" sz="1050" dirty="0">
                          <a:effectLst/>
                        </a:rPr>
                        <a:t>Secretario de Planeación y Finanzas del Estado</a:t>
                      </a:r>
                      <a:endParaRPr lang="es-MX" sz="1050" dirty="0">
                        <a:effectLst/>
                        <a:latin typeface="Times New Roman"/>
                        <a:ea typeface="Times New Roman"/>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spcAft>
                          <a:spcPts val="0"/>
                        </a:spcAft>
                      </a:pPr>
                      <a:r>
                        <a:rPr lang="es-ES" sz="1050" dirty="0">
                          <a:effectLst/>
                        </a:rPr>
                        <a:t> </a:t>
                      </a:r>
                      <a:endParaRPr lang="es-MX" sz="1000" dirty="0">
                        <a:effectLst/>
                        <a:latin typeface="Times New Roman"/>
                        <a:ea typeface="Times New Roman"/>
                      </a:endParaRPr>
                    </a:p>
                  </a:txBody>
                  <a:tcPr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619498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3 Rectángulo"/>
          <p:cNvSpPr>
            <a:spLocks noChangeArrowheads="1"/>
          </p:cNvSpPr>
          <p:nvPr/>
        </p:nvSpPr>
        <p:spPr bwMode="auto">
          <a:xfrm>
            <a:off x="1640492" y="2466762"/>
            <a:ext cx="58630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s-ES" sz="6000" dirty="0" smtClean="0">
                <a:solidFill>
                  <a:prstClr val="black"/>
                </a:solidFill>
              </a:rPr>
              <a:t>8.1. INDICADORES</a:t>
            </a:r>
          </a:p>
        </p:txBody>
      </p:sp>
    </p:spTree>
    <p:extLst>
      <p:ext uri="{BB962C8B-B14F-4D97-AF65-F5344CB8AC3E}">
        <p14:creationId xmlns:p14="http://schemas.microsoft.com/office/powerpoint/2010/main" val="10782799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0601"/>
          <a:stretch/>
        </p:blipFill>
        <p:spPr>
          <a:xfrm>
            <a:off x="0" y="0"/>
            <a:ext cx="9144000" cy="5445224"/>
          </a:xfrm>
        </p:spPr>
      </p:pic>
      <p:sp>
        <p:nvSpPr>
          <p:cNvPr id="6" name="CuadroTexto 5"/>
          <p:cNvSpPr txBox="1"/>
          <p:nvPr/>
        </p:nvSpPr>
        <p:spPr>
          <a:xfrm>
            <a:off x="164169" y="928255"/>
            <a:ext cx="8802409" cy="1107996"/>
          </a:xfrm>
          <a:prstGeom prst="rect">
            <a:avLst/>
          </a:prstGeom>
          <a:noFill/>
        </p:spPr>
        <p:txBody>
          <a:bodyPr wrap="square" rtlCol="0">
            <a:spAutoFit/>
          </a:bodyPr>
          <a:lstStyle/>
          <a:p>
            <a:pPr algn="ctr"/>
            <a:r>
              <a:rPr lang="es-MX" sz="2400" b="1" dirty="0" smtClean="0">
                <a:latin typeface="Arial" panose="020B0604020202020204" pitchFamily="34" charset="0"/>
                <a:cs typeface="Arial" panose="020B0604020202020204" pitchFamily="34" charset="0"/>
              </a:rPr>
              <a:t>8.1.1. Matrícula de Reingreso </a:t>
            </a:r>
          </a:p>
          <a:p>
            <a:pPr algn="ctr"/>
            <a:r>
              <a:rPr lang="es-MX" sz="2400" b="1" dirty="0" smtClean="0">
                <a:latin typeface="Arial" panose="020B0604020202020204" pitchFamily="34" charset="0"/>
                <a:cs typeface="Arial" panose="020B0604020202020204" pitchFamily="34" charset="0"/>
              </a:rPr>
              <a:t>TSU  (enero-abril 2021)</a:t>
            </a:r>
          </a:p>
          <a:p>
            <a:pPr algn="ctr"/>
            <a:r>
              <a:rPr lang="es-MX" b="1" dirty="0" smtClean="0">
                <a:latin typeface="Arial" panose="020B0604020202020204" pitchFamily="34" charset="0"/>
                <a:cs typeface="Arial" panose="020B0604020202020204" pitchFamily="34" charset="0"/>
              </a:rPr>
              <a:t>Turno Matutino</a:t>
            </a:r>
            <a:endParaRPr lang="es-MX" b="1" dirty="0">
              <a:latin typeface="Arial" panose="020B0604020202020204" pitchFamily="34" charset="0"/>
              <a:cs typeface="Arial" panose="020B0604020202020204"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2676817374"/>
              </p:ext>
            </p:extLst>
          </p:nvPr>
        </p:nvGraphicFramePr>
        <p:xfrm>
          <a:off x="611560" y="1946264"/>
          <a:ext cx="7620000" cy="4057650"/>
        </p:xfrm>
        <a:graphic>
          <a:graphicData uri="http://schemas.openxmlformats.org/drawingml/2006/table">
            <a:tbl>
              <a:tblPr>
                <a:tableStyleId>{BDBED569-4797-4DF1-A0F4-6AAB3CD982D8}</a:tableStyleId>
              </a:tblPr>
              <a:tblGrid>
                <a:gridCol w="2286000">
                  <a:extLst>
                    <a:ext uri="{9D8B030D-6E8A-4147-A177-3AD203B41FA5}">
                      <a16:colId xmlns:a16="http://schemas.microsoft.com/office/drawing/2014/main" xmlns="" val="1567675025"/>
                    </a:ext>
                  </a:extLst>
                </a:gridCol>
                <a:gridCol w="762000">
                  <a:extLst>
                    <a:ext uri="{9D8B030D-6E8A-4147-A177-3AD203B41FA5}">
                      <a16:colId xmlns:a16="http://schemas.microsoft.com/office/drawing/2014/main" xmlns="" val="3714132347"/>
                    </a:ext>
                  </a:extLst>
                </a:gridCol>
                <a:gridCol w="762000">
                  <a:extLst>
                    <a:ext uri="{9D8B030D-6E8A-4147-A177-3AD203B41FA5}">
                      <a16:colId xmlns:a16="http://schemas.microsoft.com/office/drawing/2014/main" xmlns="" val="2588187308"/>
                    </a:ext>
                  </a:extLst>
                </a:gridCol>
                <a:gridCol w="845127">
                  <a:extLst>
                    <a:ext uri="{9D8B030D-6E8A-4147-A177-3AD203B41FA5}">
                      <a16:colId xmlns:a16="http://schemas.microsoft.com/office/drawing/2014/main" xmlns="" val="408137428"/>
                    </a:ext>
                  </a:extLst>
                </a:gridCol>
                <a:gridCol w="678873">
                  <a:extLst>
                    <a:ext uri="{9D8B030D-6E8A-4147-A177-3AD203B41FA5}">
                      <a16:colId xmlns:a16="http://schemas.microsoft.com/office/drawing/2014/main" xmlns="" val="707834865"/>
                    </a:ext>
                  </a:extLst>
                </a:gridCol>
                <a:gridCol w="762000">
                  <a:extLst>
                    <a:ext uri="{9D8B030D-6E8A-4147-A177-3AD203B41FA5}">
                      <a16:colId xmlns:a16="http://schemas.microsoft.com/office/drawing/2014/main" xmlns="" val="1049719667"/>
                    </a:ext>
                  </a:extLst>
                </a:gridCol>
                <a:gridCol w="858982">
                  <a:extLst>
                    <a:ext uri="{9D8B030D-6E8A-4147-A177-3AD203B41FA5}">
                      <a16:colId xmlns:a16="http://schemas.microsoft.com/office/drawing/2014/main" xmlns="" val="663780846"/>
                    </a:ext>
                  </a:extLst>
                </a:gridCol>
                <a:gridCol w="665018">
                  <a:extLst>
                    <a:ext uri="{9D8B030D-6E8A-4147-A177-3AD203B41FA5}">
                      <a16:colId xmlns:a16="http://schemas.microsoft.com/office/drawing/2014/main" xmlns="" val="115938726"/>
                    </a:ext>
                  </a:extLst>
                </a:gridCol>
              </a:tblGrid>
              <a:tr h="219075">
                <a:tc rowSpan="3">
                  <a:txBody>
                    <a:bodyPr/>
                    <a:lstStyle/>
                    <a:p>
                      <a:pPr algn="ctr" rtl="0" fontAlgn="b"/>
                      <a:r>
                        <a:rPr lang="es-MX" sz="1600" b="1" u="none" strike="noStrike" dirty="0">
                          <a:effectLst/>
                          <a:latin typeface="Arial" panose="020B0604020202020204" pitchFamily="34" charset="0"/>
                          <a:cs typeface="Arial" panose="020B0604020202020204" pitchFamily="34" charset="0"/>
                        </a:rPr>
                        <a:t>Programa Educativo</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6">
                  <a:txBody>
                    <a:bodyPr/>
                    <a:lstStyle/>
                    <a:p>
                      <a:pPr algn="ctr" rtl="0" fontAlgn="b"/>
                      <a:r>
                        <a:rPr lang="es-MX" sz="1600" b="1" u="none" strike="noStrike" dirty="0">
                          <a:effectLst/>
                          <a:latin typeface="Arial" panose="020B0604020202020204" pitchFamily="34" charset="0"/>
                          <a:cs typeface="Arial" panose="020B0604020202020204" pitchFamily="34" charset="0"/>
                        </a:rPr>
                        <a:t>Técnico Superior Universitario</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rtl="0" fontAlgn="b"/>
                      <a:r>
                        <a:rPr lang="es-MX" sz="1600" u="none" strike="noStrike">
                          <a:effectLst/>
                          <a:latin typeface="Arial" panose="020B0604020202020204" pitchFamily="34" charset="0"/>
                          <a:cs typeface="Arial" panose="020B0604020202020204" pitchFamily="34" charset="0"/>
                        </a:rPr>
                        <a:t> </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589272399"/>
                  </a:ext>
                </a:extLst>
              </a:tr>
              <a:tr h="219075">
                <a:tc vMerge="1">
                  <a:txBody>
                    <a:bodyPr/>
                    <a:lstStyle/>
                    <a:p>
                      <a:endParaRPr lang="es-MX"/>
                    </a:p>
                  </a:txBody>
                  <a:tcPr/>
                </a:tc>
                <a:tc gridSpan="2">
                  <a:txBody>
                    <a:bodyPr/>
                    <a:lstStyle/>
                    <a:p>
                      <a:pPr algn="ctr" rtl="0" fontAlgn="b"/>
                      <a:r>
                        <a:rPr lang="es-MX" sz="1600" u="none" strike="noStrike" dirty="0">
                          <a:effectLst/>
                          <a:latin typeface="Arial" panose="020B0604020202020204" pitchFamily="34" charset="0"/>
                          <a:cs typeface="Arial" panose="020B0604020202020204" pitchFamily="34" charset="0"/>
                        </a:rPr>
                        <a:t>2dos.</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es-MX"/>
                    </a:p>
                  </a:txBody>
                  <a:tcPr/>
                </a:tc>
                <a:tc rowSpan="2">
                  <a:txBody>
                    <a:bodyPr/>
                    <a:lstStyle/>
                    <a:p>
                      <a:pPr algn="ctr" rtl="0" fontAlgn="b"/>
                      <a:r>
                        <a:rPr lang="es-MX" sz="1600" u="none" strike="noStrike">
                          <a:effectLst/>
                          <a:latin typeface="Arial" panose="020B0604020202020204" pitchFamily="34" charset="0"/>
                          <a:cs typeface="Arial" panose="020B0604020202020204" pitchFamily="34" charset="0"/>
                        </a:rPr>
                        <a:t>Subtotal 2°</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rtl="0" fontAlgn="b"/>
                      <a:r>
                        <a:rPr lang="es-MX" sz="1600" u="none" strike="noStrike">
                          <a:effectLst/>
                          <a:latin typeface="Arial" panose="020B0604020202020204" pitchFamily="34" charset="0"/>
                          <a:cs typeface="Arial" panose="020B0604020202020204" pitchFamily="34" charset="0"/>
                        </a:rPr>
                        <a:t>5tos.</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es-MX"/>
                    </a:p>
                  </a:txBody>
                  <a:tcPr/>
                </a:tc>
                <a:tc rowSpan="2">
                  <a:txBody>
                    <a:bodyPr/>
                    <a:lstStyle/>
                    <a:p>
                      <a:pPr algn="ctr" rtl="0" fontAlgn="b"/>
                      <a:r>
                        <a:rPr lang="es-MX" sz="1600" u="none" strike="noStrike">
                          <a:effectLst/>
                          <a:latin typeface="Arial" panose="020B0604020202020204" pitchFamily="34" charset="0"/>
                          <a:cs typeface="Arial" panose="020B0604020202020204" pitchFamily="34" charset="0"/>
                        </a:rPr>
                        <a:t>Subtotal 5°</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Total</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172893805"/>
                  </a:ext>
                </a:extLst>
              </a:tr>
              <a:tr h="219075">
                <a:tc vMerge="1">
                  <a:txBody>
                    <a:bodyPr/>
                    <a:lstStyle/>
                    <a:p>
                      <a:endParaRPr lang="es-MX"/>
                    </a:p>
                  </a:txBody>
                  <a:tcPr/>
                </a:tc>
                <a:tc>
                  <a:txBody>
                    <a:bodyPr/>
                    <a:lstStyle/>
                    <a:p>
                      <a:pPr algn="ctr" rtl="0" fontAlgn="b"/>
                      <a:r>
                        <a:rPr lang="es-MX" sz="1600" u="none" strike="noStrike">
                          <a:effectLst/>
                          <a:latin typeface="Arial" panose="020B0604020202020204" pitchFamily="34" charset="0"/>
                          <a:cs typeface="Arial" panose="020B0604020202020204" pitchFamily="34" charset="0"/>
                        </a:rPr>
                        <a:t>M</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F</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vMerge="1">
                  <a:txBody>
                    <a:bodyPr/>
                    <a:lstStyle/>
                    <a:p>
                      <a:endParaRPr lang="es-MX"/>
                    </a:p>
                  </a:txBody>
                  <a:tcPr/>
                </a:tc>
                <a:tc>
                  <a:txBody>
                    <a:bodyPr/>
                    <a:lstStyle/>
                    <a:p>
                      <a:pPr algn="ctr" rtl="0" fontAlgn="b"/>
                      <a:r>
                        <a:rPr lang="es-MX" sz="1600" u="none" strike="noStrike">
                          <a:effectLst/>
                          <a:latin typeface="Arial" panose="020B0604020202020204" pitchFamily="34" charset="0"/>
                          <a:cs typeface="Arial" panose="020B0604020202020204" pitchFamily="34" charset="0"/>
                        </a:rPr>
                        <a:t>M</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F</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vMerge="1">
                  <a:txBody>
                    <a:bodyPr/>
                    <a:lstStyle/>
                    <a:p>
                      <a:endParaRPr lang="es-MX"/>
                    </a:p>
                  </a:txBody>
                  <a:tcPr/>
                </a:tc>
                <a:tc>
                  <a:txBody>
                    <a:bodyPr/>
                    <a:lstStyle/>
                    <a:p>
                      <a:pPr algn="l" rtl="0" fontAlgn="b"/>
                      <a:r>
                        <a:rPr lang="es-MX" sz="1600" u="none" strike="noStrike">
                          <a:effectLst/>
                          <a:latin typeface="Arial" panose="020B0604020202020204" pitchFamily="34" charset="0"/>
                          <a:cs typeface="Arial" panose="020B0604020202020204" pitchFamily="34" charset="0"/>
                        </a:rPr>
                        <a:t> </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366281163"/>
                  </a:ext>
                </a:extLst>
              </a:tr>
              <a:tr h="209550">
                <a:tc>
                  <a:txBody>
                    <a:bodyPr/>
                    <a:lstStyle/>
                    <a:p>
                      <a:pPr algn="ctr" rtl="0" fontAlgn="b"/>
                      <a:r>
                        <a:rPr lang="es-MX" sz="1600" u="none" strike="noStrike">
                          <a:effectLst/>
                          <a:latin typeface="Arial" panose="020B0604020202020204" pitchFamily="34" charset="0"/>
                          <a:cs typeface="Arial" panose="020B0604020202020204" pitchFamily="34" charset="0"/>
                        </a:rPr>
                        <a:t>T.SU.</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rtl="0" fontAlgn="b"/>
                      <a:r>
                        <a:rPr lang="es-MX" sz="1600" u="none" strike="noStrike">
                          <a:effectLst/>
                          <a:latin typeface="Arial" panose="020B0604020202020204" pitchFamily="34" charset="0"/>
                          <a:cs typeface="Arial" panose="020B0604020202020204" pitchFamily="34" charset="0"/>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rtl="0" fontAlgn="b"/>
                      <a:r>
                        <a:rPr lang="es-MX" sz="1600" u="none" strike="noStrike">
                          <a:effectLst/>
                          <a:latin typeface="Arial" panose="020B0604020202020204" pitchFamily="34" charset="0"/>
                          <a:cs typeface="Arial" panose="020B0604020202020204" pitchFamily="34" charset="0"/>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 </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rtl="0" fontAlgn="b"/>
                      <a:r>
                        <a:rPr lang="es-MX" sz="1600" u="none" strike="noStrike">
                          <a:effectLst/>
                          <a:latin typeface="Arial" panose="020B0604020202020204" pitchFamily="34" charset="0"/>
                          <a:cs typeface="Arial" panose="020B0604020202020204" pitchFamily="34" charset="0"/>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rtl="0" fontAlgn="b"/>
                      <a:r>
                        <a:rPr lang="es-MX" sz="1600" u="none" strike="noStrike">
                          <a:effectLst/>
                          <a:latin typeface="Arial" panose="020B0604020202020204" pitchFamily="34" charset="0"/>
                          <a:cs typeface="Arial" panose="020B0604020202020204" pitchFamily="34" charset="0"/>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rtl="0" fontAlgn="b"/>
                      <a:r>
                        <a:rPr lang="es-MX" sz="1600" u="none" strike="noStrike">
                          <a:effectLst/>
                          <a:latin typeface="Arial" panose="020B0604020202020204" pitchFamily="34" charset="0"/>
                          <a:cs typeface="Arial" panose="020B0604020202020204" pitchFamily="34" charset="0"/>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rtl="0" fontAlgn="b"/>
                      <a:r>
                        <a:rPr lang="es-MX" sz="1600" u="none" strike="noStrike" dirty="0">
                          <a:effectLst/>
                          <a:latin typeface="Arial" panose="020B0604020202020204" pitchFamily="34" charset="0"/>
                          <a:cs typeface="Arial" panose="020B0604020202020204" pitchFamily="34" charset="0"/>
                        </a:rPr>
                        <a:t> </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422359439"/>
                  </a:ext>
                </a:extLst>
              </a:tr>
              <a:tr h="209550">
                <a:tc>
                  <a:txBody>
                    <a:bodyPr/>
                    <a:lstStyle/>
                    <a:p>
                      <a:pPr algn="l" rtl="0" fontAlgn="b"/>
                      <a:r>
                        <a:rPr lang="es-MX" sz="1600" u="none" strike="noStrike" dirty="0">
                          <a:effectLst/>
                          <a:latin typeface="Arial" panose="020B0604020202020204" pitchFamily="34" charset="0"/>
                          <a:cs typeface="Arial" panose="020B0604020202020204" pitchFamily="34" charset="0"/>
                        </a:rPr>
                        <a:t>Química, Área Biotecnología</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3</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8</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11</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9</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17</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26</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37</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120381364"/>
                  </a:ext>
                </a:extLst>
              </a:tr>
              <a:tr h="209550">
                <a:tc>
                  <a:txBody>
                    <a:bodyPr/>
                    <a:lstStyle/>
                    <a:p>
                      <a:pPr algn="l" rtl="0" fontAlgn="b"/>
                      <a:r>
                        <a:rPr lang="es-MX" sz="1600" u="none" strike="noStrike" dirty="0">
                          <a:effectLst/>
                          <a:latin typeface="Arial" panose="020B0604020202020204" pitchFamily="34" charset="0"/>
                          <a:cs typeface="Arial" panose="020B0604020202020204" pitchFamily="34" charset="0"/>
                        </a:rPr>
                        <a:t>Paramédico.</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19</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16</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35</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22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27</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49</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84</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692450188"/>
                  </a:ext>
                </a:extLst>
              </a:tr>
              <a:tr h="419100">
                <a:tc>
                  <a:txBody>
                    <a:bodyPr/>
                    <a:lstStyle/>
                    <a:p>
                      <a:pPr algn="l" rtl="0" fontAlgn="b"/>
                      <a:r>
                        <a:rPr lang="es-MX" sz="1600" u="none" strike="noStrike">
                          <a:effectLst/>
                          <a:latin typeface="Arial" panose="020B0604020202020204" pitchFamily="34" charset="0"/>
                          <a:cs typeface="Arial" panose="020B0604020202020204" pitchFamily="34" charset="0"/>
                        </a:rPr>
                        <a:t>Desarrollo de Negocios, Área Mercadotecnia</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10</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20</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30</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30</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dirty="0">
                          <a:effectLst/>
                          <a:latin typeface="Arial" panose="020B0604020202020204" pitchFamily="34" charset="0"/>
                          <a:cs typeface="Arial" panose="020B0604020202020204" pitchFamily="34" charset="0"/>
                        </a:rPr>
                        <a:t>44</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dirty="0">
                          <a:effectLst/>
                          <a:latin typeface="Arial" panose="020B0604020202020204" pitchFamily="34" charset="0"/>
                          <a:cs typeface="Arial" panose="020B0604020202020204" pitchFamily="34" charset="0"/>
                        </a:rPr>
                        <a:t>74</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104</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675793542"/>
                  </a:ext>
                </a:extLst>
              </a:tr>
              <a:tr h="419100">
                <a:tc>
                  <a:txBody>
                    <a:bodyPr/>
                    <a:lstStyle/>
                    <a:p>
                      <a:pPr algn="l" rtl="0" fontAlgn="b"/>
                      <a:r>
                        <a:rPr lang="es-MX" sz="1600" u="none" strike="noStrike" dirty="0">
                          <a:effectLst/>
                          <a:latin typeface="Arial" panose="020B0604020202020204" pitchFamily="34" charset="0"/>
                          <a:cs typeface="Arial" panose="020B0604020202020204" pitchFamily="34" charset="0"/>
                        </a:rPr>
                        <a:t>TI, Área Entornos Virtuales y Negocios Digitales.</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26</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5</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dirty="0">
                          <a:effectLst/>
                          <a:latin typeface="Arial" panose="020B0604020202020204" pitchFamily="34" charset="0"/>
                          <a:cs typeface="Arial" panose="020B0604020202020204" pitchFamily="34" charset="0"/>
                        </a:rPr>
                        <a:t>31</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22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10</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32</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63</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934492661"/>
                  </a:ext>
                </a:extLst>
              </a:tr>
              <a:tr h="209550">
                <a:tc>
                  <a:txBody>
                    <a:bodyPr/>
                    <a:lstStyle/>
                    <a:p>
                      <a:pPr algn="l" rtl="0" fontAlgn="b"/>
                      <a:r>
                        <a:rPr lang="es-MX" sz="1600" u="none" strike="noStrike">
                          <a:effectLst/>
                          <a:latin typeface="Arial" panose="020B0604020202020204" pitchFamily="34" charset="0"/>
                          <a:cs typeface="Arial" panose="020B0604020202020204" pitchFamily="34" charset="0"/>
                        </a:rPr>
                        <a:t>Turimo, Área Hotelería.</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3</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16</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19</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10</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23</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33</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52</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552069292"/>
                  </a:ext>
                </a:extLst>
              </a:tr>
              <a:tr h="209550">
                <a:tc>
                  <a:txBody>
                    <a:bodyPr/>
                    <a:lstStyle/>
                    <a:p>
                      <a:pPr algn="l" rtl="0" fontAlgn="b"/>
                      <a:r>
                        <a:rPr lang="es-MX" sz="1600" u="none" strike="noStrike">
                          <a:effectLst/>
                          <a:latin typeface="Arial" panose="020B0604020202020204" pitchFamily="34" charset="0"/>
                          <a:cs typeface="Arial" panose="020B0604020202020204" pitchFamily="34" charset="0"/>
                        </a:rPr>
                        <a:t>Gastronomía</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8</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6</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14</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5</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17</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31</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4205686386"/>
                  </a:ext>
                </a:extLst>
              </a:tr>
              <a:tr h="209550">
                <a:tc>
                  <a:txBody>
                    <a:bodyPr/>
                    <a:lstStyle/>
                    <a:p>
                      <a:pPr algn="l" rtl="0" fontAlgn="b"/>
                      <a:r>
                        <a:rPr lang="es-MX" sz="1600" u="none" strike="noStrike">
                          <a:effectLst/>
                          <a:latin typeface="Arial" panose="020B0604020202020204" pitchFamily="34" charset="0"/>
                          <a:cs typeface="Arial" panose="020B0604020202020204" pitchFamily="34" charset="0"/>
                        </a:rPr>
                        <a:t>Contaduría</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7</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11</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18</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 </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u="none" strike="noStrike">
                          <a:effectLst/>
                          <a:latin typeface="Arial" panose="020B0604020202020204" pitchFamily="34" charset="0"/>
                          <a:cs typeface="Arial" panose="020B0604020202020204" pitchFamily="34" charset="0"/>
                        </a:rPr>
                        <a:t>18</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268413713"/>
                  </a:ext>
                </a:extLst>
              </a:tr>
              <a:tr h="295275">
                <a:tc>
                  <a:txBody>
                    <a:bodyPr/>
                    <a:lstStyle/>
                    <a:p>
                      <a:pPr algn="ctr" fontAlgn="b"/>
                      <a:r>
                        <a:rPr lang="es-MX" sz="1600" u="none" strike="noStrike">
                          <a:effectLst/>
                          <a:latin typeface="Arial" panose="020B0604020202020204" pitchFamily="34" charset="0"/>
                          <a:cs typeface="Arial" panose="020B0604020202020204" pitchFamily="34" charset="0"/>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b="1" u="none" strike="noStrike" dirty="0">
                          <a:effectLst/>
                          <a:latin typeface="Arial" panose="020B0604020202020204" pitchFamily="34" charset="0"/>
                          <a:cs typeface="Arial" panose="020B0604020202020204" pitchFamily="34" charset="0"/>
                        </a:rPr>
                        <a:t>76</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b="1" u="none" strike="noStrike" dirty="0">
                          <a:effectLst/>
                          <a:latin typeface="Arial" panose="020B0604020202020204" pitchFamily="34" charset="0"/>
                          <a:cs typeface="Arial" panose="020B0604020202020204" pitchFamily="34" charset="0"/>
                        </a:rPr>
                        <a:t>82</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b="1" u="none" strike="noStrike" dirty="0">
                          <a:effectLst/>
                          <a:latin typeface="Arial" panose="020B0604020202020204" pitchFamily="34" charset="0"/>
                          <a:cs typeface="Arial" panose="020B0604020202020204" pitchFamily="34" charset="0"/>
                        </a:rPr>
                        <a:t>158</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b="1" u="none" strike="noStrike" dirty="0">
                          <a:effectLst/>
                          <a:latin typeface="Arial" panose="020B0604020202020204" pitchFamily="34" charset="0"/>
                          <a:cs typeface="Arial" panose="020B0604020202020204" pitchFamily="34" charset="0"/>
                        </a:rPr>
                        <a:t>98</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b="1" u="none" strike="noStrike" dirty="0">
                          <a:effectLst/>
                          <a:latin typeface="Arial" panose="020B0604020202020204" pitchFamily="34" charset="0"/>
                          <a:cs typeface="Arial" panose="020B0604020202020204" pitchFamily="34" charset="0"/>
                        </a:rPr>
                        <a:t>133</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b="1" u="none" strike="noStrike" dirty="0">
                          <a:effectLst/>
                          <a:latin typeface="Arial" panose="020B0604020202020204" pitchFamily="34" charset="0"/>
                          <a:cs typeface="Arial" panose="020B0604020202020204" pitchFamily="34" charset="0"/>
                        </a:rPr>
                        <a:t>231</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600" b="1" u="none" strike="noStrike" dirty="0">
                          <a:effectLst/>
                          <a:latin typeface="Arial" panose="020B0604020202020204" pitchFamily="34" charset="0"/>
                          <a:cs typeface="Arial" panose="020B0604020202020204" pitchFamily="34" charset="0"/>
                        </a:rPr>
                        <a:t>389</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418781806"/>
                  </a:ext>
                </a:extLst>
              </a:tr>
            </a:tbl>
          </a:graphicData>
        </a:graphic>
      </p:graphicFrame>
      <p:sp>
        <p:nvSpPr>
          <p:cNvPr id="9" name="Rectángulo 8"/>
          <p:cNvSpPr/>
          <p:nvPr/>
        </p:nvSpPr>
        <p:spPr>
          <a:xfrm>
            <a:off x="75458" y="6073397"/>
            <a:ext cx="8979830" cy="600164"/>
          </a:xfrm>
          <a:prstGeom prst="rect">
            <a:avLst/>
          </a:prstGeom>
        </p:spPr>
        <p:txBody>
          <a:bodyPr wrap="square">
            <a:spAutoFit/>
          </a:bodyPr>
          <a:lstStyle/>
          <a:p>
            <a:pPr algn="just"/>
            <a:r>
              <a:rPr lang="es-MX" sz="1100" dirty="0" smtClean="0">
                <a:latin typeface="Arial" panose="020B0604020202020204" pitchFamily="34" charset="0"/>
                <a:cs typeface="Arial" panose="020B0604020202020204" pitchFamily="34" charset="0"/>
              </a:rPr>
              <a:t>Basado </a:t>
            </a:r>
            <a:r>
              <a:rPr lang="es-MX" sz="1100" dirty="0">
                <a:latin typeface="Arial" panose="020B0604020202020204" pitchFamily="34" charset="0"/>
                <a:cs typeface="Arial" panose="020B0604020202020204" pitchFamily="34" charset="0"/>
              </a:rPr>
              <a:t>en el principio de cero rechazos a estudiantes, indicado por el Presidente de la República Mexicana, Lic. Andrés Manuel López Obrador, se </a:t>
            </a:r>
            <a:r>
              <a:rPr lang="es-MX" sz="1100" dirty="0" smtClean="0">
                <a:latin typeface="Arial" panose="020B0604020202020204" pitchFamily="34" charset="0"/>
                <a:cs typeface="Arial" panose="020B0604020202020204" pitchFamily="34" charset="0"/>
              </a:rPr>
              <a:t>conservó el </a:t>
            </a:r>
            <a:r>
              <a:rPr lang="es-MX" sz="1100" dirty="0">
                <a:latin typeface="Arial" panose="020B0604020202020204" pitchFamily="34" charset="0"/>
                <a:cs typeface="Arial" panose="020B0604020202020204" pitchFamily="34" charset="0"/>
              </a:rPr>
              <a:t>grupo pequeño de </a:t>
            </a:r>
            <a:r>
              <a:rPr lang="es-MX" sz="1100" dirty="0" smtClean="0">
                <a:latin typeface="Arial" panose="020B0604020202020204" pitchFamily="34" charset="0"/>
                <a:cs typeface="Arial" panose="020B0604020202020204" pitchFamily="34" charset="0"/>
              </a:rPr>
              <a:t>estudiantes del </a:t>
            </a:r>
            <a:r>
              <a:rPr lang="es-MX" sz="1100" dirty="0">
                <a:latin typeface="Arial" panose="020B0604020202020204" pitchFamily="34" charset="0"/>
                <a:cs typeface="Arial" panose="020B0604020202020204" pitchFamily="34" charset="0"/>
              </a:rPr>
              <a:t>2do. T.S.U. Química área </a:t>
            </a:r>
            <a:r>
              <a:rPr lang="es-MX" sz="1100" dirty="0" smtClean="0">
                <a:latin typeface="Arial" panose="020B0604020202020204" pitchFamily="34" charset="0"/>
                <a:cs typeface="Arial" panose="020B0604020202020204" pitchFamily="34" charset="0"/>
              </a:rPr>
              <a:t>biotecnología. Al </a:t>
            </a:r>
            <a:r>
              <a:rPr lang="es-MX" sz="1100" dirty="0">
                <a:latin typeface="Arial" panose="020B0604020202020204" pitchFamily="34" charset="0"/>
                <a:cs typeface="Arial" panose="020B0604020202020204" pitchFamily="34" charset="0"/>
              </a:rPr>
              <a:t>ser un grupo pequeño la atención </a:t>
            </a:r>
            <a:r>
              <a:rPr lang="es-MX" sz="1100" dirty="0" smtClean="0">
                <a:latin typeface="Arial" panose="020B0604020202020204" pitchFamily="34" charset="0"/>
                <a:cs typeface="Arial" panose="020B0604020202020204" pitchFamily="34" charset="0"/>
              </a:rPr>
              <a:t>es más </a:t>
            </a:r>
            <a:r>
              <a:rPr lang="es-MX" sz="1100" dirty="0">
                <a:latin typeface="Arial" panose="020B0604020202020204" pitchFamily="34" charset="0"/>
                <a:cs typeface="Arial" panose="020B0604020202020204" pitchFamily="34" charset="0"/>
              </a:rPr>
              <a:t>personalizada, todos se conectan y mantienen una interacción con los maestros un poco más directa y </a:t>
            </a:r>
            <a:r>
              <a:rPr lang="es-MX" sz="1100" dirty="0" smtClean="0">
                <a:latin typeface="Arial" panose="020B0604020202020204" pitchFamily="34" charset="0"/>
                <a:cs typeface="Arial" panose="020B0604020202020204" pitchFamily="34" charset="0"/>
              </a:rPr>
              <a:t>estrecha</a:t>
            </a:r>
            <a:r>
              <a:rPr lang="es-MX"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238373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CuadroTexto 4"/>
          <p:cNvSpPr txBox="1"/>
          <p:nvPr/>
        </p:nvSpPr>
        <p:spPr>
          <a:xfrm>
            <a:off x="170795" y="997527"/>
            <a:ext cx="8802409" cy="738664"/>
          </a:xfrm>
          <a:prstGeom prst="rect">
            <a:avLst/>
          </a:prstGeom>
          <a:noFill/>
        </p:spPr>
        <p:txBody>
          <a:bodyPr wrap="square" rtlCol="0">
            <a:spAutoFit/>
          </a:bodyPr>
          <a:lstStyle/>
          <a:p>
            <a:pPr algn="ctr"/>
            <a:r>
              <a:rPr lang="es-MX" sz="2400" b="1" dirty="0" smtClean="0">
                <a:latin typeface="Arial" panose="020B0604020202020204" pitchFamily="34" charset="0"/>
                <a:cs typeface="Arial" panose="020B0604020202020204" pitchFamily="34" charset="0"/>
              </a:rPr>
              <a:t>Reingreso </a:t>
            </a:r>
            <a:r>
              <a:rPr lang="es-MX" sz="2400" b="1" dirty="0" err="1" smtClean="0">
                <a:latin typeface="Arial" panose="020B0604020202020204" pitchFamily="34" charset="0"/>
                <a:cs typeface="Arial" panose="020B0604020202020204" pitchFamily="34" charset="0"/>
              </a:rPr>
              <a:t>Lic</a:t>
            </a:r>
            <a:r>
              <a:rPr lang="es-MX" sz="2400" b="1" dirty="0" smtClean="0">
                <a:latin typeface="Arial" panose="020B0604020202020204" pitchFamily="34" charset="0"/>
                <a:cs typeface="Arial" panose="020B0604020202020204" pitchFamily="34" charset="0"/>
              </a:rPr>
              <a:t>/</a:t>
            </a:r>
            <a:r>
              <a:rPr lang="es-MX" sz="2400" b="1" dirty="0" err="1" smtClean="0">
                <a:latin typeface="Arial" panose="020B0604020202020204" pitchFamily="34" charset="0"/>
                <a:cs typeface="Arial" panose="020B0604020202020204" pitchFamily="34" charset="0"/>
              </a:rPr>
              <a:t>Ing</a:t>
            </a:r>
            <a:r>
              <a:rPr lang="es-MX" sz="2400" b="1" dirty="0" smtClean="0">
                <a:latin typeface="Arial" panose="020B0604020202020204" pitchFamily="34" charset="0"/>
                <a:cs typeface="Arial" panose="020B0604020202020204" pitchFamily="34" charset="0"/>
              </a:rPr>
              <a:t> (enero-abril 2021)</a:t>
            </a:r>
          </a:p>
          <a:p>
            <a:pPr algn="ctr"/>
            <a:r>
              <a:rPr lang="es-MX" b="1" dirty="0" smtClean="0">
                <a:latin typeface="Arial" panose="020B0604020202020204" pitchFamily="34" charset="0"/>
                <a:cs typeface="Arial" panose="020B0604020202020204" pitchFamily="34" charset="0"/>
              </a:rPr>
              <a:t>Turno Vespertino</a:t>
            </a:r>
            <a:endParaRPr lang="es-MX" sz="2400" b="1" dirty="0">
              <a:latin typeface="Arial" panose="020B0604020202020204" pitchFamily="34"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578023228"/>
              </p:ext>
            </p:extLst>
          </p:nvPr>
        </p:nvGraphicFramePr>
        <p:xfrm>
          <a:off x="230757" y="1722431"/>
          <a:ext cx="8802403" cy="3943350"/>
        </p:xfrm>
        <a:graphic>
          <a:graphicData uri="http://schemas.openxmlformats.org/drawingml/2006/table">
            <a:tbl>
              <a:tblPr>
                <a:tableStyleId>{BDBED569-4797-4DF1-A0F4-6AAB3CD982D8}</a:tableStyleId>
              </a:tblPr>
              <a:tblGrid>
                <a:gridCol w="2640723">
                  <a:extLst>
                    <a:ext uri="{9D8B030D-6E8A-4147-A177-3AD203B41FA5}">
                      <a16:colId xmlns:a16="http://schemas.microsoft.com/office/drawing/2014/main" xmlns="" val="490917523"/>
                    </a:ext>
                  </a:extLst>
                </a:gridCol>
                <a:gridCol w="880240">
                  <a:extLst>
                    <a:ext uri="{9D8B030D-6E8A-4147-A177-3AD203B41FA5}">
                      <a16:colId xmlns:a16="http://schemas.microsoft.com/office/drawing/2014/main" xmlns="" val="694567716"/>
                    </a:ext>
                  </a:extLst>
                </a:gridCol>
                <a:gridCol w="880240">
                  <a:extLst>
                    <a:ext uri="{9D8B030D-6E8A-4147-A177-3AD203B41FA5}">
                      <a16:colId xmlns:a16="http://schemas.microsoft.com/office/drawing/2014/main" xmlns="" val="1581604084"/>
                    </a:ext>
                  </a:extLst>
                </a:gridCol>
                <a:gridCol w="880240">
                  <a:extLst>
                    <a:ext uri="{9D8B030D-6E8A-4147-A177-3AD203B41FA5}">
                      <a16:colId xmlns:a16="http://schemas.microsoft.com/office/drawing/2014/main" xmlns="" val="3241163505"/>
                    </a:ext>
                  </a:extLst>
                </a:gridCol>
                <a:gridCol w="880240">
                  <a:extLst>
                    <a:ext uri="{9D8B030D-6E8A-4147-A177-3AD203B41FA5}">
                      <a16:colId xmlns:a16="http://schemas.microsoft.com/office/drawing/2014/main" xmlns="" val="2296737628"/>
                    </a:ext>
                  </a:extLst>
                </a:gridCol>
                <a:gridCol w="880240">
                  <a:extLst>
                    <a:ext uri="{9D8B030D-6E8A-4147-A177-3AD203B41FA5}">
                      <a16:colId xmlns:a16="http://schemas.microsoft.com/office/drawing/2014/main" xmlns="" val="625530225"/>
                    </a:ext>
                  </a:extLst>
                </a:gridCol>
                <a:gridCol w="880240">
                  <a:extLst>
                    <a:ext uri="{9D8B030D-6E8A-4147-A177-3AD203B41FA5}">
                      <a16:colId xmlns:a16="http://schemas.microsoft.com/office/drawing/2014/main" xmlns="" val="3231491385"/>
                    </a:ext>
                  </a:extLst>
                </a:gridCol>
                <a:gridCol w="880240">
                  <a:extLst>
                    <a:ext uri="{9D8B030D-6E8A-4147-A177-3AD203B41FA5}">
                      <a16:colId xmlns:a16="http://schemas.microsoft.com/office/drawing/2014/main" xmlns="" val="4053763389"/>
                    </a:ext>
                  </a:extLst>
                </a:gridCol>
              </a:tblGrid>
              <a:tr h="304800">
                <a:tc gridSpan="8">
                  <a:txBody>
                    <a:bodyPr/>
                    <a:lstStyle/>
                    <a:p>
                      <a:pPr algn="ctr" fontAlgn="b"/>
                      <a:r>
                        <a:rPr lang="es-MX" sz="1600" b="1" u="none" strike="noStrike" dirty="0" smtClean="0">
                          <a:effectLst/>
                          <a:latin typeface="Arial" panose="020B0604020202020204" pitchFamily="34" charset="0"/>
                          <a:cs typeface="Arial" panose="020B0604020202020204" pitchFamily="34" charset="0"/>
                        </a:rPr>
                        <a:t>Licenciaturas/Ingenierías</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37567170"/>
                  </a:ext>
                </a:extLst>
              </a:tr>
              <a:tr h="209550">
                <a:tc rowSpan="2">
                  <a:txBody>
                    <a:bodyPr/>
                    <a:lstStyle/>
                    <a:p>
                      <a:pPr algn="ctr" rtl="0" fontAlgn="b"/>
                      <a:r>
                        <a:rPr lang="es-MX" sz="1500" b="1" u="none" strike="noStrike" dirty="0">
                          <a:effectLst/>
                          <a:latin typeface="Arial" panose="020B0604020202020204" pitchFamily="34" charset="0"/>
                          <a:cs typeface="Arial" panose="020B0604020202020204" pitchFamily="34" charset="0"/>
                        </a:rPr>
                        <a:t>Programas Educativos</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rtl="0" fontAlgn="b"/>
                      <a:r>
                        <a:rPr lang="es-MX" sz="1500" u="none" strike="noStrike" dirty="0">
                          <a:effectLst/>
                          <a:latin typeface="Arial" panose="020B0604020202020204" pitchFamily="34" charset="0"/>
                          <a:cs typeface="Arial" panose="020B0604020202020204" pitchFamily="34" charset="0"/>
                        </a:rPr>
                        <a:t>8°</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es-MX"/>
                    </a:p>
                  </a:txBody>
                  <a:tcPr/>
                </a:tc>
                <a:tc rowSpan="2">
                  <a:txBody>
                    <a:bodyPr/>
                    <a:lstStyle/>
                    <a:p>
                      <a:pPr algn="ctr" rtl="0" fontAlgn="b"/>
                      <a:r>
                        <a:rPr lang="es-MX" sz="1500" u="none" strike="noStrike" dirty="0">
                          <a:effectLst/>
                          <a:latin typeface="Arial" panose="020B0604020202020204" pitchFamily="34" charset="0"/>
                          <a:cs typeface="Arial" panose="020B0604020202020204" pitchFamily="34" charset="0"/>
                        </a:rPr>
                        <a:t>Subtotal 8°</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gridSpan="2">
                  <a:txBody>
                    <a:bodyPr/>
                    <a:lstStyle/>
                    <a:p>
                      <a:pPr algn="ctr" rtl="0" fontAlgn="b"/>
                      <a:r>
                        <a:rPr lang="es-MX" sz="1500" u="none" strike="noStrike">
                          <a:effectLst/>
                          <a:latin typeface="Arial" panose="020B0604020202020204" pitchFamily="34" charset="0"/>
                          <a:cs typeface="Arial" panose="020B0604020202020204" pitchFamily="34" charset="0"/>
                        </a:rPr>
                        <a:t>11°</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es-MX"/>
                    </a:p>
                  </a:txBody>
                  <a:tcPr/>
                </a:tc>
                <a:tc rowSpan="2">
                  <a:txBody>
                    <a:bodyPr/>
                    <a:lstStyle/>
                    <a:p>
                      <a:pPr algn="ctr" rtl="0" fontAlgn="b"/>
                      <a:r>
                        <a:rPr lang="es-MX" sz="1500" u="none" strike="noStrike">
                          <a:effectLst/>
                          <a:latin typeface="Arial" panose="020B0604020202020204" pitchFamily="34" charset="0"/>
                          <a:cs typeface="Arial" panose="020B0604020202020204" pitchFamily="34" charset="0"/>
                        </a:rPr>
                        <a:t>Subtotal 11°</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Total </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96985176"/>
                  </a:ext>
                </a:extLst>
              </a:tr>
              <a:tr h="295275">
                <a:tc vMerge="1">
                  <a:txBody>
                    <a:bodyPr/>
                    <a:lstStyle/>
                    <a:p>
                      <a:endParaRPr lang="es-MX"/>
                    </a:p>
                  </a:txBody>
                  <a:tcPr/>
                </a:tc>
                <a:tc>
                  <a:txBody>
                    <a:bodyPr/>
                    <a:lstStyle/>
                    <a:p>
                      <a:pPr algn="ctr" rtl="0" fontAlgn="b"/>
                      <a:r>
                        <a:rPr lang="es-MX" sz="1500" u="none" strike="noStrike" dirty="0">
                          <a:effectLst/>
                          <a:latin typeface="Arial" panose="020B0604020202020204" pitchFamily="34" charset="0"/>
                          <a:cs typeface="Arial" panose="020B0604020202020204" pitchFamily="34" charset="0"/>
                        </a:rPr>
                        <a:t>M</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F</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vMerge="1">
                  <a:txBody>
                    <a:bodyPr/>
                    <a:lstStyle/>
                    <a:p>
                      <a:endParaRPr lang="es-MX"/>
                    </a:p>
                  </a:txBody>
                  <a:tcPr/>
                </a:tc>
                <a:tc>
                  <a:txBody>
                    <a:bodyPr/>
                    <a:lstStyle/>
                    <a:p>
                      <a:pPr algn="ctr" rtl="0" fontAlgn="b"/>
                      <a:r>
                        <a:rPr lang="es-MX" sz="1500" u="none" strike="noStrike">
                          <a:effectLst/>
                          <a:latin typeface="Arial" panose="020B0604020202020204" pitchFamily="34" charset="0"/>
                          <a:cs typeface="Arial" panose="020B0604020202020204" pitchFamily="34" charset="0"/>
                        </a:rPr>
                        <a:t>M</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F</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vMerge="1">
                  <a:txBody>
                    <a:bodyPr/>
                    <a:lstStyle/>
                    <a:p>
                      <a:endParaRPr lang="es-MX"/>
                    </a:p>
                  </a:txBody>
                  <a:tcPr/>
                </a:tc>
                <a:tc>
                  <a:txBody>
                    <a:bodyPr/>
                    <a:lstStyle/>
                    <a:p>
                      <a:pPr algn="l" rtl="0" fontAlgn="b"/>
                      <a:r>
                        <a:rPr lang="es-MX" sz="1500" u="none" strike="noStrike">
                          <a:effectLst/>
                          <a:latin typeface="Arial" panose="020B0604020202020204" pitchFamily="34" charset="0"/>
                          <a:cs typeface="Arial" panose="020B0604020202020204" pitchFamily="34" charset="0"/>
                        </a:rPr>
                        <a:t> </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536147003"/>
                  </a:ext>
                </a:extLst>
              </a:tr>
              <a:tr h="209550">
                <a:tc>
                  <a:txBody>
                    <a:bodyPr/>
                    <a:lstStyle/>
                    <a:p>
                      <a:pPr algn="l" rtl="0" fontAlgn="b"/>
                      <a:r>
                        <a:rPr lang="es-MX" sz="1500" u="none" strike="noStrike" dirty="0">
                          <a:effectLst/>
                          <a:latin typeface="Arial" panose="020B0604020202020204" pitchFamily="34" charset="0"/>
                          <a:cs typeface="Arial" panose="020B0604020202020204" pitchFamily="34" charset="0"/>
                        </a:rPr>
                        <a:t>Ing. Procesos Biotecnológicos.</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7</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12</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19</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10</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10</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20</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39</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619592476"/>
                  </a:ext>
                </a:extLst>
              </a:tr>
              <a:tr h="419100">
                <a:tc>
                  <a:txBody>
                    <a:bodyPr/>
                    <a:lstStyle/>
                    <a:p>
                      <a:pPr algn="l" rtl="0" fontAlgn="b"/>
                      <a:r>
                        <a:rPr lang="es-MX" sz="1500" u="none" strike="noStrike" dirty="0">
                          <a:effectLst/>
                          <a:latin typeface="Arial" panose="020B0604020202020204" pitchFamily="34" charset="0"/>
                          <a:cs typeface="Arial" panose="020B0604020202020204" pitchFamily="34" charset="0"/>
                        </a:rPr>
                        <a:t>Lic. Innovación de Negocios y Mercadotecnia.</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23</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27</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50</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22</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27</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49</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99</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798975918"/>
                  </a:ext>
                </a:extLst>
              </a:tr>
              <a:tr h="419100">
                <a:tc>
                  <a:txBody>
                    <a:bodyPr/>
                    <a:lstStyle/>
                    <a:p>
                      <a:pPr algn="l" rtl="0" fontAlgn="b"/>
                      <a:r>
                        <a:rPr lang="es-MX" sz="1500" u="none" strike="noStrike">
                          <a:effectLst/>
                          <a:latin typeface="Arial" panose="020B0604020202020204" pitchFamily="34" charset="0"/>
                          <a:cs typeface="Arial" panose="020B0604020202020204" pitchFamily="34" charset="0"/>
                        </a:rPr>
                        <a:t>Ing. Entornos Virtuales y Negocios Digitales</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40</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3</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43</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0</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0</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0</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43</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263855191"/>
                  </a:ext>
                </a:extLst>
              </a:tr>
              <a:tr h="209550">
                <a:tc>
                  <a:txBody>
                    <a:bodyPr/>
                    <a:lstStyle/>
                    <a:p>
                      <a:pPr algn="l" rtl="0" fontAlgn="b"/>
                      <a:r>
                        <a:rPr lang="es-MX" sz="1500" u="none" strike="noStrike">
                          <a:effectLst/>
                          <a:latin typeface="Arial" panose="020B0604020202020204" pitchFamily="34" charset="0"/>
                          <a:cs typeface="Arial" panose="020B0604020202020204" pitchFamily="34" charset="0"/>
                        </a:rPr>
                        <a:t>Ing. Tecnologías de la Información y Comunicación  </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0</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0</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0</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19</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3</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22</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22</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102471773"/>
                  </a:ext>
                </a:extLst>
              </a:tr>
              <a:tr h="209550">
                <a:tc>
                  <a:txBody>
                    <a:bodyPr/>
                    <a:lstStyle/>
                    <a:p>
                      <a:pPr algn="l" rtl="0" fontAlgn="b"/>
                      <a:r>
                        <a:rPr lang="es-MX" sz="1500" u="none" strike="noStrike">
                          <a:effectLst/>
                          <a:latin typeface="Arial" panose="020B0604020202020204" pitchFamily="34" charset="0"/>
                          <a:cs typeface="Arial" panose="020B0604020202020204" pitchFamily="34" charset="0"/>
                        </a:rPr>
                        <a:t>Lic. Gestión y Desarrollo Turístico.</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6</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20</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26</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11</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19</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30</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56</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23557100"/>
                  </a:ext>
                </a:extLst>
              </a:tr>
              <a:tr h="419100">
                <a:tc>
                  <a:txBody>
                    <a:bodyPr/>
                    <a:lstStyle/>
                    <a:p>
                      <a:pPr algn="l" rtl="0" fontAlgn="b"/>
                      <a:r>
                        <a:rPr lang="es-MX" sz="1500" u="none" strike="noStrike">
                          <a:effectLst/>
                          <a:latin typeface="Arial" panose="020B0604020202020204" pitchFamily="34" charset="0"/>
                          <a:cs typeface="Arial" panose="020B0604020202020204" pitchFamily="34" charset="0"/>
                        </a:rPr>
                        <a:t>Lic. Protección Civil y Emergencias.</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10</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13</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23</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12</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11</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23</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46</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187055780"/>
                  </a:ext>
                </a:extLst>
              </a:tr>
              <a:tr h="209550">
                <a:tc>
                  <a:txBody>
                    <a:bodyPr/>
                    <a:lstStyle/>
                    <a:p>
                      <a:pPr algn="l" rtl="0" fontAlgn="b"/>
                      <a:r>
                        <a:rPr lang="es-MX" sz="1500" u="none" strike="noStrike">
                          <a:effectLst/>
                          <a:latin typeface="Arial" panose="020B0604020202020204" pitchFamily="34" charset="0"/>
                          <a:cs typeface="Arial" panose="020B0604020202020204" pitchFamily="34" charset="0"/>
                        </a:rPr>
                        <a:t>Lic. Gastronomía.</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8</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15</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23</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11</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10</a:t>
                      </a:r>
                      <a:endParaRPr lang="es-MX" sz="15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dirty="0">
                          <a:effectLst/>
                          <a:latin typeface="Arial" panose="020B0604020202020204" pitchFamily="34" charset="0"/>
                          <a:cs typeface="Arial" panose="020B0604020202020204" pitchFamily="34" charset="0"/>
                        </a:rPr>
                        <a:t>21</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u="none" strike="noStrike">
                          <a:effectLst/>
                          <a:latin typeface="Arial" panose="020B0604020202020204" pitchFamily="34" charset="0"/>
                          <a:cs typeface="Arial" panose="020B0604020202020204" pitchFamily="34" charset="0"/>
                        </a:rPr>
                        <a:t>44</a:t>
                      </a:r>
                      <a:endParaRPr lang="es-MX" sz="15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291276612"/>
                  </a:ext>
                </a:extLst>
              </a:tr>
              <a:tr h="295275">
                <a:tc>
                  <a:txBody>
                    <a:bodyPr/>
                    <a:lstStyle/>
                    <a:p>
                      <a:pPr algn="ctr" fontAlgn="b"/>
                      <a:r>
                        <a:rPr lang="es-MX" sz="1500" u="none" strike="noStrike" dirty="0">
                          <a:effectLst/>
                          <a:latin typeface="Arial" panose="020B0604020202020204" pitchFamily="34" charset="0"/>
                          <a:cs typeface="Arial" panose="020B0604020202020204" pitchFamily="34" charset="0"/>
                        </a:rPr>
                        <a:t> </a:t>
                      </a:r>
                      <a:endParaRPr lang="es-MX" sz="15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b="1" u="none" strike="noStrike" dirty="0">
                          <a:effectLst/>
                          <a:latin typeface="Arial" panose="020B0604020202020204" pitchFamily="34" charset="0"/>
                          <a:cs typeface="Arial" panose="020B0604020202020204" pitchFamily="34" charset="0"/>
                        </a:rPr>
                        <a:t>94</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b="1" u="none" strike="noStrike" dirty="0">
                          <a:effectLst/>
                          <a:latin typeface="Arial" panose="020B0604020202020204" pitchFamily="34" charset="0"/>
                          <a:cs typeface="Arial" panose="020B0604020202020204" pitchFamily="34" charset="0"/>
                        </a:rPr>
                        <a:t>90</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b="1" u="none" strike="noStrike" dirty="0">
                          <a:effectLst/>
                          <a:latin typeface="Arial" panose="020B0604020202020204" pitchFamily="34" charset="0"/>
                          <a:cs typeface="Arial" panose="020B0604020202020204" pitchFamily="34" charset="0"/>
                        </a:rPr>
                        <a:t>184</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b="1" u="none" strike="noStrike" dirty="0">
                          <a:effectLst/>
                          <a:latin typeface="Arial" panose="020B0604020202020204" pitchFamily="34" charset="0"/>
                          <a:cs typeface="Arial" panose="020B0604020202020204" pitchFamily="34" charset="0"/>
                        </a:rPr>
                        <a:t>85</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b="1" u="none" strike="noStrike" dirty="0">
                          <a:effectLst/>
                          <a:latin typeface="Arial" panose="020B0604020202020204" pitchFamily="34" charset="0"/>
                          <a:cs typeface="Arial" panose="020B0604020202020204" pitchFamily="34" charset="0"/>
                        </a:rPr>
                        <a:t>80</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b="1" u="none" strike="noStrike" dirty="0">
                          <a:effectLst/>
                          <a:latin typeface="Arial" panose="020B0604020202020204" pitchFamily="34" charset="0"/>
                          <a:cs typeface="Arial" panose="020B0604020202020204" pitchFamily="34" charset="0"/>
                        </a:rPr>
                        <a:t>165</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s-MX" sz="1500" b="1" u="none" strike="noStrike" dirty="0">
                          <a:effectLst/>
                          <a:latin typeface="Arial" panose="020B0604020202020204" pitchFamily="34" charset="0"/>
                          <a:cs typeface="Arial" panose="020B0604020202020204" pitchFamily="34" charset="0"/>
                        </a:rPr>
                        <a:t>349</a:t>
                      </a:r>
                      <a:endParaRPr lang="es-MX"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2798670289"/>
                  </a:ext>
                </a:extLst>
              </a:tr>
            </a:tbl>
          </a:graphicData>
        </a:graphic>
      </p:graphicFrame>
    </p:spTree>
    <p:extLst>
      <p:ext uri="{BB962C8B-B14F-4D97-AF65-F5344CB8AC3E}">
        <p14:creationId xmlns:p14="http://schemas.microsoft.com/office/powerpoint/2010/main" val="34931061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CuadroTexto 2"/>
          <p:cNvSpPr txBox="1"/>
          <p:nvPr/>
        </p:nvSpPr>
        <p:spPr>
          <a:xfrm>
            <a:off x="0" y="1229468"/>
            <a:ext cx="8950036" cy="830997"/>
          </a:xfrm>
          <a:prstGeom prst="rect">
            <a:avLst/>
          </a:prstGeom>
          <a:noFill/>
        </p:spPr>
        <p:txBody>
          <a:bodyPr wrap="square" rtlCol="0">
            <a:spAutoFit/>
          </a:bodyPr>
          <a:lstStyle/>
          <a:p>
            <a:pPr algn="ctr"/>
            <a:r>
              <a:rPr lang="es-MX" sz="2400" b="1" dirty="0" smtClean="0">
                <a:latin typeface="Arial" panose="020B0604020202020204" pitchFamily="34" charset="0"/>
                <a:cs typeface="Arial" panose="020B0604020202020204" pitchFamily="34" charset="0"/>
              </a:rPr>
              <a:t>Estudiantes con discapacidad.</a:t>
            </a:r>
          </a:p>
          <a:p>
            <a:pPr algn="ctr"/>
            <a:endParaRPr lang="es-MX" sz="2400" b="1" dirty="0">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951344555"/>
              </p:ext>
            </p:extLst>
          </p:nvPr>
        </p:nvGraphicFramePr>
        <p:xfrm>
          <a:off x="775854" y="2060465"/>
          <a:ext cx="7800109" cy="3079570"/>
        </p:xfrm>
        <a:graphic>
          <a:graphicData uri="http://schemas.openxmlformats.org/drawingml/2006/table">
            <a:tbl>
              <a:tblPr>
                <a:tableStyleId>{E8B1032C-EA38-4F05-BA0D-38AFFFC7BED3}</a:tableStyleId>
              </a:tblPr>
              <a:tblGrid>
                <a:gridCol w="693344">
                  <a:extLst>
                    <a:ext uri="{9D8B030D-6E8A-4147-A177-3AD203B41FA5}">
                      <a16:colId xmlns:a16="http://schemas.microsoft.com/office/drawing/2014/main" xmlns="" val="20000"/>
                    </a:ext>
                  </a:extLst>
                </a:gridCol>
                <a:gridCol w="1617800">
                  <a:extLst>
                    <a:ext uri="{9D8B030D-6E8A-4147-A177-3AD203B41FA5}">
                      <a16:colId xmlns:a16="http://schemas.microsoft.com/office/drawing/2014/main" xmlns="" val="20001"/>
                    </a:ext>
                  </a:extLst>
                </a:gridCol>
                <a:gridCol w="3198833">
                  <a:extLst>
                    <a:ext uri="{9D8B030D-6E8A-4147-A177-3AD203B41FA5}">
                      <a16:colId xmlns:a16="http://schemas.microsoft.com/office/drawing/2014/main" xmlns="" val="20002"/>
                    </a:ext>
                  </a:extLst>
                </a:gridCol>
                <a:gridCol w="2290132">
                  <a:extLst>
                    <a:ext uri="{9D8B030D-6E8A-4147-A177-3AD203B41FA5}">
                      <a16:colId xmlns:a16="http://schemas.microsoft.com/office/drawing/2014/main" xmlns="" val="20004"/>
                    </a:ext>
                  </a:extLst>
                </a:gridCol>
              </a:tblGrid>
              <a:tr h="582347">
                <a:tc>
                  <a:txBody>
                    <a:bodyPr/>
                    <a:lstStyle/>
                    <a:p>
                      <a:pPr algn="ctr" fontAlgn="ctr"/>
                      <a:r>
                        <a:rPr lang="es-MX" sz="1600" u="none" strike="noStrike" dirty="0" smtClean="0">
                          <a:effectLst/>
                          <a:latin typeface="Arial" panose="020B0604020202020204" pitchFamily="34" charset="0"/>
                          <a:cs typeface="Arial" panose="020B0604020202020204" pitchFamily="34" charset="0"/>
                        </a:rPr>
                        <a:t>Núm.</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1600" u="none" strike="noStrike" dirty="0">
                          <a:effectLst/>
                          <a:latin typeface="Arial" panose="020B0604020202020204" pitchFamily="34" charset="0"/>
                          <a:cs typeface="Arial" panose="020B0604020202020204" pitchFamily="34" charset="0"/>
                        </a:rPr>
                        <a:t>Cuatrimestre</a:t>
                      </a:r>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1600" u="none" strike="noStrike" dirty="0">
                          <a:effectLst/>
                          <a:latin typeface="Arial" panose="020B0604020202020204" pitchFamily="34" charset="0"/>
                          <a:cs typeface="Arial" panose="020B0604020202020204" pitchFamily="34" charset="0"/>
                        </a:rPr>
                        <a:t>Carrera</a:t>
                      </a:r>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1600" u="none" strike="noStrike" dirty="0">
                          <a:effectLst/>
                          <a:latin typeface="Arial" panose="020B0604020202020204" pitchFamily="34" charset="0"/>
                          <a:cs typeface="Arial" panose="020B0604020202020204" pitchFamily="34" charset="0"/>
                        </a:rPr>
                        <a:t>Tipo de Discapacidad</a:t>
                      </a:r>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xmlns="" val="10000"/>
                  </a:ext>
                </a:extLst>
              </a:tr>
              <a:tr h="638292">
                <a:tc>
                  <a:txBody>
                    <a:bodyPr/>
                    <a:lstStyle/>
                    <a:p>
                      <a:pPr algn="ctr" fontAlgn="ctr"/>
                      <a:r>
                        <a:rPr lang="es-MX" sz="1600" u="none" strike="noStrike">
                          <a:effectLst/>
                          <a:latin typeface="Arial" panose="020B0604020202020204" pitchFamily="34" charset="0"/>
                          <a:cs typeface="Arial" panose="020B0604020202020204" pitchFamily="34" charset="0"/>
                        </a:rPr>
                        <a:t>1</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1600" u="none" strike="noStrike" dirty="0" smtClean="0">
                          <a:effectLst/>
                          <a:latin typeface="Arial" panose="020B0604020202020204" pitchFamily="34" charset="0"/>
                          <a:cs typeface="Arial" panose="020B0604020202020204" pitchFamily="34" charset="0"/>
                        </a:rPr>
                        <a:t>8vo</a:t>
                      </a:r>
                      <a:r>
                        <a:rPr lang="es-ES" sz="1600" u="none" strike="noStrike" dirty="0">
                          <a:effectLst/>
                          <a:latin typeface="Arial" panose="020B0604020202020204" pitchFamily="34" charset="0"/>
                          <a:cs typeface="Arial" panose="020B0604020202020204" pitchFamily="34" charset="0"/>
                        </a:rPr>
                        <a:t>. A</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just" fontAlgn="ctr"/>
                      <a:r>
                        <a:rPr lang="es-ES" sz="1600" u="none" strike="noStrike" dirty="0" smtClean="0">
                          <a:effectLst/>
                          <a:latin typeface="Arial" panose="020B0604020202020204" pitchFamily="34" charset="0"/>
                          <a:cs typeface="Arial" panose="020B0604020202020204" pitchFamily="34" charset="0"/>
                        </a:rPr>
                        <a:t>Ingeniería</a:t>
                      </a:r>
                      <a:r>
                        <a:rPr lang="es-ES" sz="1600" u="none" strike="noStrike" baseline="0" dirty="0" smtClean="0">
                          <a:effectLst/>
                          <a:latin typeface="Arial" panose="020B0604020202020204" pitchFamily="34" charset="0"/>
                          <a:cs typeface="Arial" panose="020B0604020202020204" pitchFamily="34" charset="0"/>
                        </a:rPr>
                        <a:t> en Procesos Biotecnológicos</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1600" u="none" strike="noStrike" dirty="0">
                          <a:effectLst/>
                          <a:latin typeface="Arial" panose="020B0604020202020204" pitchFamily="34" charset="0"/>
                          <a:cs typeface="Arial" panose="020B0604020202020204" pitchFamily="34" charset="0"/>
                        </a:rPr>
                        <a:t>Psicosocial</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xmlns="" val="10001"/>
                  </a:ext>
                </a:extLst>
              </a:tr>
              <a:tr h="638292">
                <a:tc>
                  <a:txBody>
                    <a:bodyPr/>
                    <a:lstStyle/>
                    <a:p>
                      <a:pPr algn="ctr" fontAlgn="ctr"/>
                      <a:r>
                        <a:rPr lang="es-MX" sz="1600" u="none" strike="noStrike">
                          <a:effectLst/>
                          <a:latin typeface="Arial" panose="020B0604020202020204" pitchFamily="34" charset="0"/>
                          <a:cs typeface="Arial" panose="020B0604020202020204" pitchFamily="34" charset="0"/>
                        </a:rPr>
                        <a:t>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1600" u="none" strike="noStrike" dirty="0" smtClean="0">
                          <a:effectLst/>
                          <a:latin typeface="Arial" panose="020B0604020202020204" pitchFamily="34" charset="0"/>
                          <a:cs typeface="Arial" panose="020B0604020202020204" pitchFamily="34" charset="0"/>
                        </a:rPr>
                        <a:t>11vo</a:t>
                      </a:r>
                      <a:r>
                        <a:rPr lang="es-ES" sz="1600" u="none" strike="noStrike" dirty="0">
                          <a:effectLst/>
                          <a:latin typeface="Arial" panose="020B0604020202020204" pitchFamily="34" charset="0"/>
                          <a:cs typeface="Arial" panose="020B0604020202020204" pitchFamily="34" charset="0"/>
                        </a:rPr>
                        <a:t>.  A</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just" fontAlgn="ctr"/>
                      <a:r>
                        <a:rPr lang="es-ES" sz="1600" u="none" strike="noStrike" dirty="0">
                          <a:effectLst/>
                          <a:latin typeface="Arial" panose="020B0604020202020204" pitchFamily="34" charset="0"/>
                          <a:cs typeface="Arial" panose="020B0604020202020204" pitchFamily="34" charset="0"/>
                        </a:rPr>
                        <a:t>Lic. Gestión y Desarrollo  </a:t>
                      </a:r>
                      <a:r>
                        <a:rPr lang="es-ES" sz="1600" u="none" strike="noStrike" dirty="0" smtClean="0">
                          <a:effectLst/>
                          <a:latin typeface="Arial" panose="020B0604020202020204" pitchFamily="34" charset="0"/>
                          <a:cs typeface="Arial" panose="020B0604020202020204" pitchFamily="34" charset="0"/>
                        </a:rPr>
                        <a:t>Turístico</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1600" u="none" strike="noStrike" dirty="0">
                          <a:effectLst/>
                          <a:latin typeface="Arial" panose="020B0604020202020204" pitchFamily="34" charset="0"/>
                          <a:cs typeface="Arial" panose="020B0604020202020204" pitchFamily="34" charset="0"/>
                        </a:rPr>
                        <a:t>Psicosocial</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xmlns="" val="10002"/>
                  </a:ext>
                </a:extLst>
              </a:tr>
              <a:tr h="582347">
                <a:tc>
                  <a:txBody>
                    <a:bodyPr/>
                    <a:lstStyle/>
                    <a:p>
                      <a:pPr algn="ctr" fontAlgn="ctr"/>
                      <a:r>
                        <a:rPr lang="es-MX" sz="1600" u="none" strike="noStrike">
                          <a:effectLst/>
                          <a:latin typeface="Arial" panose="020B0604020202020204" pitchFamily="34" charset="0"/>
                          <a:cs typeface="Arial" panose="020B0604020202020204" pitchFamily="34" charset="0"/>
                        </a:rPr>
                        <a:t>3</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1600" u="none" strike="noStrike" dirty="0" smtClean="0">
                          <a:effectLst/>
                          <a:latin typeface="Arial" panose="020B0604020202020204" pitchFamily="34" charset="0"/>
                          <a:cs typeface="Arial" panose="020B0604020202020204" pitchFamily="34" charset="0"/>
                        </a:rPr>
                        <a:t>11vo.  </a:t>
                      </a:r>
                      <a:r>
                        <a:rPr lang="es-ES" sz="1600" u="none" strike="noStrike" dirty="0">
                          <a:effectLst/>
                          <a:latin typeface="Arial" panose="020B0604020202020204" pitchFamily="34" charset="0"/>
                          <a:cs typeface="Arial" panose="020B0604020202020204" pitchFamily="34" charset="0"/>
                        </a:rPr>
                        <a:t>A</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just" fontAlgn="ctr"/>
                      <a:r>
                        <a:rPr lang="es-ES" sz="1600" u="none" strike="noStrike" dirty="0">
                          <a:effectLst/>
                          <a:latin typeface="Arial" panose="020B0604020202020204" pitchFamily="34" charset="0"/>
                          <a:cs typeface="Arial" panose="020B0604020202020204" pitchFamily="34" charset="0"/>
                        </a:rPr>
                        <a:t>Ingeniería TIC</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1600" u="none" strike="noStrike" dirty="0">
                          <a:effectLst/>
                          <a:latin typeface="Arial" panose="020B0604020202020204" pitchFamily="34" charset="0"/>
                          <a:cs typeface="Arial" panose="020B0604020202020204" pitchFamily="34" charset="0"/>
                        </a:rPr>
                        <a:t>Psicosocial</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xmlns="" val="10003"/>
                  </a:ext>
                </a:extLst>
              </a:tr>
              <a:tr h="638292">
                <a:tc>
                  <a:txBody>
                    <a:bodyPr/>
                    <a:lstStyle/>
                    <a:p>
                      <a:pPr algn="ctr" fontAlgn="ctr"/>
                      <a:r>
                        <a:rPr lang="es-MX" sz="1600" u="none" strike="noStrike">
                          <a:effectLst/>
                          <a:latin typeface="Arial" panose="020B0604020202020204" pitchFamily="34" charset="0"/>
                          <a:cs typeface="Arial" panose="020B0604020202020204" pitchFamily="34" charset="0"/>
                        </a:rPr>
                        <a:t>4</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1600" u="none" strike="noStrike" dirty="0" smtClean="0">
                          <a:effectLst/>
                          <a:latin typeface="Arial" panose="020B0604020202020204" pitchFamily="34" charset="0"/>
                          <a:cs typeface="Arial" panose="020B0604020202020204" pitchFamily="34" charset="0"/>
                        </a:rPr>
                        <a:t>11vo. </a:t>
                      </a:r>
                      <a:r>
                        <a:rPr lang="es-ES" sz="1600" u="none" strike="noStrike" dirty="0">
                          <a:effectLst/>
                          <a:latin typeface="Arial" panose="020B0604020202020204" pitchFamily="34" charset="0"/>
                          <a:cs typeface="Arial" panose="020B0604020202020204" pitchFamily="34" charset="0"/>
                        </a:rPr>
                        <a:t>B</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just" fontAlgn="ctr"/>
                      <a:r>
                        <a:rPr lang="es-ES" sz="1600" u="none" strike="noStrike" dirty="0">
                          <a:effectLst/>
                          <a:latin typeface="Arial" panose="020B0604020202020204" pitchFamily="34" charset="0"/>
                          <a:cs typeface="Arial" panose="020B0604020202020204" pitchFamily="34" charset="0"/>
                        </a:rPr>
                        <a:t>Lic. Innovación de Negocios y Mercadotecnia</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1600" u="none" strike="noStrike" dirty="0">
                          <a:effectLst/>
                          <a:latin typeface="Arial" panose="020B0604020202020204" pitchFamily="34" charset="0"/>
                          <a:cs typeface="Arial" panose="020B0604020202020204" pitchFamily="34" charset="0"/>
                        </a:rPr>
                        <a:t>Psicomotriz</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8198462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6" name="Tabla 5"/>
          <p:cNvGraphicFramePr>
            <a:graphicFrameLocks noGrp="1"/>
          </p:cNvGraphicFramePr>
          <p:nvPr>
            <p:extLst>
              <p:ext uri="{D42A27DB-BD31-4B8C-83A1-F6EECF244321}">
                <p14:modId xmlns:p14="http://schemas.microsoft.com/office/powerpoint/2010/main" val="2032032005"/>
              </p:ext>
            </p:extLst>
          </p:nvPr>
        </p:nvGraphicFramePr>
        <p:xfrm>
          <a:off x="436419" y="1821229"/>
          <a:ext cx="8271162" cy="3482117"/>
        </p:xfrm>
        <a:graphic>
          <a:graphicData uri="http://schemas.openxmlformats.org/drawingml/2006/table">
            <a:tbl>
              <a:tblPr>
                <a:tableStyleId>{E8B1032C-EA38-4F05-BA0D-38AFFFC7BED3}</a:tableStyleId>
              </a:tblPr>
              <a:tblGrid>
                <a:gridCol w="5389454">
                  <a:extLst>
                    <a:ext uri="{9D8B030D-6E8A-4147-A177-3AD203B41FA5}">
                      <a16:colId xmlns:a16="http://schemas.microsoft.com/office/drawing/2014/main" xmlns="" val="20000"/>
                    </a:ext>
                  </a:extLst>
                </a:gridCol>
                <a:gridCol w="813918">
                  <a:extLst>
                    <a:ext uri="{9D8B030D-6E8A-4147-A177-3AD203B41FA5}">
                      <a16:colId xmlns:a16="http://schemas.microsoft.com/office/drawing/2014/main" xmlns="" val="20001"/>
                    </a:ext>
                  </a:extLst>
                </a:gridCol>
                <a:gridCol w="967901">
                  <a:extLst>
                    <a:ext uri="{9D8B030D-6E8A-4147-A177-3AD203B41FA5}">
                      <a16:colId xmlns:a16="http://schemas.microsoft.com/office/drawing/2014/main" xmlns="" val="20002"/>
                    </a:ext>
                  </a:extLst>
                </a:gridCol>
                <a:gridCol w="1099889">
                  <a:extLst>
                    <a:ext uri="{9D8B030D-6E8A-4147-A177-3AD203B41FA5}">
                      <a16:colId xmlns:a16="http://schemas.microsoft.com/office/drawing/2014/main" xmlns="" val="20003"/>
                    </a:ext>
                  </a:extLst>
                </a:gridCol>
              </a:tblGrid>
              <a:tr h="273007">
                <a:tc>
                  <a:txBody>
                    <a:bodyPr/>
                    <a:lstStyle/>
                    <a:p>
                      <a:pPr algn="ctr" fontAlgn="b"/>
                      <a:r>
                        <a:rPr lang="es-MX" sz="1600" u="none" strike="noStrike" dirty="0">
                          <a:effectLst/>
                        </a:rPr>
                        <a:t>PROGRAMA EDUCATIVO</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H</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M</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TOTAL</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000"/>
                  </a:ext>
                </a:extLst>
              </a:tr>
              <a:tr h="273007">
                <a:tc>
                  <a:txBody>
                    <a:bodyPr/>
                    <a:lstStyle/>
                    <a:p>
                      <a:pPr algn="l" fontAlgn="b"/>
                      <a:r>
                        <a:rPr lang="es-MX" sz="1600" u="none" strike="noStrike" dirty="0">
                          <a:effectLst/>
                        </a:rPr>
                        <a:t>TSU Química, Área Biotecnología</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001"/>
                  </a:ext>
                </a:extLst>
              </a:tr>
              <a:tr h="273007">
                <a:tc>
                  <a:txBody>
                    <a:bodyPr/>
                    <a:lstStyle/>
                    <a:p>
                      <a:pPr algn="l" fontAlgn="b"/>
                      <a:r>
                        <a:rPr lang="es-MX" sz="1600" u="none" strike="noStrike" dirty="0">
                          <a:effectLst/>
                        </a:rPr>
                        <a:t>TSU Paramédico</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1</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1</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002"/>
                  </a:ext>
                </a:extLst>
              </a:tr>
              <a:tr h="512527">
                <a:tc>
                  <a:txBody>
                    <a:bodyPr/>
                    <a:lstStyle/>
                    <a:p>
                      <a:pPr algn="l" fontAlgn="b"/>
                      <a:r>
                        <a:rPr lang="es-ES" sz="1600" u="none" strike="noStrike" dirty="0">
                          <a:effectLst/>
                        </a:rPr>
                        <a:t>Ing. En Entornos Virtuales y Negocios Digitales</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4</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4</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003"/>
                  </a:ext>
                </a:extLst>
              </a:tr>
              <a:tr h="273007">
                <a:tc>
                  <a:txBody>
                    <a:bodyPr/>
                    <a:lstStyle/>
                    <a:p>
                      <a:pPr algn="l" fontAlgn="b"/>
                      <a:r>
                        <a:rPr lang="es-MX" sz="1600" u="none" strike="noStrike" dirty="0">
                          <a:effectLst/>
                        </a:rPr>
                        <a:t>Lic. Gastronomía</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3</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3</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004"/>
                  </a:ext>
                </a:extLst>
              </a:tr>
              <a:tr h="273007">
                <a:tc>
                  <a:txBody>
                    <a:bodyPr/>
                    <a:lstStyle/>
                    <a:p>
                      <a:pPr algn="l" fontAlgn="b"/>
                      <a:r>
                        <a:rPr lang="es-ES" sz="1600" u="none" strike="noStrike" dirty="0">
                          <a:effectLst/>
                        </a:rPr>
                        <a:t>Lic. Protección Civil y Emergencias</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1</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3</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005"/>
                  </a:ext>
                </a:extLst>
              </a:tr>
              <a:tr h="273007">
                <a:tc>
                  <a:txBody>
                    <a:bodyPr/>
                    <a:lstStyle/>
                    <a:p>
                      <a:pPr algn="l" fontAlgn="b"/>
                      <a:r>
                        <a:rPr lang="es-ES" sz="1600" u="none" strike="noStrike" dirty="0">
                          <a:effectLst/>
                        </a:rPr>
                        <a:t>Lic. Gestión y Desarrollo Turístico</a:t>
                      </a:r>
                      <a:endParaRPr lang="es-E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1</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1</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006"/>
                  </a:ext>
                </a:extLst>
              </a:tr>
              <a:tr h="273007">
                <a:tc>
                  <a:txBody>
                    <a:bodyPr/>
                    <a:lstStyle/>
                    <a:p>
                      <a:pPr algn="l" fontAlgn="b"/>
                      <a:r>
                        <a:rPr lang="es-MX" sz="1600" u="none" strike="noStrike" dirty="0">
                          <a:effectLst/>
                        </a:rPr>
                        <a:t>Ing. Procesos Biotecnológicos</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1</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1</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007"/>
                  </a:ext>
                </a:extLst>
              </a:tr>
              <a:tr h="273007">
                <a:tc>
                  <a:txBody>
                    <a:bodyPr/>
                    <a:lstStyle/>
                    <a:p>
                      <a:pPr algn="l" fontAlgn="b"/>
                      <a:r>
                        <a:rPr lang="es-MX" sz="1600" u="none" strike="noStrike" dirty="0">
                          <a:effectLst/>
                        </a:rPr>
                        <a:t>Ing. TIC</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1</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3</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008"/>
                  </a:ext>
                </a:extLst>
              </a:tr>
              <a:tr h="512527">
                <a:tc>
                  <a:txBody>
                    <a:bodyPr/>
                    <a:lstStyle/>
                    <a:p>
                      <a:pPr algn="l" fontAlgn="b"/>
                      <a:r>
                        <a:rPr lang="es-ES" sz="1600" u="none" strike="noStrike">
                          <a:effectLst/>
                        </a:rPr>
                        <a:t>Lic. Innovación de Negocios y Mercadotecnia</a:t>
                      </a:r>
                      <a:endParaRPr lang="es-E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1</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 </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1</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009"/>
                  </a:ext>
                </a:extLst>
              </a:tr>
              <a:tr h="273007">
                <a:tc>
                  <a:txBody>
                    <a:bodyPr/>
                    <a:lstStyle/>
                    <a:p>
                      <a:pPr algn="l" fontAlgn="b"/>
                      <a:r>
                        <a:rPr lang="es-MX" sz="1600" u="none" strike="noStrike">
                          <a:effectLst/>
                        </a:rPr>
                        <a:t>SUBTOTALES</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a:effectLst/>
                        </a:rPr>
                        <a:t>14</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7</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MX" sz="1600" u="none" strike="noStrike" dirty="0">
                          <a:effectLst/>
                        </a:rPr>
                        <a:t>21</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010"/>
                  </a:ext>
                </a:extLst>
              </a:tr>
            </a:tbl>
          </a:graphicData>
        </a:graphic>
      </p:graphicFrame>
      <p:sp>
        <p:nvSpPr>
          <p:cNvPr id="7" name="Rectángulo 6"/>
          <p:cNvSpPr/>
          <p:nvPr/>
        </p:nvSpPr>
        <p:spPr>
          <a:xfrm>
            <a:off x="290946" y="5352570"/>
            <a:ext cx="8416636" cy="415498"/>
          </a:xfrm>
          <a:prstGeom prst="rect">
            <a:avLst/>
          </a:prstGeom>
        </p:spPr>
        <p:txBody>
          <a:bodyPr wrap="square">
            <a:spAutoFit/>
          </a:bodyPr>
          <a:lstStyle/>
          <a:p>
            <a:pPr algn="just"/>
            <a:endParaRPr lang="es-MX" sz="600" dirty="0" smtClean="0">
              <a:latin typeface="Arial" panose="020B0604020202020204" pitchFamily="34" charset="0"/>
              <a:cs typeface="Arial" panose="020B0604020202020204" pitchFamily="34" charset="0"/>
            </a:endParaRPr>
          </a:p>
          <a:p>
            <a:pPr algn="just"/>
            <a:r>
              <a:rPr lang="es-MX" sz="1400" dirty="0" smtClean="0">
                <a:latin typeface="Arial" panose="020B0604020202020204" pitchFamily="34" charset="0"/>
                <a:cs typeface="Arial" panose="020B0604020202020204" pitchFamily="34" charset="0"/>
              </a:rPr>
              <a:t>*** De </a:t>
            </a:r>
            <a:r>
              <a:rPr lang="es-MX" sz="1400" dirty="0">
                <a:latin typeface="Arial" panose="020B0604020202020204" pitchFamily="34" charset="0"/>
                <a:cs typeface="Arial" panose="020B0604020202020204" pitchFamily="34" charset="0"/>
              </a:rPr>
              <a:t>los 21 estudiantes </a:t>
            </a:r>
            <a:r>
              <a:rPr lang="es-MX" sz="1400" dirty="0" smtClean="0">
                <a:latin typeface="Arial" panose="020B0604020202020204" pitchFamily="34" charset="0"/>
                <a:cs typeface="Arial" panose="020B0604020202020204" pitchFamily="34" charset="0"/>
              </a:rPr>
              <a:t>,14 </a:t>
            </a:r>
            <a:r>
              <a:rPr lang="es-MX" sz="1400" dirty="0">
                <a:latin typeface="Arial" panose="020B0604020202020204" pitchFamily="34" charset="0"/>
                <a:cs typeface="Arial" panose="020B0604020202020204" pitchFamily="34" charset="0"/>
              </a:rPr>
              <a:t>hablan </a:t>
            </a:r>
            <a:r>
              <a:rPr lang="es-MX" sz="1400" dirty="0" err="1" smtClean="0">
                <a:latin typeface="Arial" panose="020B0604020202020204" pitchFamily="34" charset="0"/>
                <a:cs typeface="Arial" panose="020B0604020202020204" pitchFamily="34" charset="0"/>
              </a:rPr>
              <a:t>cho´ol</a:t>
            </a:r>
            <a:r>
              <a:rPr lang="es-MX" sz="1400" dirty="0">
                <a:latin typeface="Arial" panose="020B0604020202020204" pitchFamily="34" charset="0"/>
                <a:cs typeface="Arial" panose="020B0604020202020204" pitchFamily="34" charset="0"/>
              </a:rPr>
              <a:t>, 6 </a:t>
            </a:r>
            <a:r>
              <a:rPr lang="es-MX" sz="1400" dirty="0" smtClean="0">
                <a:latin typeface="Arial" panose="020B0604020202020204" pitchFamily="34" charset="0"/>
                <a:cs typeface="Arial" panose="020B0604020202020204" pitchFamily="34" charset="0"/>
              </a:rPr>
              <a:t>tzeltal </a:t>
            </a:r>
            <a:r>
              <a:rPr lang="es-MX" sz="1400" dirty="0">
                <a:latin typeface="Arial" panose="020B0604020202020204" pitchFamily="34" charset="0"/>
                <a:cs typeface="Arial" panose="020B0604020202020204" pitchFamily="34" charset="0"/>
              </a:rPr>
              <a:t>y 1 </a:t>
            </a:r>
            <a:r>
              <a:rPr lang="es-MX" sz="1400" dirty="0" smtClean="0">
                <a:latin typeface="Arial" panose="020B0604020202020204" pitchFamily="34" charset="0"/>
                <a:cs typeface="Arial" panose="020B0604020202020204" pitchFamily="34" charset="0"/>
              </a:rPr>
              <a:t>ambas </a:t>
            </a:r>
            <a:r>
              <a:rPr lang="es-MX" sz="1400" dirty="0">
                <a:latin typeface="Arial" panose="020B0604020202020204" pitchFamily="34" charset="0"/>
                <a:cs typeface="Arial" panose="020B0604020202020204" pitchFamily="34" charset="0"/>
              </a:rPr>
              <a:t>lenguas.</a:t>
            </a:r>
          </a:p>
        </p:txBody>
      </p:sp>
      <p:sp>
        <p:nvSpPr>
          <p:cNvPr id="12" name="CuadroTexto 11"/>
          <p:cNvSpPr txBox="1"/>
          <p:nvPr/>
        </p:nvSpPr>
        <p:spPr>
          <a:xfrm>
            <a:off x="436418" y="987174"/>
            <a:ext cx="8271163" cy="461665"/>
          </a:xfrm>
          <a:prstGeom prst="rect">
            <a:avLst/>
          </a:prstGeom>
          <a:noFill/>
        </p:spPr>
        <p:txBody>
          <a:bodyPr wrap="square" rtlCol="0">
            <a:spAutoFit/>
          </a:bodyPr>
          <a:lstStyle/>
          <a:p>
            <a:pPr algn="ctr"/>
            <a:r>
              <a:rPr lang="es-MX" sz="2400" b="1" dirty="0" smtClean="0">
                <a:latin typeface="Arial" panose="020B0604020202020204" pitchFamily="34" charset="0"/>
                <a:cs typeface="Arial" panose="020B0604020202020204" pitchFamily="34" charset="0"/>
              </a:rPr>
              <a:t>Estudiantes </a:t>
            </a:r>
            <a:r>
              <a:rPr lang="es-MX" sz="2400" b="1" dirty="0">
                <a:latin typeface="Arial" panose="020B0604020202020204" pitchFamily="34" charset="0"/>
                <a:cs typeface="Arial" panose="020B0604020202020204" pitchFamily="34" charset="0"/>
              </a:rPr>
              <a:t>hablantes de lengua indígena:</a:t>
            </a:r>
          </a:p>
        </p:txBody>
      </p:sp>
      <p:sp>
        <p:nvSpPr>
          <p:cNvPr id="13" name="Rectángulo 12"/>
          <p:cNvSpPr/>
          <p:nvPr/>
        </p:nvSpPr>
        <p:spPr>
          <a:xfrm>
            <a:off x="3594808" y="1380332"/>
            <a:ext cx="1954381" cy="369332"/>
          </a:xfrm>
          <a:prstGeom prst="rect">
            <a:avLst/>
          </a:prstGeom>
        </p:spPr>
        <p:txBody>
          <a:bodyPr wrap="none">
            <a:spAutoFit/>
          </a:bodyPr>
          <a:lstStyle/>
          <a:p>
            <a:pPr algn="just"/>
            <a:r>
              <a:rPr lang="es-MX" b="1" dirty="0" smtClean="0">
                <a:latin typeface="Arial" panose="020B0604020202020204" pitchFamily="34" charset="0"/>
                <a:cs typeface="Arial" panose="020B0604020202020204" pitchFamily="34" charset="0"/>
              </a:rPr>
              <a:t>Tzeltal </a:t>
            </a:r>
            <a:r>
              <a:rPr lang="es-MX" b="1" dirty="0">
                <a:latin typeface="Arial" panose="020B0604020202020204" pitchFamily="34" charset="0"/>
                <a:cs typeface="Arial" panose="020B0604020202020204" pitchFamily="34" charset="0"/>
              </a:rPr>
              <a:t>y </a:t>
            </a:r>
            <a:r>
              <a:rPr lang="es-MX" b="1" dirty="0" err="1" smtClean="0">
                <a:latin typeface="Arial" panose="020B0604020202020204" pitchFamily="34" charset="0"/>
                <a:cs typeface="Arial" panose="020B0604020202020204" pitchFamily="34" charset="0"/>
              </a:rPr>
              <a:t>Chol´ol</a:t>
            </a:r>
            <a:endParaRPr lang="es-MX"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24547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CuadroTexto 4"/>
          <p:cNvSpPr txBox="1"/>
          <p:nvPr/>
        </p:nvSpPr>
        <p:spPr>
          <a:xfrm>
            <a:off x="170795" y="1060104"/>
            <a:ext cx="8802409" cy="461665"/>
          </a:xfrm>
          <a:prstGeom prst="rect">
            <a:avLst/>
          </a:prstGeom>
          <a:noFill/>
        </p:spPr>
        <p:txBody>
          <a:bodyPr wrap="square" rtlCol="0">
            <a:spAutoFit/>
          </a:bodyPr>
          <a:lstStyle/>
          <a:p>
            <a:pPr algn="ctr"/>
            <a:r>
              <a:rPr lang="es-MX" sz="2400" b="1" dirty="0" smtClean="0">
                <a:latin typeface="Arial" panose="020B0604020202020204" pitchFamily="34" charset="0"/>
                <a:cs typeface="Arial" panose="020B0604020202020204" pitchFamily="34" charset="0"/>
              </a:rPr>
              <a:t>Histórico de matrícula de reingreso</a:t>
            </a:r>
            <a:endParaRPr lang="es-MX" sz="2400" b="1" dirty="0">
              <a:latin typeface="Arial" panose="020B0604020202020204" pitchFamily="34" charset="0"/>
              <a:cs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599940252"/>
              </p:ext>
            </p:extLst>
          </p:nvPr>
        </p:nvGraphicFramePr>
        <p:xfrm>
          <a:off x="1004454" y="1988840"/>
          <a:ext cx="7135090" cy="3648715"/>
        </p:xfrm>
        <a:graphic>
          <a:graphicData uri="http://schemas.openxmlformats.org/drawingml/2006/table">
            <a:tbl>
              <a:tblPr firstRow="1" bandRow="1">
                <a:tableStyleId>{5C22544A-7EE6-4342-B048-85BDC9FD1C3A}</a:tableStyleId>
              </a:tblPr>
              <a:tblGrid>
                <a:gridCol w="3567545">
                  <a:extLst>
                    <a:ext uri="{9D8B030D-6E8A-4147-A177-3AD203B41FA5}">
                      <a16:colId xmlns:a16="http://schemas.microsoft.com/office/drawing/2014/main" xmlns="" val="2570612345"/>
                    </a:ext>
                  </a:extLst>
                </a:gridCol>
                <a:gridCol w="3567545">
                  <a:extLst>
                    <a:ext uri="{9D8B030D-6E8A-4147-A177-3AD203B41FA5}">
                      <a16:colId xmlns:a16="http://schemas.microsoft.com/office/drawing/2014/main" xmlns="" val="2815916799"/>
                    </a:ext>
                  </a:extLst>
                </a:gridCol>
              </a:tblGrid>
              <a:tr h="601727">
                <a:tc>
                  <a:txBody>
                    <a:bodyPr/>
                    <a:lstStyle/>
                    <a:p>
                      <a:pPr algn="ctr"/>
                      <a:r>
                        <a:rPr lang="es-MX" sz="1800" dirty="0" smtClean="0">
                          <a:latin typeface="Arial" panose="020B0604020202020204" pitchFamily="34" charset="0"/>
                          <a:cs typeface="Arial" panose="020B0604020202020204" pitchFamily="34" charset="0"/>
                        </a:rPr>
                        <a:t>Matrícula</a:t>
                      </a:r>
                      <a:endParaRPr lang="es-MX" sz="1800" dirty="0">
                        <a:latin typeface="Arial" panose="020B0604020202020204" pitchFamily="34" charset="0"/>
                        <a:cs typeface="Arial" panose="020B0604020202020204" pitchFamily="34" charset="0"/>
                      </a:endParaRPr>
                    </a:p>
                  </a:txBody>
                  <a:tcPr/>
                </a:tc>
                <a:tc>
                  <a:txBody>
                    <a:bodyPr/>
                    <a:lstStyle/>
                    <a:p>
                      <a:pPr algn="ctr"/>
                      <a:r>
                        <a:rPr lang="es-MX" sz="1800" dirty="0" smtClean="0">
                          <a:latin typeface="Arial" panose="020B0604020202020204" pitchFamily="34" charset="0"/>
                          <a:cs typeface="Arial" panose="020B0604020202020204" pitchFamily="34" charset="0"/>
                        </a:rPr>
                        <a:t>Periodo</a:t>
                      </a:r>
                    </a:p>
                    <a:p>
                      <a:pPr algn="ctr"/>
                      <a:r>
                        <a:rPr lang="es-MX" sz="1800" dirty="0" smtClean="0">
                          <a:latin typeface="Arial" panose="020B0604020202020204" pitchFamily="34" charset="0"/>
                          <a:cs typeface="Arial" panose="020B0604020202020204" pitchFamily="34" charset="0"/>
                        </a:rPr>
                        <a:t>(Enero-Abril)</a:t>
                      </a:r>
                      <a:endParaRPr lang="es-MX"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040062015"/>
                  </a:ext>
                </a:extLst>
              </a:tr>
              <a:tr h="601727">
                <a:tc>
                  <a:txBody>
                    <a:bodyPr/>
                    <a:lstStyle/>
                    <a:p>
                      <a:pPr algn="ctr"/>
                      <a:r>
                        <a:rPr lang="es-MX" sz="1800" b="1" dirty="0" smtClean="0">
                          <a:latin typeface="Arial" panose="020B0604020202020204" pitchFamily="34" charset="0"/>
                          <a:cs typeface="Arial" panose="020B0604020202020204" pitchFamily="34" charset="0"/>
                        </a:rPr>
                        <a:t>738</a:t>
                      </a:r>
                      <a:endParaRPr lang="es-MX" sz="1800" b="1" dirty="0">
                        <a:latin typeface="Arial" panose="020B0604020202020204" pitchFamily="34" charset="0"/>
                        <a:cs typeface="Arial" panose="020B0604020202020204" pitchFamily="34" charset="0"/>
                      </a:endParaRPr>
                    </a:p>
                  </a:txBody>
                  <a:tcPr/>
                </a:tc>
                <a:tc>
                  <a:txBody>
                    <a:bodyPr/>
                    <a:lstStyle/>
                    <a:p>
                      <a:pPr algn="ctr"/>
                      <a:r>
                        <a:rPr lang="es-MX" sz="1800" b="1" dirty="0" smtClean="0">
                          <a:latin typeface="Arial" panose="020B0604020202020204" pitchFamily="34" charset="0"/>
                          <a:cs typeface="Arial" panose="020B0604020202020204" pitchFamily="34" charset="0"/>
                        </a:rPr>
                        <a:t>2020-2021</a:t>
                      </a:r>
                      <a:endParaRPr lang="es-MX"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468850258"/>
                  </a:ext>
                </a:extLst>
              </a:tr>
              <a:tr h="601727">
                <a:tc>
                  <a:txBody>
                    <a:bodyPr/>
                    <a:lstStyle/>
                    <a:p>
                      <a:pPr algn="ctr"/>
                      <a:r>
                        <a:rPr lang="es-MX" sz="1800" b="1" dirty="0" smtClean="0">
                          <a:latin typeface="Arial" panose="020B0604020202020204" pitchFamily="34" charset="0"/>
                          <a:cs typeface="Arial" panose="020B0604020202020204" pitchFamily="34" charset="0"/>
                        </a:rPr>
                        <a:t>878</a:t>
                      </a:r>
                      <a:endParaRPr lang="es-MX" sz="1800" b="1" dirty="0">
                        <a:latin typeface="Arial" panose="020B0604020202020204" pitchFamily="34" charset="0"/>
                        <a:cs typeface="Arial" panose="020B0604020202020204" pitchFamily="34" charset="0"/>
                      </a:endParaRPr>
                    </a:p>
                  </a:txBody>
                  <a:tcPr/>
                </a:tc>
                <a:tc>
                  <a:txBody>
                    <a:bodyPr/>
                    <a:lstStyle/>
                    <a:p>
                      <a:pPr algn="ctr"/>
                      <a:r>
                        <a:rPr lang="es-MX" sz="1800" b="1" dirty="0" smtClean="0">
                          <a:latin typeface="Arial" panose="020B0604020202020204" pitchFamily="34" charset="0"/>
                          <a:cs typeface="Arial" panose="020B0604020202020204" pitchFamily="34" charset="0"/>
                        </a:rPr>
                        <a:t>2019-2020</a:t>
                      </a:r>
                      <a:endParaRPr lang="es-MX"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87665855"/>
                  </a:ext>
                </a:extLst>
              </a:tr>
              <a:tr h="601727">
                <a:tc>
                  <a:txBody>
                    <a:bodyPr/>
                    <a:lstStyle/>
                    <a:p>
                      <a:pPr algn="ctr"/>
                      <a:r>
                        <a:rPr lang="es-MX" sz="1800" b="1" dirty="0" smtClean="0">
                          <a:latin typeface="Arial" panose="020B0604020202020204" pitchFamily="34" charset="0"/>
                          <a:cs typeface="Arial" panose="020B0604020202020204" pitchFamily="34" charset="0"/>
                        </a:rPr>
                        <a:t>864</a:t>
                      </a:r>
                      <a:endParaRPr lang="es-MX" sz="1800" b="1" dirty="0">
                        <a:latin typeface="Arial" panose="020B0604020202020204" pitchFamily="34" charset="0"/>
                        <a:cs typeface="Arial" panose="020B0604020202020204" pitchFamily="34" charset="0"/>
                      </a:endParaRPr>
                    </a:p>
                  </a:txBody>
                  <a:tcPr/>
                </a:tc>
                <a:tc>
                  <a:txBody>
                    <a:bodyPr/>
                    <a:lstStyle/>
                    <a:p>
                      <a:pPr algn="ctr"/>
                      <a:r>
                        <a:rPr lang="es-MX" sz="1800" b="1" dirty="0" smtClean="0">
                          <a:latin typeface="Arial" panose="020B0604020202020204" pitchFamily="34" charset="0"/>
                          <a:cs typeface="Arial" panose="020B0604020202020204" pitchFamily="34" charset="0"/>
                        </a:rPr>
                        <a:t>2018-2019</a:t>
                      </a:r>
                      <a:endParaRPr lang="es-MX"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751798091"/>
                  </a:ext>
                </a:extLst>
              </a:tr>
              <a:tr h="601727">
                <a:tc>
                  <a:txBody>
                    <a:bodyPr/>
                    <a:lstStyle/>
                    <a:p>
                      <a:pPr algn="ctr"/>
                      <a:r>
                        <a:rPr lang="es-MX" sz="1800" b="1" dirty="0" smtClean="0">
                          <a:latin typeface="Arial" panose="020B0604020202020204" pitchFamily="34" charset="0"/>
                          <a:cs typeface="Arial" panose="020B0604020202020204" pitchFamily="34" charset="0"/>
                        </a:rPr>
                        <a:t>816</a:t>
                      </a:r>
                      <a:endParaRPr lang="es-MX" sz="1800" b="1" dirty="0">
                        <a:latin typeface="Arial" panose="020B0604020202020204" pitchFamily="34" charset="0"/>
                        <a:cs typeface="Arial" panose="020B0604020202020204" pitchFamily="34" charset="0"/>
                      </a:endParaRPr>
                    </a:p>
                  </a:txBody>
                  <a:tcPr/>
                </a:tc>
                <a:tc>
                  <a:txBody>
                    <a:bodyPr/>
                    <a:lstStyle/>
                    <a:p>
                      <a:pPr algn="ctr"/>
                      <a:r>
                        <a:rPr lang="es-MX" sz="1800" b="1" dirty="0" smtClean="0">
                          <a:latin typeface="Arial" panose="020B0604020202020204" pitchFamily="34" charset="0"/>
                          <a:cs typeface="Arial" panose="020B0604020202020204" pitchFamily="34" charset="0"/>
                        </a:rPr>
                        <a:t>2017-2018</a:t>
                      </a:r>
                      <a:endParaRPr lang="es-MX"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281354849"/>
                  </a:ext>
                </a:extLst>
              </a:tr>
              <a:tr h="601727">
                <a:tc>
                  <a:txBody>
                    <a:bodyPr/>
                    <a:lstStyle/>
                    <a:p>
                      <a:pPr algn="ctr"/>
                      <a:r>
                        <a:rPr lang="es-MX" sz="1600" b="1" dirty="0" smtClean="0">
                          <a:latin typeface="Arial" panose="020B0604020202020204" pitchFamily="34" charset="0"/>
                          <a:cs typeface="Arial" panose="020B0604020202020204" pitchFamily="34" charset="0"/>
                        </a:rPr>
                        <a:t>803</a:t>
                      </a:r>
                      <a:endParaRPr lang="es-MX" sz="1600" b="1" dirty="0">
                        <a:latin typeface="Arial" panose="020B0604020202020204" pitchFamily="34" charset="0"/>
                        <a:cs typeface="Arial" panose="020B0604020202020204" pitchFamily="34" charset="0"/>
                      </a:endParaRPr>
                    </a:p>
                  </a:txBody>
                  <a:tcPr/>
                </a:tc>
                <a:tc>
                  <a:txBody>
                    <a:bodyPr/>
                    <a:lstStyle/>
                    <a:p>
                      <a:pPr algn="ctr"/>
                      <a:r>
                        <a:rPr lang="es-MX" sz="1800" b="1" dirty="0" smtClean="0">
                          <a:latin typeface="Arial" panose="020B0604020202020204" pitchFamily="34" charset="0"/>
                          <a:cs typeface="Arial" panose="020B0604020202020204" pitchFamily="34" charset="0"/>
                        </a:rPr>
                        <a:t>2016-2017</a:t>
                      </a:r>
                      <a:endParaRPr lang="es-MX"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877627420"/>
                  </a:ext>
                </a:extLst>
              </a:tr>
            </a:tbl>
          </a:graphicData>
        </a:graphic>
      </p:graphicFrame>
    </p:spTree>
    <p:extLst>
      <p:ext uri="{BB962C8B-B14F-4D97-AF65-F5344CB8AC3E}">
        <p14:creationId xmlns:p14="http://schemas.microsoft.com/office/powerpoint/2010/main" val="39638185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4801"/>
          <a:stretch/>
        </p:blipFill>
        <p:spPr>
          <a:xfrm>
            <a:off x="0" y="0"/>
            <a:ext cx="9144000" cy="5157192"/>
          </a:xfrm>
        </p:spPr>
      </p:pic>
      <p:sp>
        <p:nvSpPr>
          <p:cNvPr id="3" name="5 CuadroTexto"/>
          <p:cNvSpPr txBox="1"/>
          <p:nvPr/>
        </p:nvSpPr>
        <p:spPr>
          <a:xfrm>
            <a:off x="1" y="924361"/>
            <a:ext cx="9019308" cy="461665"/>
          </a:xfrm>
          <a:prstGeom prst="rect">
            <a:avLst/>
          </a:prstGeom>
          <a:noFill/>
        </p:spPr>
        <p:txBody>
          <a:bodyPr wrap="square" rtlCol="0">
            <a:spAutoFit/>
          </a:bodyPr>
          <a:lstStyle/>
          <a:p>
            <a:pPr algn="ctr"/>
            <a:r>
              <a:rPr lang="es-MX" sz="2400" b="1" dirty="0" smtClean="0">
                <a:latin typeface="Arial" pitchFamily="34" charset="0"/>
                <a:cs typeface="Arial" pitchFamily="34" charset="0"/>
              </a:rPr>
              <a:t>Histórico de egresados y titulados, nivel TSU</a:t>
            </a:r>
            <a:endParaRPr lang="es-MX" sz="2400" b="1" dirty="0">
              <a:latin typeface="Arial" pitchFamily="34" charset="0"/>
              <a:cs typeface="Arial"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526389766"/>
              </p:ext>
            </p:extLst>
          </p:nvPr>
        </p:nvGraphicFramePr>
        <p:xfrm>
          <a:off x="124691" y="1562692"/>
          <a:ext cx="8894616" cy="5156407"/>
        </p:xfrm>
        <a:graphic>
          <a:graphicData uri="http://schemas.openxmlformats.org/drawingml/2006/table">
            <a:tbl>
              <a:tblPr/>
              <a:tblGrid>
                <a:gridCol w="1214282">
                  <a:extLst>
                    <a:ext uri="{9D8B030D-6E8A-4147-A177-3AD203B41FA5}">
                      <a16:colId xmlns:a16="http://schemas.microsoft.com/office/drawing/2014/main" xmlns="" val="20000"/>
                    </a:ext>
                  </a:extLst>
                </a:gridCol>
                <a:gridCol w="1214282">
                  <a:extLst>
                    <a:ext uri="{9D8B030D-6E8A-4147-A177-3AD203B41FA5}">
                      <a16:colId xmlns:a16="http://schemas.microsoft.com/office/drawing/2014/main" xmlns="" val="20001"/>
                    </a:ext>
                  </a:extLst>
                </a:gridCol>
                <a:gridCol w="1214282">
                  <a:extLst>
                    <a:ext uri="{9D8B030D-6E8A-4147-A177-3AD203B41FA5}">
                      <a16:colId xmlns:a16="http://schemas.microsoft.com/office/drawing/2014/main" xmlns="" val="20002"/>
                    </a:ext>
                  </a:extLst>
                </a:gridCol>
                <a:gridCol w="531249">
                  <a:extLst>
                    <a:ext uri="{9D8B030D-6E8A-4147-A177-3AD203B41FA5}">
                      <a16:colId xmlns:a16="http://schemas.microsoft.com/office/drawing/2014/main" xmlns="" val="20003"/>
                    </a:ext>
                  </a:extLst>
                </a:gridCol>
                <a:gridCol w="531249">
                  <a:extLst>
                    <a:ext uri="{9D8B030D-6E8A-4147-A177-3AD203B41FA5}">
                      <a16:colId xmlns:a16="http://schemas.microsoft.com/office/drawing/2014/main" xmlns="" val="20004"/>
                    </a:ext>
                  </a:extLst>
                </a:gridCol>
                <a:gridCol w="688092">
                  <a:extLst>
                    <a:ext uri="{9D8B030D-6E8A-4147-A177-3AD203B41FA5}">
                      <a16:colId xmlns:a16="http://schemas.microsoft.com/office/drawing/2014/main" xmlns="" val="20005"/>
                    </a:ext>
                  </a:extLst>
                </a:gridCol>
                <a:gridCol w="531249">
                  <a:extLst>
                    <a:ext uri="{9D8B030D-6E8A-4147-A177-3AD203B41FA5}">
                      <a16:colId xmlns:a16="http://schemas.microsoft.com/office/drawing/2014/main" xmlns="" val="20006"/>
                    </a:ext>
                  </a:extLst>
                </a:gridCol>
                <a:gridCol w="531249">
                  <a:extLst>
                    <a:ext uri="{9D8B030D-6E8A-4147-A177-3AD203B41FA5}">
                      <a16:colId xmlns:a16="http://schemas.microsoft.com/office/drawing/2014/main" xmlns="" val="20007"/>
                    </a:ext>
                  </a:extLst>
                </a:gridCol>
                <a:gridCol w="688092">
                  <a:extLst>
                    <a:ext uri="{9D8B030D-6E8A-4147-A177-3AD203B41FA5}">
                      <a16:colId xmlns:a16="http://schemas.microsoft.com/office/drawing/2014/main" xmlns="" val="20008"/>
                    </a:ext>
                  </a:extLst>
                </a:gridCol>
                <a:gridCol w="531249">
                  <a:extLst>
                    <a:ext uri="{9D8B030D-6E8A-4147-A177-3AD203B41FA5}">
                      <a16:colId xmlns:a16="http://schemas.microsoft.com/office/drawing/2014/main" xmlns="" val="20009"/>
                    </a:ext>
                  </a:extLst>
                </a:gridCol>
                <a:gridCol w="531249">
                  <a:extLst>
                    <a:ext uri="{9D8B030D-6E8A-4147-A177-3AD203B41FA5}">
                      <a16:colId xmlns:a16="http://schemas.microsoft.com/office/drawing/2014/main" xmlns="" val="20010"/>
                    </a:ext>
                  </a:extLst>
                </a:gridCol>
                <a:gridCol w="688092">
                  <a:extLst>
                    <a:ext uri="{9D8B030D-6E8A-4147-A177-3AD203B41FA5}">
                      <a16:colId xmlns:a16="http://schemas.microsoft.com/office/drawing/2014/main" xmlns="" val="20011"/>
                    </a:ext>
                  </a:extLst>
                </a:gridCol>
              </a:tblGrid>
              <a:tr h="185075">
                <a:tc rowSpan="2">
                  <a:txBody>
                    <a:bodyPr/>
                    <a:lstStyle/>
                    <a:p>
                      <a:pPr algn="ctr" fontAlgn="ctr"/>
                      <a:r>
                        <a:rPr lang="es-MX" sz="1400" b="0" i="0" u="none" strike="noStrike">
                          <a:effectLst/>
                          <a:latin typeface="Arial" panose="020B0604020202020204" pitchFamily="34" charset="0"/>
                        </a:rPr>
                        <a:t>GENERACIÓN</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fontAlgn="ctr"/>
                      <a:r>
                        <a:rPr lang="es-ES" sz="1400" b="0" i="0" u="none" strike="noStrike">
                          <a:effectLst/>
                          <a:latin typeface="Arial" panose="020B0604020202020204" pitchFamily="34" charset="0"/>
                        </a:rPr>
                        <a:t>Mes y año de ingreso de la generación          (mm-aa)</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fontAlgn="ctr"/>
                      <a:r>
                        <a:rPr lang="es-ES" sz="1400" b="0" i="0" u="none" strike="noStrike">
                          <a:effectLst/>
                          <a:latin typeface="Arial" panose="020B0604020202020204" pitchFamily="34" charset="0"/>
                        </a:rPr>
                        <a:t>Mes y año de egreso de la generación (mm-aa)</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algn="ctr" fontAlgn="ctr"/>
                      <a:r>
                        <a:rPr lang="es-MX" sz="1400" b="0" i="0" u="none" strike="noStrike">
                          <a:effectLst/>
                          <a:latin typeface="Arial" panose="020B0604020202020204" pitchFamily="34" charset="0"/>
                        </a:rPr>
                        <a:t>INGRESO</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gridSpan="3">
                  <a:txBody>
                    <a:bodyPr/>
                    <a:lstStyle/>
                    <a:p>
                      <a:pPr algn="ctr" fontAlgn="ctr"/>
                      <a:r>
                        <a:rPr lang="es-MX" sz="1400" b="0" i="0" u="none" strike="noStrike">
                          <a:effectLst/>
                          <a:latin typeface="Arial" panose="020B0604020202020204" pitchFamily="34" charset="0"/>
                        </a:rPr>
                        <a:t>EGRESADOS</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gridSpan="3">
                  <a:txBody>
                    <a:bodyPr/>
                    <a:lstStyle/>
                    <a:p>
                      <a:pPr algn="ctr" fontAlgn="ctr"/>
                      <a:r>
                        <a:rPr lang="es-MX" sz="1400" b="0" i="0" u="none" strike="noStrike">
                          <a:effectLst/>
                          <a:latin typeface="Arial" panose="020B0604020202020204" pitchFamily="34" charset="0"/>
                        </a:rPr>
                        <a:t>TITULADOS</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698707">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1400" b="0" i="0" u="none" strike="noStrike">
                          <a:effectLst/>
                          <a:latin typeface="Arial" panose="020B0604020202020204" pitchFamily="34" charset="0"/>
                        </a:rPr>
                        <a:t>H</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M</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TOTAL</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s-MX" sz="1400" b="0" i="0" u="none" strike="noStrike">
                          <a:effectLst/>
                          <a:latin typeface="Arial" panose="020B0604020202020204" pitchFamily="34" charset="0"/>
                        </a:rPr>
                        <a:t>H</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M</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TOTAL</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s-MX" sz="1400" b="0" i="0" u="none" strike="noStrike">
                          <a:effectLst/>
                          <a:latin typeface="Arial" panose="020B0604020202020204" pitchFamily="34" charset="0"/>
                        </a:rPr>
                        <a:t>H</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M</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TOTAL</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197551">
                <a:tc>
                  <a:txBody>
                    <a:bodyPr/>
                    <a:lstStyle/>
                    <a:p>
                      <a:pPr algn="ctr" fontAlgn="ctr"/>
                      <a:r>
                        <a:rPr lang="es-MX" sz="1400" b="0" i="0" u="none" strike="noStrike">
                          <a:effectLst/>
                          <a:latin typeface="Arial" panose="020B0604020202020204" pitchFamily="34" charset="0"/>
                        </a:rPr>
                        <a:t>1RA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49</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41</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49</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87154">
                <a:tc>
                  <a:txBody>
                    <a:bodyPr/>
                    <a:lstStyle/>
                    <a:p>
                      <a:pPr algn="ctr" fontAlgn="ctr"/>
                      <a:r>
                        <a:rPr lang="es-MX" sz="1400" b="0" i="0" u="none" strike="noStrike">
                          <a:effectLst/>
                          <a:latin typeface="Arial" panose="020B0604020202020204" pitchFamily="34" charset="0"/>
                        </a:rPr>
                        <a:t>2DA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may-04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abr-06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dirty="0">
                          <a:effectLst/>
                          <a:latin typeface="Arial" panose="020B0604020202020204" pitchFamily="34" charset="0"/>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20</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19</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31</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87154">
                <a:tc>
                  <a:txBody>
                    <a:bodyPr/>
                    <a:lstStyle/>
                    <a:p>
                      <a:pPr algn="ctr" fontAlgn="ctr"/>
                      <a:r>
                        <a:rPr lang="es-MX" sz="1400" b="0" i="0" u="none" strike="noStrike">
                          <a:effectLst/>
                          <a:latin typeface="Arial" panose="020B0604020202020204" pitchFamily="34" charset="0"/>
                        </a:rPr>
                        <a:t>3RA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dirty="0">
                          <a:effectLst/>
                          <a:latin typeface="Arial" panose="020B0604020202020204" pitchFamily="34" charset="0"/>
                        </a:rPr>
                        <a:t>sep-04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154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42</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53</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42</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53</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87154">
                <a:tc>
                  <a:txBody>
                    <a:bodyPr/>
                    <a:lstStyle/>
                    <a:p>
                      <a:pPr algn="ctr" fontAlgn="ctr"/>
                      <a:r>
                        <a:rPr lang="es-MX" sz="1400" b="0" i="0" u="none" strike="noStrike">
                          <a:effectLst/>
                          <a:latin typeface="Arial" panose="020B0604020202020204" pitchFamily="34" charset="0"/>
                        </a:rPr>
                        <a:t>4TA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141</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234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61</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160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59</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158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87154">
                <a:tc>
                  <a:txBody>
                    <a:bodyPr/>
                    <a:lstStyle/>
                    <a:p>
                      <a:pPr algn="ctr" fontAlgn="ctr"/>
                      <a:r>
                        <a:rPr lang="es-MX" sz="1400" b="0" i="0" u="none" strike="noStrike">
                          <a:effectLst/>
                          <a:latin typeface="Arial" panose="020B0604020202020204" pitchFamily="34" charset="0"/>
                        </a:rPr>
                        <a:t>5TA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may-06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abr-08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13</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21</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87154">
                <a:tc>
                  <a:txBody>
                    <a:bodyPr/>
                    <a:lstStyle/>
                    <a:p>
                      <a:pPr algn="ctr" fontAlgn="ctr"/>
                      <a:r>
                        <a:rPr lang="es-MX" sz="1400" b="0" i="0" u="none" strike="noStrike">
                          <a:effectLst/>
                          <a:latin typeface="Arial" panose="020B0604020202020204" pitchFamily="34" charset="0"/>
                        </a:rPr>
                        <a:t>6TA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113</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188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47</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129</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47</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87154">
                <a:tc>
                  <a:txBody>
                    <a:bodyPr/>
                    <a:lstStyle/>
                    <a:p>
                      <a:pPr algn="ctr" fontAlgn="ctr"/>
                      <a:r>
                        <a:rPr lang="es-MX" sz="1400" b="0" i="0" u="none" strike="noStrike">
                          <a:effectLst/>
                          <a:latin typeface="Arial" panose="020B0604020202020204" pitchFamily="34" charset="0"/>
                        </a:rPr>
                        <a:t>7MA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194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35</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61</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35</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61</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97551">
                <a:tc>
                  <a:txBody>
                    <a:bodyPr/>
                    <a:lstStyle/>
                    <a:p>
                      <a:pPr algn="ctr" fontAlgn="ctr"/>
                      <a:r>
                        <a:rPr lang="es-MX" sz="1400" b="0" i="0" u="none" strike="noStrike">
                          <a:effectLst/>
                          <a:latin typeface="Arial" panose="020B0604020202020204" pitchFamily="34" charset="0"/>
                        </a:rPr>
                        <a:t>8VA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163</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290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76</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87</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163</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84</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158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97551">
                <a:tc>
                  <a:txBody>
                    <a:bodyPr/>
                    <a:lstStyle/>
                    <a:p>
                      <a:pPr algn="ctr" fontAlgn="ctr"/>
                      <a:r>
                        <a:rPr lang="es-MX" sz="1400" b="0" i="0" u="none" strike="noStrike">
                          <a:effectLst/>
                          <a:latin typeface="Arial" panose="020B0604020202020204" pitchFamily="34" charset="0"/>
                        </a:rPr>
                        <a:t>9NA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156</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293</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76</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78</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154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76</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150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97551">
                <a:tc>
                  <a:txBody>
                    <a:bodyPr/>
                    <a:lstStyle/>
                    <a:p>
                      <a:pPr algn="ctr" fontAlgn="ctr"/>
                      <a:r>
                        <a:rPr lang="es-MX" sz="1400" b="0" i="0" u="none" strike="noStrike">
                          <a:effectLst/>
                          <a:latin typeface="Arial" panose="020B0604020202020204" pitchFamily="34" charset="0"/>
                        </a:rPr>
                        <a:t>10MA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162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302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83</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168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81</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dirty="0">
                          <a:effectLst/>
                          <a:latin typeface="Arial" panose="020B0604020202020204" pitchFamily="34" charset="0"/>
                        </a:rPr>
                        <a:t>163</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97551">
                <a:tc>
                  <a:txBody>
                    <a:bodyPr/>
                    <a:lstStyle/>
                    <a:p>
                      <a:pPr algn="ctr" fontAlgn="ctr"/>
                      <a:r>
                        <a:rPr lang="es-MX" sz="1400" b="0" i="0" u="none" strike="noStrike">
                          <a:effectLst/>
                          <a:latin typeface="Arial" panose="020B0604020202020204" pitchFamily="34" charset="0"/>
                        </a:rPr>
                        <a:t>11VA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130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269</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57</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129</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56</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97551">
                <a:tc>
                  <a:txBody>
                    <a:bodyPr/>
                    <a:lstStyle/>
                    <a:p>
                      <a:pPr algn="ctr" fontAlgn="ctr"/>
                      <a:r>
                        <a:rPr lang="es-MX" sz="1400" b="0" i="0" u="none" strike="noStrike">
                          <a:effectLst/>
                          <a:latin typeface="Arial" panose="020B0604020202020204" pitchFamily="34" charset="0"/>
                        </a:rPr>
                        <a:t>12VA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215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82</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66</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148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82</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66</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148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97551">
                <a:tc>
                  <a:txBody>
                    <a:bodyPr/>
                    <a:lstStyle/>
                    <a:p>
                      <a:pPr algn="ctr" fontAlgn="ctr"/>
                      <a:r>
                        <a:rPr lang="es-MX" sz="1400" b="0" i="0" u="none" strike="noStrike">
                          <a:effectLst/>
                          <a:latin typeface="Arial" panose="020B0604020202020204" pitchFamily="34" charset="0"/>
                        </a:rPr>
                        <a:t>13VA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102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210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60</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64</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57</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64</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121</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97551">
                <a:tc>
                  <a:txBody>
                    <a:bodyPr/>
                    <a:lstStyle/>
                    <a:p>
                      <a:pPr algn="ctr" fontAlgn="ctr"/>
                      <a:r>
                        <a:rPr lang="es-MX" sz="1400" b="0" i="0" u="none" strike="noStrike">
                          <a:effectLst/>
                          <a:latin typeface="Arial" panose="020B0604020202020204" pitchFamily="34" charset="0"/>
                        </a:rPr>
                        <a:t>14VA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145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299</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104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199</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101</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193</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97551">
                <a:tc>
                  <a:txBody>
                    <a:bodyPr/>
                    <a:lstStyle/>
                    <a:p>
                      <a:pPr algn="ctr" fontAlgn="ctr"/>
                      <a:r>
                        <a:rPr lang="es-MX" sz="1400" b="0" i="0" u="none" strike="noStrike">
                          <a:effectLst/>
                          <a:latin typeface="Arial" panose="020B0604020202020204" pitchFamily="34" charset="0"/>
                        </a:rPr>
                        <a:t>15VA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186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192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378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119</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238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115</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234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197551">
                <a:tc>
                  <a:txBody>
                    <a:bodyPr/>
                    <a:lstStyle/>
                    <a:p>
                      <a:pPr algn="ctr" fontAlgn="ctr"/>
                      <a:r>
                        <a:rPr lang="es-MX" sz="1400" b="0" i="0" u="none" strike="noStrike">
                          <a:effectLst/>
                          <a:latin typeface="Arial" panose="020B0604020202020204" pitchFamily="34" charset="0"/>
                        </a:rPr>
                        <a:t>16VA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189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240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97551">
                <a:tc>
                  <a:txBody>
                    <a:bodyPr/>
                    <a:lstStyle/>
                    <a:p>
                      <a:pPr algn="ctr" fontAlgn="ctr"/>
                      <a:r>
                        <a:rPr lang="es-MX" sz="1400" b="0" i="0" u="none" strike="noStrike">
                          <a:effectLst/>
                          <a:latin typeface="Arial" panose="020B0604020202020204" pitchFamily="34" charset="0"/>
                        </a:rPr>
                        <a:t>17VA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ago-19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188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188</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97551">
                <a:tc>
                  <a:txBody>
                    <a:bodyPr/>
                    <a:lstStyle/>
                    <a:p>
                      <a:pPr algn="ctr" fontAlgn="ctr"/>
                      <a:r>
                        <a:rPr lang="es-MX" sz="1400" b="0" i="0" u="none" strike="noStrike">
                          <a:effectLst/>
                          <a:latin typeface="Arial" panose="020B0604020202020204" pitchFamily="34" charset="0"/>
                        </a:rPr>
                        <a:t>18VA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166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197551">
                <a:tc gridSpan="3">
                  <a:txBody>
                    <a:bodyPr/>
                    <a:lstStyle/>
                    <a:p>
                      <a:pPr algn="r" fontAlgn="ctr"/>
                      <a:r>
                        <a:rPr lang="es-MX" sz="1400" b="0" i="0" u="none" strike="noStrike">
                          <a:effectLst/>
                          <a:latin typeface="Arial" panose="020B0604020202020204" pitchFamily="34" charset="0"/>
                        </a:rPr>
                        <a:t>TOTAL</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a:txBody>
                    <a:bodyPr/>
                    <a:lstStyle/>
                    <a:p>
                      <a:pPr algn="ctr" fontAlgn="ctr"/>
                      <a:r>
                        <a:rPr lang="es-MX" sz="1400" b="0" i="0" u="none" strike="noStrike">
                          <a:effectLst/>
                          <a:latin typeface="Arial" panose="020B0604020202020204" pitchFamily="34" charset="0"/>
                        </a:rPr>
                        <a:t>2012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2183</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4195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1256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1354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2610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1113</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1212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dirty="0">
                          <a:effectLst/>
                          <a:latin typeface="Arial" panose="020B0604020202020204" pitchFamily="34" charset="0"/>
                        </a:rPr>
                        <a:t>2325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bl>
          </a:graphicData>
        </a:graphic>
      </p:graphicFrame>
    </p:spTree>
    <p:extLst>
      <p:ext uri="{BB962C8B-B14F-4D97-AF65-F5344CB8AC3E}">
        <p14:creationId xmlns:p14="http://schemas.microsoft.com/office/powerpoint/2010/main" val="13764372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4801"/>
          <a:stretch/>
        </p:blipFill>
        <p:spPr>
          <a:xfrm>
            <a:off x="0" y="0"/>
            <a:ext cx="9144000" cy="5157192"/>
          </a:xfrm>
        </p:spPr>
      </p:pic>
      <p:graphicFrame>
        <p:nvGraphicFramePr>
          <p:cNvPr id="2" name="Tabla 1"/>
          <p:cNvGraphicFramePr>
            <a:graphicFrameLocks noGrp="1"/>
          </p:cNvGraphicFramePr>
          <p:nvPr>
            <p:extLst>
              <p:ext uri="{D42A27DB-BD31-4B8C-83A1-F6EECF244321}">
                <p14:modId xmlns:p14="http://schemas.microsoft.com/office/powerpoint/2010/main" val="3837358410"/>
              </p:ext>
            </p:extLst>
          </p:nvPr>
        </p:nvGraphicFramePr>
        <p:xfrm>
          <a:off x="203398" y="2132856"/>
          <a:ext cx="8737203" cy="4337037"/>
        </p:xfrm>
        <a:graphic>
          <a:graphicData uri="http://schemas.openxmlformats.org/drawingml/2006/table">
            <a:tbl>
              <a:tblPr/>
              <a:tblGrid>
                <a:gridCol w="1284884">
                  <a:extLst>
                    <a:ext uri="{9D8B030D-6E8A-4147-A177-3AD203B41FA5}">
                      <a16:colId xmlns:a16="http://schemas.microsoft.com/office/drawing/2014/main" xmlns="" val="20000"/>
                    </a:ext>
                  </a:extLst>
                </a:gridCol>
                <a:gridCol w="1284884">
                  <a:extLst>
                    <a:ext uri="{9D8B030D-6E8A-4147-A177-3AD203B41FA5}">
                      <a16:colId xmlns:a16="http://schemas.microsoft.com/office/drawing/2014/main" xmlns="" val="20001"/>
                    </a:ext>
                  </a:extLst>
                </a:gridCol>
                <a:gridCol w="1284884">
                  <a:extLst>
                    <a:ext uri="{9D8B030D-6E8A-4147-A177-3AD203B41FA5}">
                      <a16:colId xmlns:a16="http://schemas.microsoft.com/office/drawing/2014/main" xmlns="" val="20002"/>
                    </a:ext>
                  </a:extLst>
                </a:gridCol>
                <a:gridCol w="449708">
                  <a:extLst>
                    <a:ext uri="{9D8B030D-6E8A-4147-A177-3AD203B41FA5}">
                      <a16:colId xmlns:a16="http://schemas.microsoft.com/office/drawing/2014/main" xmlns="" val="20003"/>
                    </a:ext>
                  </a:extLst>
                </a:gridCol>
                <a:gridCol w="449708">
                  <a:extLst>
                    <a:ext uri="{9D8B030D-6E8A-4147-A177-3AD203B41FA5}">
                      <a16:colId xmlns:a16="http://schemas.microsoft.com/office/drawing/2014/main" xmlns="" val="20004"/>
                    </a:ext>
                  </a:extLst>
                </a:gridCol>
                <a:gridCol w="728101">
                  <a:extLst>
                    <a:ext uri="{9D8B030D-6E8A-4147-A177-3AD203B41FA5}">
                      <a16:colId xmlns:a16="http://schemas.microsoft.com/office/drawing/2014/main" xmlns="" val="20005"/>
                    </a:ext>
                  </a:extLst>
                </a:gridCol>
                <a:gridCol w="449708">
                  <a:extLst>
                    <a:ext uri="{9D8B030D-6E8A-4147-A177-3AD203B41FA5}">
                      <a16:colId xmlns:a16="http://schemas.microsoft.com/office/drawing/2014/main" xmlns="" val="20006"/>
                    </a:ext>
                  </a:extLst>
                </a:gridCol>
                <a:gridCol w="449708">
                  <a:extLst>
                    <a:ext uri="{9D8B030D-6E8A-4147-A177-3AD203B41FA5}">
                      <a16:colId xmlns:a16="http://schemas.microsoft.com/office/drawing/2014/main" xmlns="" val="20007"/>
                    </a:ext>
                  </a:extLst>
                </a:gridCol>
                <a:gridCol w="728101">
                  <a:extLst>
                    <a:ext uri="{9D8B030D-6E8A-4147-A177-3AD203B41FA5}">
                      <a16:colId xmlns:a16="http://schemas.microsoft.com/office/drawing/2014/main" xmlns="" val="20008"/>
                    </a:ext>
                  </a:extLst>
                </a:gridCol>
                <a:gridCol w="449708">
                  <a:extLst>
                    <a:ext uri="{9D8B030D-6E8A-4147-A177-3AD203B41FA5}">
                      <a16:colId xmlns:a16="http://schemas.microsoft.com/office/drawing/2014/main" xmlns="" val="20009"/>
                    </a:ext>
                  </a:extLst>
                </a:gridCol>
                <a:gridCol w="449708">
                  <a:extLst>
                    <a:ext uri="{9D8B030D-6E8A-4147-A177-3AD203B41FA5}">
                      <a16:colId xmlns:a16="http://schemas.microsoft.com/office/drawing/2014/main" xmlns="" val="20010"/>
                    </a:ext>
                  </a:extLst>
                </a:gridCol>
                <a:gridCol w="728101">
                  <a:extLst>
                    <a:ext uri="{9D8B030D-6E8A-4147-A177-3AD203B41FA5}">
                      <a16:colId xmlns:a16="http://schemas.microsoft.com/office/drawing/2014/main" xmlns="" val="20011"/>
                    </a:ext>
                  </a:extLst>
                </a:gridCol>
              </a:tblGrid>
              <a:tr h="277366">
                <a:tc rowSpan="2">
                  <a:txBody>
                    <a:bodyPr/>
                    <a:lstStyle/>
                    <a:p>
                      <a:pPr algn="ctr" fontAlgn="ctr"/>
                      <a:r>
                        <a:rPr lang="es-MX" sz="1400" b="1" i="0" u="none" strike="noStrike" dirty="0">
                          <a:effectLst/>
                          <a:latin typeface="Arial" panose="020B0604020202020204" pitchFamily="34" charset="0"/>
                        </a:rPr>
                        <a:t>GENERACIÓN</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fontAlgn="ctr"/>
                      <a:r>
                        <a:rPr lang="es-ES" sz="1400" b="1" i="0" u="none" strike="noStrike">
                          <a:effectLst/>
                          <a:latin typeface="Arial" panose="020B0604020202020204" pitchFamily="34" charset="0"/>
                        </a:rPr>
                        <a:t>Mes y año de ingreso de la generación          (mm-aa)</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fontAlgn="ctr"/>
                      <a:r>
                        <a:rPr lang="es-ES" sz="1400" b="1" i="0" u="none" strike="noStrike" dirty="0">
                          <a:effectLst/>
                          <a:latin typeface="Arial" panose="020B0604020202020204" pitchFamily="34" charset="0"/>
                        </a:rPr>
                        <a:t>Mes y año de egreso de la generación (mm-</a:t>
                      </a:r>
                      <a:r>
                        <a:rPr lang="es-ES" sz="1400" b="1" i="0" u="none" strike="noStrike" dirty="0" err="1">
                          <a:effectLst/>
                          <a:latin typeface="Arial" panose="020B0604020202020204" pitchFamily="34" charset="0"/>
                        </a:rPr>
                        <a:t>aa</a:t>
                      </a:r>
                      <a:r>
                        <a:rPr lang="es-ES" sz="1400" b="1" i="0" u="none" strike="noStrike" dirty="0">
                          <a:effectLst/>
                          <a:latin typeface="Arial" panose="020B0604020202020204" pitchFamily="34" charset="0"/>
                        </a:rPr>
                        <a:t>)</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algn="ctr" fontAlgn="ctr"/>
                      <a:r>
                        <a:rPr lang="es-MX" sz="1400" b="1" i="0" u="none" strike="noStrike" dirty="0">
                          <a:effectLst/>
                          <a:latin typeface="Arial" panose="020B0604020202020204" pitchFamily="34" charset="0"/>
                        </a:rPr>
                        <a:t>INGRESO</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gridSpan="3">
                  <a:txBody>
                    <a:bodyPr/>
                    <a:lstStyle/>
                    <a:p>
                      <a:pPr algn="ctr" fontAlgn="ctr"/>
                      <a:r>
                        <a:rPr lang="es-MX" sz="1400" b="1" i="0" u="none" strike="noStrike">
                          <a:effectLst/>
                          <a:latin typeface="Arial" panose="020B0604020202020204" pitchFamily="34" charset="0"/>
                        </a:rPr>
                        <a:t>EGRESADOS</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gridSpan="3">
                  <a:txBody>
                    <a:bodyPr/>
                    <a:lstStyle/>
                    <a:p>
                      <a:pPr algn="ctr" fontAlgn="ctr"/>
                      <a:r>
                        <a:rPr lang="es-MX" sz="1400" b="1" i="0" u="none" strike="noStrike">
                          <a:effectLst/>
                          <a:latin typeface="Arial" panose="020B0604020202020204" pitchFamily="34" charset="0"/>
                        </a:rPr>
                        <a:t>TITULADOS</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966517">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1400" b="1" i="0" u="none" strike="noStrike">
                          <a:effectLst/>
                          <a:latin typeface="Arial" panose="020B0604020202020204" pitchFamily="34" charset="0"/>
                        </a:rPr>
                        <a:t>H</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M</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TOTAL</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s-MX" sz="1400" b="1" i="0" u="none" strike="noStrike">
                          <a:effectLst/>
                          <a:latin typeface="Arial" panose="020B0604020202020204" pitchFamily="34" charset="0"/>
                        </a:rPr>
                        <a:t>H</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M</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TOTAL</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s-MX" sz="1400" b="1" i="0" u="none" strike="noStrike">
                          <a:effectLst/>
                          <a:latin typeface="Arial" panose="020B0604020202020204" pitchFamily="34" charset="0"/>
                        </a:rPr>
                        <a:t>H</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M</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TOTAL</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277366">
                <a:tc>
                  <a:txBody>
                    <a:bodyPr/>
                    <a:lstStyle/>
                    <a:p>
                      <a:pPr algn="ctr" fontAlgn="ctr"/>
                      <a:r>
                        <a:rPr lang="es-MX" sz="1400" b="0" i="0" u="none" strike="noStrike">
                          <a:effectLst/>
                          <a:latin typeface="Arial" panose="020B0604020202020204" pitchFamily="34" charset="0"/>
                        </a:rPr>
                        <a:t>1RA.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dirty="0">
                          <a:effectLst/>
                          <a:latin typeface="Arial" panose="020B0604020202020204" pitchFamily="34" charset="0"/>
                        </a:rPr>
                        <a:t>abr-11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95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64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23</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39</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62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77366">
                <a:tc>
                  <a:txBody>
                    <a:bodyPr/>
                    <a:lstStyle/>
                    <a:p>
                      <a:pPr algn="ctr" fontAlgn="ctr"/>
                      <a:r>
                        <a:rPr lang="es-MX" sz="1400" b="0" i="0" u="none" strike="noStrike">
                          <a:effectLst/>
                          <a:latin typeface="Arial" panose="020B0604020202020204" pitchFamily="34" charset="0"/>
                        </a:rPr>
                        <a:t>2DA.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abr-12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120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38</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27</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65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38</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25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63</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19494">
                <a:tc>
                  <a:txBody>
                    <a:bodyPr/>
                    <a:lstStyle/>
                    <a:p>
                      <a:pPr algn="ctr" fontAlgn="ctr"/>
                      <a:r>
                        <a:rPr lang="es-MX" sz="1400" b="0" i="0" u="none" strike="noStrike">
                          <a:effectLst/>
                          <a:latin typeface="Arial" panose="020B0604020202020204" pitchFamily="34" charset="0"/>
                        </a:rPr>
                        <a:t>3RA.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abr-13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146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49</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104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48</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103</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77366">
                <a:tc>
                  <a:txBody>
                    <a:bodyPr/>
                    <a:lstStyle/>
                    <a:p>
                      <a:pPr algn="ctr" fontAlgn="ctr"/>
                      <a:r>
                        <a:rPr lang="es-MX" sz="1400" b="0" i="0" u="none" strike="noStrike">
                          <a:effectLst/>
                          <a:latin typeface="Arial" panose="020B0604020202020204" pitchFamily="34" charset="0"/>
                        </a:rPr>
                        <a:t>4TA.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abr-14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64</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139</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61</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53</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114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61</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53</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114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77366">
                <a:tc>
                  <a:txBody>
                    <a:bodyPr/>
                    <a:lstStyle/>
                    <a:p>
                      <a:pPr algn="ctr" fontAlgn="ctr"/>
                      <a:r>
                        <a:rPr lang="es-MX" sz="1400" b="0" i="0" u="none" strike="noStrike">
                          <a:effectLst/>
                          <a:latin typeface="Arial" panose="020B0604020202020204" pitchFamily="34" charset="0"/>
                        </a:rPr>
                        <a:t>5TA.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abr-15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51</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99</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47</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41</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88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46</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86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77366">
                <a:tc>
                  <a:txBody>
                    <a:bodyPr/>
                    <a:lstStyle/>
                    <a:p>
                      <a:pPr algn="ctr" fontAlgn="ctr"/>
                      <a:r>
                        <a:rPr lang="es-MX" sz="1400" b="0" i="0" u="none" strike="noStrike">
                          <a:effectLst/>
                          <a:latin typeface="Arial" panose="020B0604020202020204" pitchFamily="34" charset="0"/>
                        </a:rPr>
                        <a:t>6TA.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abr-16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64</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139</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65</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47</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112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65</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47</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112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77366">
                <a:tc>
                  <a:txBody>
                    <a:bodyPr/>
                    <a:lstStyle/>
                    <a:p>
                      <a:pPr algn="ctr" fontAlgn="ctr"/>
                      <a:r>
                        <a:rPr lang="es-MX" sz="1400" b="0" i="0" u="none" strike="noStrike">
                          <a:effectLst/>
                          <a:latin typeface="Arial" panose="020B0604020202020204" pitchFamily="34" charset="0"/>
                        </a:rPr>
                        <a:t>7MA.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abr-17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115</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51</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106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51</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55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106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77366">
                <a:tc>
                  <a:txBody>
                    <a:bodyPr/>
                    <a:lstStyle/>
                    <a:p>
                      <a:pPr algn="ctr" fontAlgn="ctr"/>
                      <a:r>
                        <a:rPr lang="es-MX" sz="1400" b="0" i="0" u="none" strike="noStrike">
                          <a:effectLst/>
                          <a:latin typeface="Arial" panose="020B0604020202020204" pitchFamily="34" charset="0"/>
                        </a:rPr>
                        <a:t>8VA.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dirty="0">
                          <a:effectLst/>
                          <a:latin typeface="Arial" panose="020B0604020202020204" pitchFamily="34" charset="0"/>
                        </a:rPr>
                        <a:t>abr-18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88</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186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73</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68</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141</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72</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68</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140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77366">
                <a:tc>
                  <a:txBody>
                    <a:bodyPr/>
                    <a:lstStyle/>
                    <a:p>
                      <a:pPr algn="ctr" fontAlgn="ctr"/>
                      <a:r>
                        <a:rPr lang="es-MX" sz="1400" b="0" i="0" u="none" strike="noStrike">
                          <a:effectLst/>
                          <a:latin typeface="Arial" panose="020B0604020202020204" pitchFamily="34" charset="0"/>
                        </a:rPr>
                        <a:t>9NA.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abr-19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88</a:t>
                      </a:r>
                    </a:p>
                  </a:txBody>
                  <a:tcPr marL="9525" marR="9525" marT="9525"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85</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173</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76</a:t>
                      </a:r>
                    </a:p>
                  </a:txBody>
                  <a:tcPr marL="9525" marR="9525"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80</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156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76</a:t>
                      </a:r>
                    </a:p>
                  </a:txBody>
                  <a:tcPr marL="9525" marR="9525"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80</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156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77366">
                <a:tc>
                  <a:txBody>
                    <a:bodyPr/>
                    <a:lstStyle/>
                    <a:p>
                      <a:pPr algn="ctr" fontAlgn="ctr"/>
                      <a:r>
                        <a:rPr lang="es-MX" sz="1400" b="0" i="0" u="none" strike="noStrike">
                          <a:effectLst/>
                          <a:latin typeface="Arial" panose="020B0604020202020204" pitchFamily="34" charset="0"/>
                        </a:rPr>
                        <a:t>10MA.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sep-18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MX" sz="1400" b="0" i="0" u="none" strike="noStrike">
                          <a:effectLst/>
                          <a:latin typeface="Arial" panose="020B0604020202020204" pitchFamily="34" charset="0"/>
                        </a:rPr>
                        <a:t>abr-20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111</a:t>
                      </a:r>
                    </a:p>
                  </a:txBody>
                  <a:tcPr marL="9525" marR="9525" marT="9525"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107</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218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104</a:t>
                      </a:r>
                    </a:p>
                  </a:txBody>
                  <a:tcPr marL="9525" marR="9525"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100</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204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 </a:t>
                      </a:r>
                    </a:p>
                  </a:txBody>
                  <a:tcPr marL="9525" marR="9525" marT="9525"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0" i="0" u="none" strike="noStrike">
                          <a:effectLst/>
                          <a:latin typeface="Arial" panose="020B0604020202020204" pitchFamily="34" charset="0"/>
                        </a:rPr>
                        <a:t> </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277366">
                <a:tc gridSpan="3">
                  <a:txBody>
                    <a:bodyPr/>
                    <a:lstStyle/>
                    <a:p>
                      <a:pPr algn="r" fontAlgn="ctr"/>
                      <a:r>
                        <a:rPr lang="es-MX" sz="1400" b="1" i="0" u="none" strike="noStrike">
                          <a:effectLst/>
                          <a:latin typeface="Arial" panose="020B0604020202020204" pitchFamily="34" charset="0"/>
                        </a:rPr>
                        <a:t>TOTAL</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a:txBody>
                    <a:bodyPr/>
                    <a:lstStyle/>
                    <a:p>
                      <a:pPr algn="ctr" fontAlgn="ctr"/>
                      <a:r>
                        <a:rPr lang="es-MX" sz="1400" b="1" i="0" u="none" strike="noStrike">
                          <a:effectLst/>
                          <a:latin typeface="Arial" panose="020B0604020202020204" pitchFamily="34" charset="0"/>
                        </a:rPr>
                        <a:t>730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700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1430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588</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566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1154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480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a:effectLst/>
                          <a:latin typeface="Arial" panose="020B0604020202020204" pitchFamily="34" charset="0"/>
                        </a:rPr>
                        <a:t>462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s-MX" sz="1400" b="1" i="0" u="none" strike="noStrike" dirty="0">
                          <a:effectLst/>
                          <a:latin typeface="Arial" panose="020B0604020202020204" pitchFamily="34" charset="0"/>
                        </a:rPr>
                        <a:t>942</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
        <p:nvSpPr>
          <p:cNvPr id="5" name="5 CuadroTexto"/>
          <p:cNvSpPr txBox="1"/>
          <p:nvPr/>
        </p:nvSpPr>
        <p:spPr>
          <a:xfrm>
            <a:off x="62346" y="983950"/>
            <a:ext cx="9019308" cy="830997"/>
          </a:xfrm>
          <a:prstGeom prst="rect">
            <a:avLst/>
          </a:prstGeom>
          <a:noFill/>
        </p:spPr>
        <p:txBody>
          <a:bodyPr wrap="square" rtlCol="0">
            <a:spAutoFit/>
          </a:bodyPr>
          <a:lstStyle/>
          <a:p>
            <a:pPr algn="just"/>
            <a:r>
              <a:rPr lang="es-MX" sz="2400" b="1" dirty="0" smtClean="0">
                <a:latin typeface="Arial" pitchFamily="34" charset="0"/>
                <a:cs typeface="Arial" pitchFamily="34" charset="0"/>
              </a:rPr>
              <a:t>Histórico de egresados y titulados, nivel licenciatura/ingeniería.</a:t>
            </a:r>
            <a:endParaRPr lang="es-MX" sz="2400" b="1" dirty="0">
              <a:latin typeface="Arial" pitchFamily="34" charset="0"/>
              <a:cs typeface="Arial" pitchFamily="34" charset="0"/>
            </a:endParaRPr>
          </a:p>
        </p:txBody>
      </p:sp>
    </p:spTree>
    <p:extLst>
      <p:ext uri="{BB962C8B-B14F-4D97-AF65-F5344CB8AC3E}">
        <p14:creationId xmlns:p14="http://schemas.microsoft.com/office/powerpoint/2010/main" val="19324725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1120"/>
          <a:stretch/>
        </p:blipFill>
        <p:spPr>
          <a:xfrm>
            <a:off x="-4763" y="107661"/>
            <a:ext cx="9144000" cy="5409571"/>
          </a:xfrm>
        </p:spPr>
      </p:pic>
      <p:sp>
        <p:nvSpPr>
          <p:cNvPr id="2" name="CuadroTexto 1"/>
          <p:cNvSpPr txBox="1"/>
          <p:nvPr/>
        </p:nvSpPr>
        <p:spPr>
          <a:xfrm>
            <a:off x="300037" y="968529"/>
            <a:ext cx="8534400" cy="369332"/>
          </a:xfrm>
          <a:prstGeom prst="rect">
            <a:avLst/>
          </a:prstGeom>
          <a:noFill/>
        </p:spPr>
        <p:txBody>
          <a:bodyPr wrap="square" rtlCol="0">
            <a:spAutoFit/>
          </a:bodyPr>
          <a:lstStyle/>
          <a:p>
            <a:pPr algn="ctr"/>
            <a:r>
              <a:rPr lang="es-MX" b="1" dirty="0" smtClean="0">
                <a:latin typeface="Arial" panose="020B0604020202020204" pitchFamily="34" charset="0"/>
                <a:cs typeface="Arial" panose="020B0604020202020204" pitchFamily="34" charset="0"/>
              </a:rPr>
              <a:t>8.1.2. Deserción por PE y por género (Sept-Dic 2020) </a:t>
            </a:r>
            <a:endParaRPr lang="es-MX" b="1" dirty="0">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985934347"/>
              </p:ext>
            </p:extLst>
          </p:nvPr>
        </p:nvGraphicFramePr>
        <p:xfrm>
          <a:off x="180109" y="1316173"/>
          <a:ext cx="8654328" cy="5346292"/>
        </p:xfrm>
        <a:graphic>
          <a:graphicData uri="http://schemas.openxmlformats.org/drawingml/2006/table">
            <a:tbl>
              <a:tblPr>
                <a:tableStyleId>{BDBED569-4797-4DF1-A0F4-6AAB3CD982D8}</a:tableStyleId>
              </a:tblPr>
              <a:tblGrid>
                <a:gridCol w="3932786">
                  <a:extLst>
                    <a:ext uri="{9D8B030D-6E8A-4147-A177-3AD203B41FA5}">
                      <a16:colId xmlns:a16="http://schemas.microsoft.com/office/drawing/2014/main" xmlns="" val="20000"/>
                    </a:ext>
                  </a:extLst>
                </a:gridCol>
                <a:gridCol w="1050373">
                  <a:extLst>
                    <a:ext uri="{9D8B030D-6E8A-4147-A177-3AD203B41FA5}">
                      <a16:colId xmlns:a16="http://schemas.microsoft.com/office/drawing/2014/main" xmlns="" val="20001"/>
                    </a:ext>
                  </a:extLst>
                </a:gridCol>
                <a:gridCol w="1294643">
                  <a:extLst>
                    <a:ext uri="{9D8B030D-6E8A-4147-A177-3AD203B41FA5}">
                      <a16:colId xmlns:a16="http://schemas.microsoft.com/office/drawing/2014/main" xmlns="" val="20002"/>
                    </a:ext>
                  </a:extLst>
                </a:gridCol>
                <a:gridCol w="1294643">
                  <a:extLst>
                    <a:ext uri="{9D8B030D-6E8A-4147-A177-3AD203B41FA5}">
                      <a16:colId xmlns:a16="http://schemas.microsoft.com/office/drawing/2014/main" xmlns="" val="20003"/>
                    </a:ext>
                  </a:extLst>
                </a:gridCol>
                <a:gridCol w="1081883">
                  <a:extLst>
                    <a:ext uri="{9D8B030D-6E8A-4147-A177-3AD203B41FA5}">
                      <a16:colId xmlns:a16="http://schemas.microsoft.com/office/drawing/2014/main" xmlns="" val="20004"/>
                    </a:ext>
                  </a:extLst>
                </a:gridCol>
              </a:tblGrid>
              <a:tr h="188107">
                <a:tc rowSpan="2">
                  <a:txBody>
                    <a:bodyPr/>
                    <a:lstStyle/>
                    <a:p>
                      <a:pPr algn="ctr" fontAlgn="ctr"/>
                      <a:r>
                        <a:rPr lang="es-MX" sz="1200" u="none" strike="noStrike" dirty="0">
                          <a:effectLst/>
                        </a:rPr>
                        <a:t>Carrera</a:t>
                      </a:r>
                      <a:endParaRPr lang="es-MX" sz="1200" b="1" i="0" u="none" strike="noStrike" dirty="0">
                        <a:solidFill>
                          <a:srgbClr val="000000"/>
                        </a:solidFill>
                        <a:effectLst/>
                        <a:latin typeface="Arial Narrow" panose="020B0606020202030204" pitchFamily="34" charset="0"/>
                      </a:endParaRPr>
                    </a:p>
                  </a:txBody>
                  <a:tcPr marL="8149" marR="8149" marT="8149" marB="0" anchor="ctr"/>
                </a:tc>
                <a:tc gridSpan="4">
                  <a:txBody>
                    <a:bodyPr/>
                    <a:lstStyle/>
                    <a:p>
                      <a:pPr algn="ctr" fontAlgn="ctr"/>
                      <a:r>
                        <a:rPr lang="es-MX" sz="1100" u="none" strike="noStrike" dirty="0">
                          <a:effectLst/>
                        </a:rPr>
                        <a:t>Estudiantes</a:t>
                      </a:r>
                      <a:endParaRPr lang="es-MX" sz="1100" b="1" i="0" u="none" strike="noStrike" dirty="0">
                        <a:solidFill>
                          <a:srgbClr val="000000"/>
                        </a:solidFill>
                        <a:effectLst/>
                        <a:latin typeface="Arial Narrow" panose="020B0606020202030204" pitchFamily="34" charset="0"/>
                      </a:endParaRPr>
                    </a:p>
                  </a:txBody>
                  <a:tcPr marL="8149" marR="8149" marT="8149" marB="0" anchor="ct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188107">
                <a:tc vMerge="1">
                  <a:txBody>
                    <a:bodyPr/>
                    <a:lstStyle/>
                    <a:p>
                      <a:endParaRPr lang="es-MX"/>
                    </a:p>
                  </a:txBody>
                  <a:tcPr/>
                </a:tc>
                <a:tc>
                  <a:txBody>
                    <a:bodyPr/>
                    <a:lstStyle/>
                    <a:p>
                      <a:pPr algn="ctr" fontAlgn="ctr"/>
                      <a:r>
                        <a:rPr lang="es-MX" sz="1100" u="none" strike="noStrike">
                          <a:effectLst/>
                        </a:rPr>
                        <a:t>H</a:t>
                      </a:r>
                      <a:endParaRPr lang="es-MX" sz="1100" b="1" i="0" u="none" strike="noStrike">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100" u="none" strike="noStrike">
                          <a:effectLst/>
                        </a:rPr>
                        <a:t>M</a:t>
                      </a:r>
                      <a:endParaRPr lang="es-MX" sz="1100" b="1" i="0" u="none" strike="noStrike">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100" u="none" strike="noStrike">
                          <a:effectLst/>
                        </a:rPr>
                        <a:t>Total</a:t>
                      </a:r>
                      <a:endParaRPr lang="es-MX" sz="1100" b="1" i="0" u="none" strike="noStrike">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100" u="none" strike="noStrike" dirty="0">
                          <a:effectLst/>
                        </a:rPr>
                        <a:t>%</a:t>
                      </a:r>
                      <a:endParaRPr lang="es-MX" sz="1100" b="1" i="0" u="none" strike="noStrike" dirty="0">
                        <a:solidFill>
                          <a:srgbClr val="000000"/>
                        </a:solidFill>
                        <a:effectLst/>
                        <a:latin typeface="Arial Narrow" panose="020B0606020202030204" pitchFamily="34" charset="0"/>
                      </a:endParaRPr>
                    </a:p>
                  </a:txBody>
                  <a:tcPr marL="8149" marR="8149" marT="8149" marB="0" anchor="ctr"/>
                </a:tc>
                <a:extLst>
                  <a:ext uri="{0D108BD9-81ED-4DB2-BD59-A6C34878D82A}">
                    <a16:rowId xmlns:a16="http://schemas.microsoft.com/office/drawing/2014/main" xmlns="" val="10001"/>
                  </a:ext>
                </a:extLst>
              </a:tr>
              <a:tr h="191733">
                <a:tc>
                  <a:txBody>
                    <a:bodyPr/>
                    <a:lstStyle/>
                    <a:p>
                      <a:pPr algn="just" fontAlgn="ctr"/>
                      <a:r>
                        <a:rPr lang="es-MX" sz="1200" u="none" strike="noStrike" dirty="0">
                          <a:effectLst/>
                        </a:rPr>
                        <a:t>Ingeniería en TIC</a:t>
                      </a:r>
                      <a:endParaRPr lang="es-MX"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dirty="0">
                          <a:effectLst/>
                        </a:rPr>
                        <a:t>1</a:t>
                      </a:r>
                      <a:endParaRPr lang="es-MX" sz="1600" b="0" i="0" u="none" strike="noStrike" dirty="0">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 </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1</a:t>
                      </a:r>
                      <a:endParaRPr lang="es-MX" sz="1600" b="0" i="0" u="none" strike="noStrike">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a:effectLst/>
                        </a:rPr>
                        <a:t>0.12</a:t>
                      </a:r>
                      <a:endParaRPr lang="es-MX" sz="1600" b="0" i="0" u="none" strike="noStrike">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02"/>
                  </a:ext>
                </a:extLst>
              </a:tr>
              <a:tr h="375286">
                <a:tc>
                  <a:txBody>
                    <a:bodyPr/>
                    <a:lstStyle/>
                    <a:p>
                      <a:pPr algn="just" fontAlgn="ctr"/>
                      <a:r>
                        <a:rPr lang="es-ES" sz="1200" u="none" strike="noStrike" dirty="0">
                          <a:effectLst/>
                        </a:rPr>
                        <a:t>Técnico Superior Universitario en Química, Área Biotecnología.</a:t>
                      </a:r>
                      <a:endParaRPr lang="es-ES"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dirty="0">
                          <a:effectLst/>
                        </a:rPr>
                        <a:t> </a:t>
                      </a:r>
                      <a:endParaRPr lang="es-MX" sz="1600" b="0" i="0" u="none" strike="noStrike" dirty="0">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2</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2</a:t>
                      </a:r>
                      <a:endParaRPr lang="es-MX" sz="1600" b="0" i="0" u="none" strike="noStrike">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a:effectLst/>
                        </a:rPr>
                        <a:t>0.25</a:t>
                      </a:r>
                      <a:endParaRPr lang="es-MX" sz="1600" b="0" i="0" u="none" strike="noStrike">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03"/>
                  </a:ext>
                </a:extLst>
              </a:tr>
              <a:tr h="375286">
                <a:tc>
                  <a:txBody>
                    <a:bodyPr/>
                    <a:lstStyle/>
                    <a:p>
                      <a:pPr algn="just" fontAlgn="ctr"/>
                      <a:r>
                        <a:rPr lang="es-ES" sz="1200" u="none" strike="noStrike" dirty="0">
                          <a:effectLst/>
                        </a:rPr>
                        <a:t>Licenciatura en </a:t>
                      </a:r>
                      <a:r>
                        <a:rPr lang="es-ES" sz="1200" u="none" strike="noStrike" dirty="0" err="1">
                          <a:effectLst/>
                        </a:rPr>
                        <a:t>innvación</a:t>
                      </a:r>
                      <a:r>
                        <a:rPr lang="es-ES" sz="1200" u="none" strike="noStrike" dirty="0">
                          <a:effectLst/>
                        </a:rPr>
                        <a:t> de negocios y mercadotecnia</a:t>
                      </a:r>
                      <a:endParaRPr lang="es-ES"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dirty="0">
                          <a:effectLst/>
                        </a:rPr>
                        <a:t>1</a:t>
                      </a:r>
                      <a:endParaRPr lang="es-MX" sz="1600" b="0" i="0" u="none" strike="noStrike" dirty="0">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dirty="0">
                          <a:effectLst/>
                        </a:rPr>
                        <a:t>1</a:t>
                      </a:r>
                      <a:endParaRPr lang="es-MX" sz="1600" b="0" i="0" u="none" strike="noStrike" dirty="0">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2</a:t>
                      </a:r>
                      <a:endParaRPr lang="es-MX" sz="1600" b="0" i="0" u="none" strike="noStrike">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a:effectLst/>
                        </a:rPr>
                        <a:t>0.25</a:t>
                      </a:r>
                      <a:endParaRPr lang="es-MX" sz="1600" b="0" i="0" u="none" strike="noStrike">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04"/>
                  </a:ext>
                </a:extLst>
              </a:tr>
              <a:tr h="375286">
                <a:tc>
                  <a:txBody>
                    <a:bodyPr/>
                    <a:lstStyle/>
                    <a:p>
                      <a:pPr algn="just" fontAlgn="ctr"/>
                      <a:r>
                        <a:rPr lang="es-ES" sz="1200" u="none" strike="noStrike" dirty="0">
                          <a:effectLst/>
                        </a:rPr>
                        <a:t>Licenciatura en Protección Civil y Emergencias</a:t>
                      </a:r>
                      <a:endParaRPr lang="es-ES"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dirty="0">
                          <a:effectLst/>
                        </a:rPr>
                        <a:t>1</a:t>
                      </a:r>
                      <a:endParaRPr lang="es-MX" sz="1600" b="0" i="0" u="none" strike="noStrike" dirty="0">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dirty="0">
                          <a:effectLst/>
                        </a:rPr>
                        <a:t>2</a:t>
                      </a:r>
                      <a:endParaRPr lang="es-MX" sz="1600" b="0" i="0" u="none" strike="noStrike" dirty="0">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3</a:t>
                      </a:r>
                      <a:endParaRPr lang="es-MX" sz="1600" b="0" i="0" u="none" strike="noStrike">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a:effectLst/>
                        </a:rPr>
                        <a:t>0.37</a:t>
                      </a:r>
                      <a:endParaRPr lang="es-MX" sz="1600" b="0" i="0" u="none" strike="noStrike">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05"/>
                  </a:ext>
                </a:extLst>
              </a:tr>
              <a:tr h="286251">
                <a:tc>
                  <a:txBody>
                    <a:bodyPr/>
                    <a:lstStyle/>
                    <a:p>
                      <a:pPr algn="just" fontAlgn="ctr"/>
                      <a:r>
                        <a:rPr lang="es-ES" sz="1200" u="none" strike="noStrike" dirty="0">
                          <a:effectLst/>
                        </a:rPr>
                        <a:t>Licenciatura en Gestión y desarrollo </a:t>
                      </a:r>
                      <a:r>
                        <a:rPr lang="es-ES" sz="1200" u="none" strike="noStrike" dirty="0" err="1">
                          <a:effectLst/>
                        </a:rPr>
                        <a:t>turistico</a:t>
                      </a:r>
                      <a:endParaRPr lang="es-ES"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a:effectLst/>
                        </a:rPr>
                        <a:t> </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dirty="0">
                          <a:effectLst/>
                        </a:rPr>
                        <a:t>3</a:t>
                      </a:r>
                      <a:endParaRPr lang="es-MX" sz="1600" b="0" i="0" u="none" strike="noStrike" dirty="0">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3</a:t>
                      </a:r>
                      <a:endParaRPr lang="es-MX" sz="1600" b="0" i="0" u="none" strike="noStrike">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a:effectLst/>
                        </a:rPr>
                        <a:t>0.37</a:t>
                      </a:r>
                      <a:endParaRPr lang="es-MX" sz="1600" b="0" i="0" u="none" strike="noStrike">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06"/>
                  </a:ext>
                </a:extLst>
              </a:tr>
              <a:tr h="375286">
                <a:tc>
                  <a:txBody>
                    <a:bodyPr/>
                    <a:lstStyle/>
                    <a:p>
                      <a:pPr algn="just" fontAlgn="ctr"/>
                      <a:r>
                        <a:rPr lang="es-MX" sz="1200" u="none" strike="noStrike" dirty="0">
                          <a:effectLst/>
                        </a:rPr>
                        <a:t>Técnico Superior Universitario en Paramédico.</a:t>
                      </a:r>
                      <a:endParaRPr lang="es-MX"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a:effectLst/>
                        </a:rPr>
                        <a:t>1</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3</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dirty="0">
                          <a:effectLst/>
                        </a:rPr>
                        <a:t>4</a:t>
                      </a:r>
                      <a:endParaRPr lang="es-MX" sz="16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a:effectLst/>
                        </a:rPr>
                        <a:t>0.50</a:t>
                      </a:r>
                      <a:endParaRPr lang="es-MX" sz="1600" b="0" i="0" u="none" strike="noStrike">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07"/>
                  </a:ext>
                </a:extLst>
              </a:tr>
              <a:tr h="375286">
                <a:tc>
                  <a:txBody>
                    <a:bodyPr/>
                    <a:lstStyle/>
                    <a:p>
                      <a:pPr algn="just" fontAlgn="ctr"/>
                      <a:r>
                        <a:rPr lang="es-ES" sz="1200" u="none" strike="noStrike" dirty="0">
                          <a:effectLst/>
                        </a:rPr>
                        <a:t>Técnico Superior Universitario en Turismo, Área Hotelería.</a:t>
                      </a:r>
                      <a:endParaRPr lang="es-ES"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dirty="0">
                          <a:effectLst/>
                        </a:rPr>
                        <a:t> </a:t>
                      </a:r>
                      <a:endParaRPr lang="es-MX" sz="1600" b="0" i="0" u="none" strike="noStrike" dirty="0">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4</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dirty="0">
                          <a:effectLst/>
                        </a:rPr>
                        <a:t>4</a:t>
                      </a:r>
                      <a:endParaRPr lang="es-MX" sz="16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dirty="0">
                          <a:effectLst/>
                        </a:rPr>
                        <a:t>0.50</a:t>
                      </a:r>
                      <a:endParaRPr lang="es-MX" sz="1600" b="0" i="0" u="none" strike="noStrike" dirty="0">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08"/>
                  </a:ext>
                </a:extLst>
              </a:tr>
              <a:tr h="286251">
                <a:tc>
                  <a:txBody>
                    <a:bodyPr/>
                    <a:lstStyle/>
                    <a:p>
                      <a:pPr algn="just" fontAlgn="ctr"/>
                      <a:r>
                        <a:rPr lang="es-ES" sz="1200" u="none" strike="noStrike" dirty="0">
                          <a:effectLst/>
                        </a:rPr>
                        <a:t>Técnico Superior Universitario en Contaduría</a:t>
                      </a:r>
                      <a:endParaRPr lang="es-ES"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a:effectLst/>
                        </a:rPr>
                        <a:t>3</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2</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dirty="0">
                          <a:effectLst/>
                        </a:rPr>
                        <a:t>5</a:t>
                      </a:r>
                      <a:endParaRPr lang="es-MX" sz="16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a:effectLst/>
                        </a:rPr>
                        <a:t>0.62</a:t>
                      </a:r>
                      <a:endParaRPr lang="es-MX" sz="1600" b="0" i="0" u="none" strike="noStrike">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09"/>
                  </a:ext>
                </a:extLst>
              </a:tr>
              <a:tr h="191733">
                <a:tc>
                  <a:txBody>
                    <a:bodyPr/>
                    <a:lstStyle/>
                    <a:p>
                      <a:pPr algn="just" fontAlgn="ctr"/>
                      <a:r>
                        <a:rPr lang="es-MX" sz="1200" u="none" strike="noStrike" dirty="0">
                          <a:effectLst/>
                        </a:rPr>
                        <a:t>Licenciatura en </a:t>
                      </a:r>
                      <a:r>
                        <a:rPr lang="es-MX" sz="1200" u="none" strike="noStrike" dirty="0" err="1">
                          <a:effectLst/>
                        </a:rPr>
                        <a:t>Gastronomìa</a:t>
                      </a:r>
                      <a:endParaRPr lang="es-MX"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a:effectLst/>
                        </a:rPr>
                        <a:t>3</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3</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dirty="0">
                          <a:effectLst/>
                        </a:rPr>
                        <a:t>6</a:t>
                      </a:r>
                      <a:endParaRPr lang="es-MX" sz="16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a:effectLst/>
                        </a:rPr>
                        <a:t>0.75</a:t>
                      </a:r>
                      <a:endParaRPr lang="es-MX" sz="1600" b="0" i="0" u="none" strike="noStrike">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10"/>
                  </a:ext>
                </a:extLst>
              </a:tr>
              <a:tr h="558840">
                <a:tc>
                  <a:txBody>
                    <a:bodyPr/>
                    <a:lstStyle/>
                    <a:p>
                      <a:pPr algn="just" fontAlgn="ctr"/>
                      <a:r>
                        <a:rPr lang="es-ES" sz="1200" u="none" strike="noStrike" dirty="0">
                          <a:effectLst/>
                        </a:rPr>
                        <a:t>Técnico Superior Universitario en Tecnologías de la Información, Área Entornos Virtuales y Negocios Digitales.</a:t>
                      </a:r>
                      <a:endParaRPr lang="es-ES"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a:effectLst/>
                        </a:rPr>
                        <a:t>7</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 </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dirty="0">
                          <a:effectLst/>
                        </a:rPr>
                        <a:t>7</a:t>
                      </a:r>
                      <a:endParaRPr lang="es-MX" sz="16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dirty="0">
                          <a:effectLst/>
                        </a:rPr>
                        <a:t>0.87</a:t>
                      </a:r>
                      <a:endParaRPr lang="es-MX" sz="1600" b="0" i="0" u="none" strike="noStrike" dirty="0">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11"/>
                  </a:ext>
                </a:extLst>
              </a:tr>
              <a:tr h="375286">
                <a:tc>
                  <a:txBody>
                    <a:bodyPr/>
                    <a:lstStyle/>
                    <a:p>
                      <a:pPr algn="just" fontAlgn="ctr"/>
                      <a:r>
                        <a:rPr lang="es-ES" sz="1200" u="none" strike="noStrike" dirty="0" err="1">
                          <a:effectLst/>
                        </a:rPr>
                        <a:t>Ingenierìa</a:t>
                      </a:r>
                      <a:r>
                        <a:rPr lang="es-ES" sz="1200" u="none" strike="noStrike" dirty="0">
                          <a:effectLst/>
                        </a:rPr>
                        <a:t> e entornos virtuales y negocios digitales</a:t>
                      </a:r>
                      <a:endParaRPr lang="es-ES"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a:effectLst/>
                        </a:rPr>
                        <a:t>6</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1</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7</a:t>
                      </a:r>
                      <a:endParaRPr lang="es-MX" sz="1600" b="0" i="0" u="none" strike="noStrike">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dirty="0">
                          <a:effectLst/>
                        </a:rPr>
                        <a:t>0.87</a:t>
                      </a:r>
                      <a:endParaRPr lang="es-MX" sz="1600" b="0" i="0" u="none" strike="noStrike" dirty="0">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12"/>
                  </a:ext>
                </a:extLst>
              </a:tr>
              <a:tr h="375286">
                <a:tc>
                  <a:txBody>
                    <a:bodyPr/>
                    <a:lstStyle/>
                    <a:p>
                      <a:pPr algn="just" fontAlgn="ctr"/>
                      <a:r>
                        <a:rPr lang="es-ES" sz="1200" u="none" strike="noStrike" dirty="0">
                          <a:effectLst/>
                        </a:rPr>
                        <a:t>Técnico Superior Universitario en Gastronomía.</a:t>
                      </a:r>
                      <a:endParaRPr lang="es-ES"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a:effectLst/>
                        </a:rPr>
                        <a:t>7</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2</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9</a:t>
                      </a:r>
                      <a:endParaRPr lang="es-MX" sz="1600" b="0" i="0" u="none" strike="noStrike">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dirty="0">
                          <a:effectLst/>
                        </a:rPr>
                        <a:t>1.12</a:t>
                      </a:r>
                      <a:endParaRPr lang="es-MX" sz="1600" b="0" i="0" u="none" strike="noStrike" dirty="0">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13"/>
                  </a:ext>
                </a:extLst>
              </a:tr>
              <a:tr h="425287">
                <a:tc>
                  <a:txBody>
                    <a:bodyPr/>
                    <a:lstStyle/>
                    <a:p>
                      <a:pPr algn="just" fontAlgn="ctr"/>
                      <a:r>
                        <a:rPr lang="es-ES" sz="1200" u="none" strike="noStrike" dirty="0">
                          <a:effectLst/>
                        </a:rPr>
                        <a:t>Técnico Superior Universitario en Desarrollo de Negocios, Área Mercadotecnia.</a:t>
                      </a:r>
                      <a:endParaRPr lang="es-ES" sz="1200" b="0"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600" u="none" strike="noStrike">
                          <a:effectLst/>
                        </a:rPr>
                        <a:t>5</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5</a:t>
                      </a:r>
                      <a:endParaRPr lang="es-MX" sz="1600" b="0" i="0" u="none" strike="noStrike">
                        <a:solidFill>
                          <a:srgbClr val="000000"/>
                        </a:solidFill>
                        <a:effectLst/>
                        <a:latin typeface="Arial" panose="020B0604020202020204" pitchFamily="34" charset="0"/>
                      </a:endParaRPr>
                    </a:p>
                  </a:txBody>
                  <a:tcPr marL="8149" marR="8149" marT="8149" marB="0" anchor="ctr"/>
                </a:tc>
                <a:tc>
                  <a:txBody>
                    <a:bodyPr/>
                    <a:lstStyle/>
                    <a:p>
                      <a:pPr algn="ctr" fontAlgn="ctr"/>
                      <a:r>
                        <a:rPr lang="es-MX" sz="1600" u="none" strike="noStrike">
                          <a:effectLst/>
                        </a:rPr>
                        <a:t>10</a:t>
                      </a:r>
                      <a:endParaRPr lang="es-MX" sz="1600" b="0" i="0" u="none" strike="noStrike">
                        <a:solidFill>
                          <a:srgbClr val="000000"/>
                        </a:solidFill>
                        <a:effectLst/>
                        <a:latin typeface="Arial Narrow" panose="020B0606020202030204" pitchFamily="34" charset="0"/>
                      </a:endParaRPr>
                    </a:p>
                  </a:txBody>
                  <a:tcPr marL="8149" marR="8149" marT="8149" marB="0" anchor="ctr"/>
                </a:tc>
                <a:tc>
                  <a:txBody>
                    <a:bodyPr/>
                    <a:lstStyle/>
                    <a:p>
                      <a:pPr algn="ctr" fontAlgn="b"/>
                      <a:r>
                        <a:rPr lang="es-MX" sz="1600" u="none" strike="noStrike" dirty="0">
                          <a:effectLst/>
                        </a:rPr>
                        <a:t>1.25</a:t>
                      </a:r>
                      <a:endParaRPr lang="es-MX" sz="1600" b="0" i="0" u="none" strike="noStrike" dirty="0">
                        <a:solidFill>
                          <a:srgbClr val="000000"/>
                        </a:solidFill>
                        <a:effectLst/>
                        <a:latin typeface="Calibri" panose="020F0502020204030204" pitchFamily="34" charset="0"/>
                      </a:endParaRPr>
                    </a:p>
                  </a:txBody>
                  <a:tcPr marL="8149" marR="8149" marT="8149" marB="0" anchor="b"/>
                </a:tc>
                <a:extLst>
                  <a:ext uri="{0D108BD9-81ED-4DB2-BD59-A6C34878D82A}">
                    <a16:rowId xmlns:a16="http://schemas.microsoft.com/office/drawing/2014/main" xmlns="" val="10014"/>
                  </a:ext>
                </a:extLst>
              </a:tr>
              <a:tr h="191733">
                <a:tc>
                  <a:txBody>
                    <a:bodyPr/>
                    <a:lstStyle/>
                    <a:p>
                      <a:pPr algn="ctr" fontAlgn="ctr"/>
                      <a:r>
                        <a:rPr lang="es-MX" sz="1100" b="1" u="none" strike="noStrike" dirty="0">
                          <a:effectLst/>
                        </a:rPr>
                        <a:t>Total</a:t>
                      </a:r>
                      <a:endParaRPr lang="es-MX" sz="1100" b="1"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800" b="1" u="none" strike="noStrike" dirty="0">
                          <a:effectLst/>
                        </a:rPr>
                        <a:t>35</a:t>
                      </a:r>
                      <a:endParaRPr lang="es-MX" sz="1800" b="1"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800" b="1" u="none" strike="noStrike" dirty="0">
                          <a:effectLst/>
                        </a:rPr>
                        <a:t>28</a:t>
                      </a:r>
                      <a:endParaRPr lang="es-MX" sz="1800" b="1"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800" b="1" u="none" strike="noStrike" dirty="0">
                          <a:effectLst/>
                        </a:rPr>
                        <a:t>63</a:t>
                      </a:r>
                      <a:endParaRPr lang="es-MX" sz="1800" b="1" i="0" u="none" strike="noStrike" dirty="0">
                        <a:solidFill>
                          <a:srgbClr val="000000"/>
                        </a:solidFill>
                        <a:effectLst/>
                        <a:latin typeface="Arial Narrow" panose="020B0606020202030204" pitchFamily="34" charset="0"/>
                      </a:endParaRPr>
                    </a:p>
                  </a:txBody>
                  <a:tcPr marL="8149" marR="8149" marT="8149" marB="0" anchor="ctr"/>
                </a:tc>
                <a:tc>
                  <a:txBody>
                    <a:bodyPr/>
                    <a:lstStyle/>
                    <a:p>
                      <a:pPr algn="ctr" fontAlgn="ctr"/>
                      <a:r>
                        <a:rPr lang="es-MX" sz="1800" b="1" u="none" strike="noStrike" dirty="0">
                          <a:effectLst/>
                        </a:rPr>
                        <a:t>7.85</a:t>
                      </a:r>
                      <a:endParaRPr lang="es-MX" sz="1800" b="1" i="0" u="none" strike="noStrike" dirty="0">
                        <a:solidFill>
                          <a:srgbClr val="000000"/>
                        </a:solidFill>
                        <a:effectLst/>
                        <a:latin typeface="Arial Narrow" panose="020B0606020202030204" pitchFamily="34" charset="0"/>
                      </a:endParaRPr>
                    </a:p>
                  </a:txBody>
                  <a:tcPr marL="8149" marR="8149" marT="8149" marB="0" anchor="ct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val="3552467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3220"/>
          <a:stretch/>
        </p:blipFill>
        <p:spPr>
          <a:xfrm>
            <a:off x="-4763" y="107661"/>
            <a:ext cx="9144000" cy="5265555"/>
          </a:xfrm>
        </p:spPr>
      </p:pic>
      <p:sp>
        <p:nvSpPr>
          <p:cNvPr id="2" name="CuadroTexto 1"/>
          <p:cNvSpPr txBox="1"/>
          <p:nvPr/>
        </p:nvSpPr>
        <p:spPr>
          <a:xfrm>
            <a:off x="300037" y="1196752"/>
            <a:ext cx="8534400" cy="461665"/>
          </a:xfrm>
          <a:prstGeom prst="rect">
            <a:avLst/>
          </a:prstGeom>
          <a:noFill/>
        </p:spPr>
        <p:txBody>
          <a:bodyPr wrap="square" rtlCol="0">
            <a:spAutoFit/>
          </a:bodyPr>
          <a:lstStyle/>
          <a:p>
            <a:pPr algn="ctr"/>
            <a:r>
              <a:rPr lang="es-MX" sz="2400" b="1" dirty="0" smtClean="0">
                <a:latin typeface="Arial" panose="020B0604020202020204" pitchFamily="34" charset="0"/>
                <a:cs typeface="Arial" panose="020B0604020202020204" pitchFamily="34" charset="0"/>
              </a:rPr>
              <a:t>Deserción por PE y por género TSU (Sept-Dic 2020) </a:t>
            </a:r>
            <a:endParaRPr lang="es-MX" sz="2400" b="1" dirty="0">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467558297"/>
              </p:ext>
            </p:extLst>
          </p:nvPr>
        </p:nvGraphicFramePr>
        <p:xfrm>
          <a:off x="452437" y="1988840"/>
          <a:ext cx="8229600" cy="4473649"/>
        </p:xfrm>
        <a:graphic>
          <a:graphicData uri="http://schemas.openxmlformats.org/drawingml/2006/table">
            <a:tbl>
              <a:tblPr>
                <a:tableStyleId>{BDBED569-4797-4DF1-A0F4-6AAB3CD982D8}</a:tableStyleId>
              </a:tblPr>
              <a:tblGrid>
                <a:gridCol w="2909456">
                  <a:extLst>
                    <a:ext uri="{9D8B030D-6E8A-4147-A177-3AD203B41FA5}">
                      <a16:colId xmlns:a16="http://schemas.microsoft.com/office/drawing/2014/main" xmlns="" val="1350870298"/>
                    </a:ext>
                  </a:extLst>
                </a:gridCol>
                <a:gridCol w="1330036">
                  <a:extLst>
                    <a:ext uri="{9D8B030D-6E8A-4147-A177-3AD203B41FA5}">
                      <a16:colId xmlns:a16="http://schemas.microsoft.com/office/drawing/2014/main" xmlns="" val="2030546134"/>
                    </a:ext>
                  </a:extLst>
                </a:gridCol>
                <a:gridCol w="1330036">
                  <a:extLst>
                    <a:ext uri="{9D8B030D-6E8A-4147-A177-3AD203B41FA5}">
                      <a16:colId xmlns:a16="http://schemas.microsoft.com/office/drawing/2014/main" xmlns="" val="738822504"/>
                    </a:ext>
                  </a:extLst>
                </a:gridCol>
                <a:gridCol w="1330036">
                  <a:extLst>
                    <a:ext uri="{9D8B030D-6E8A-4147-A177-3AD203B41FA5}">
                      <a16:colId xmlns:a16="http://schemas.microsoft.com/office/drawing/2014/main" xmlns="" val="2946266937"/>
                    </a:ext>
                  </a:extLst>
                </a:gridCol>
                <a:gridCol w="1330036">
                  <a:extLst>
                    <a:ext uri="{9D8B030D-6E8A-4147-A177-3AD203B41FA5}">
                      <a16:colId xmlns:a16="http://schemas.microsoft.com/office/drawing/2014/main" xmlns="" val="1716889852"/>
                    </a:ext>
                  </a:extLst>
                </a:gridCol>
              </a:tblGrid>
              <a:tr h="133192">
                <a:tc rowSpan="2">
                  <a:txBody>
                    <a:bodyPr/>
                    <a:lstStyle/>
                    <a:p>
                      <a:pPr algn="ctr" rtl="0" fontAlgn="ctr"/>
                      <a:r>
                        <a:rPr lang="es-MX" sz="1400" u="none" strike="noStrike" dirty="0">
                          <a:effectLst/>
                          <a:latin typeface="Arial" panose="020B0604020202020204" pitchFamily="34" charset="0"/>
                          <a:cs typeface="Arial" panose="020B0604020202020204" pitchFamily="34" charset="0"/>
                        </a:rPr>
                        <a:t>Programa Educativo</a:t>
                      </a:r>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7064" marR="7064" marT="7064" marB="0" anchor="ctr"/>
                </a:tc>
                <a:tc gridSpan="4">
                  <a:txBody>
                    <a:bodyPr/>
                    <a:lstStyle/>
                    <a:p>
                      <a:pPr algn="ctr" rtl="0" fontAlgn="ctr"/>
                      <a:r>
                        <a:rPr lang="es-MX" sz="1400" u="none" strike="noStrike">
                          <a:effectLst/>
                          <a:latin typeface="Arial" panose="020B0604020202020204" pitchFamily="34" charset="0"/>
                          <a:cs typeface="Arial" panose="020B0604020202020204" pitchFamily="34" charset="0"/>
                        </a:rPr>
                        <a:t>Estudiantes</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427382709"/>
                  </a:ext>
                </a:extLst>
              </a:tr>
              <a:tr h="133192">
                <a:tc vMerge="1">
                  <a:txBody>
                    <a:bodyPr/>
                    <a:lstStyle/>
                    <a:p>
                      <a:endParaRPr lang="es-MX"/>
                    </a:p>
                  </a:txBody>
                  <a:tcPr/>
                </a:tc>
                <a:tc>
                  <a:txBody>
                    <a:bodyPr/>
                    <a:lstStyle/>
                    <a:p>
                      <a:pPr algn="ctr" rtl="0" fontAlgn="ctr"/>
                      <a:r>
                        <a:rPr lang="es-MX" sz="1400" u="none" strike="noStrike">
                          <a:effectLst/>
                          <a:latin typeface="Arial" panose="020B0604020202020204" pitchFamily="34" charset="0"/>
                          <a:cs typeface="Arial" panose="020B0604020202020204" pitchFamily="34" charset="0"/>
                        </a:rPr>
                        <a:t>H</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400" u="none" strike="noStrike">
                          <a:effectLst/>
                          <a:latin typeface="Arial" panose="020B0604020202020204" pitchFamily="34" charset="0"/>
                          <a:cs typeface="Arial" panose="020B0604020202020204" pitchFamily="34" charset="0"/>
                        </a:rPr>
                        <a:t>M</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400" u="none" strike="noStrike">
                          <a:effectLst/>
                          <a:latin typeface="Arial" panose="020B0604020202020204" pitchFamily="34" charset="0"/>
                          <a:cs typeface="Arial" panose="020B0604020202020204" pitchFamily="34" charset="0"/>
                        </a:rPr>
                        <a:t>Total</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400" u="none" strike="noStrike">
                          <a:effectLst/>
                          <a:latin typeface="Arial" panose="020B0604020202020204" pitchFamily="34" charset="0"/>
                          <a:cs typeface="Arial" panose="020B0604020202020204" pitchFamily="34" charset="0"/>
                        </a:rPr>
                        <a:t>%</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extLst>
                  <a:ext uri="{0D108BD9-81ED-4DB2-BD59-A6C34878D82A}">
                    <a16:rowId xmlns:a16="http://schemas.microsoft.com/office/drawing/2014/main" xmlns="" val="1324686384"/>
                  </a:ext>
                </a:extLst>
              </a:tr>
              <a:tr h="539113">
                <a:tc>
                  <a:txBody>
                    <a:bodyPr/>
                    <a:lstStyle/>
                    <a:p>
                      <a:pPr algn="just" rtl="0" fontAlgn="ctr"/>
                      <a:r>
                        <a:rPr lang="es-MX" sz="1400" u="none" strike="noStrike">
                          <a:effectLst/>
                          <a:latin typeface="Arial" panose="020B0604020202020204" pitchFamily="34" charset="0"/>
                          <a:cs typeface="Arial" panose="020B0604020202020204" pitchFamily="34" charset="0"/>
                        </a:rPr>
                        <a:t>Técnico Superior Universitario en Química, Área Biotecnología.</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dirty="0">
                          <a:effectLst/>
                          <a:latin typeface="Arial" panose="020B0604020202020204" pitchFamily="34" charset="0"/>
                          <a:cs typeface="Arial" panose="020B0604020202020204" pitchFamily="34" charset="0"/>
                        </a:rPr>
                        <a:t> </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b"/>
                      <a:r>
                        <a:rPr lang="es-MX" sz="1600" u="none" strike="noStrike">
                          <a:effectLst/>
                          <a:latin typeface="Arial" panose="020B0604020202020204" pitchFamily="34" charset="0"/>
                          <a:cs typeface="Arial" panose="020B0604020202020204" pitchFamily="34" charset="0"/>
                        </a:rPr>
                        <a:t>0.25</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b"/>
                </a:tc>
                <a:extLst>
                  <a:ext uri="{0D108BD9-81ED-4DB2-BD59-A6C34878D82A}">
                    <a16:rowId xmlns:a16="http://schemas.microsoft.com/office/drawing/2014/main" xmlns="" val="2186157292"/>
                  </a:ext>
                </a:extLst>
              </a:tr>
              <a:tr h="405920">
                <a:tc>
                  <a:txBody>
                    <a:bodyPr/>
                    <a:lstStyle/>
                    <a:p>
                      <a:pPr algn="just" rtl="0" fontAlgn="ctr"/>
                      <a:r>
                        <a:rPr lang="es-MX" sz="1400" u="none" strike="noStrike">
                          <a:effectLst/>
                          <a:latin typeface="Arial" panose="020B0604020202020204" pitchFamily="34" charset="0"/>
                          <a:cs typeface="Arial" panose="020B0604020202020204" pitchFamily="34" charset="0"/>
                        </a:rPr>
                        <a:t>Técnico Superior Universitario en Paramédico.</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1</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3</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4</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b"/>
                      <a:r>
                        <a:rPr lang="es-MX" sz="1600" u="none" strike="noStrike">
                          <a:effectLst/>
                          <a:latin typeface="Arial" panose="020B0604020202020204" pitchFamily="34" charset="0"/>
                          <a:cs typeface="Arial" panose="020B0604020202020204" pitchFamily="34" charset="0"/>
                        </a:rPr>
                        <a:t>0.5</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b"/>
                </a:tc>
                <a:extLst>
                  <a:ext uri="{0D108BD9-81ED-4DB2-BD59-A6C34878D82A}">
                    <a16:rowId xmlns:a16="http://schemas.microsoft.com/office/drawing/2014/main" xmlns="" val="597971481"/>
                  </a:ext>
                </a:extLst>
              </a:tr>
              <a:tr h="405920">
                <a:tc>
                  <a:txBody>
                    <a:bodyPr/>
                    <a:lstStyle/>
                    <a:p>
                      <a:pPr algn="just" rtl="0" fontAlgn="ctr"/>
                      <a:r>
                        <a:rPr lang="es-MX" sz="1400" u="none" strike="noStrike">
                          <a:effectLst/>
                          <a:latin typeface="Arial" panose="020B0604020202020204" pitchFamily="34" charset="0"/>
                          <a:cs typeface="Arial" panose="020B0604020202020204" pitchFamily="34" charset="0"/>
                        </a:rPr>
                        <a:t>Técnico Superior Universitario en Turismo, Área Hotelería.</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4</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4</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b"/>
                      <a:r>
                        <a:rPr lang="es-MX" sz="1600" u="none" strike="noStrike">
                          <a:effectLst/>
                          <a:latin typeface="Arial" panose="020B0604020202020204" pitchFamily="34" charset="0"/>
                          <a:cs typeface="Arial" panose="020B0604020202020204" pitchFamily="34" charset="0"/>
                        </a:rPr>
                        <a:t>0.5</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b"/>
                </a:tc>
                <a:extLst>
                  <a:ext uri="{0D108BD9-81ED-4DB2-BD59-A6C34878D82A}">
                    <a16:rowId xmlns:a16="http://schemas.microsoft.com/office/drawing/2014/main" xmlns="" val="827125135"/>
                  </a:ext>
                </a:extLst>
              </a:tr>
              <a:tr h="405920">
                <a:tc>
                  <a:txBody>
                    <a:bodyPr/>
                    <a:lstStyle/>
                    <a:p>
                      <a:pPr algn="just" rtl="0" fontAlgn="ctr"/>
                      <a:r>
                        <a:rPr lang="es-MX" sz="1400" u="none" strike="noStrike">
                          <a:effectLst/>
                          <a:latin typeface="Arial" panose="020B0604020202020204" pitchFamily="34" charset="0"/>
                          <a:cs typeface="Arial" panose="020B0604020202020204" pitchFamily="34" charset="0"/>
                        </a:rPr>
                        <a:t>Técnico Superior Universitario en Contaduría</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3</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5</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b"/>
                      <a:r>
                        <a:rPr lang="es-MX" sz="1600" u="none" strike="noStrike">
                          <a:effectLst/>
                          <a:latin typeface="Arial" panose="020B0604020202020204" pitchFamily="34" charset="0"/>
                          <a:cs typeface="Arial" panose="020B0604020202020204" pitchFamily="34" charset="0"/>
                        </a:rPr>
                        <a:t>0.62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b"/>
                </a:tc>
                <a:extLst>
                  <a:ext uri="{0D108BD9-81ED-4DB2-BD59-A6C34878D82A}">
                    <a16:rowId xmlns:a16="http://schemas.microsoft.com/office/drawing/2014/main" xmlns="" val="3232113804"/>
                  </a:ext>
                </a:extLst>
              </a:tr>
              <a:tr h="805498">
                <a:tc>
                  <a:txBody>
                    <a:bodyPr/>
                    <a:lstStyle/>
                    <a:p>
                      <a:pPr algn="just" rtl="0" fontAlgn="ctr"/>
                      <a:r>
                        <a:rPr lang="es-MX" sz="1400" u="none" strike="noStrike">
                          <a:effectLst/>
                          <a:latin typeface="Arial" panose="020B0604020202020204" pitchFamily="34" charset="0"/>
                          <a:cs typeface="Arial" panose="020B0604020202020204" pitchFamily="34" charset="0"/>
                        </a:rPr>
                        <a:t>Técnico Superior Universitario en Tecnologías de la Información, Área Entornos Virtuales y Negocios Digitales.</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7</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 </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7</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b"/>
                      <a:r>
                        <a:rPr lang="es-MX" sz="1600" u="none" strike="noStrike">
                          <a:effectLst/>
                          <a:latin typeface="Arial" panose="020B0604020202020204" pitchFamily="34" charset="0"/>
                          <a:cs typeface="Arial" panose="020B0604020202020204" pitchFamily="34" charset="0"/>
                        </a:rPr>
                        <a:t>0.87</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b"/>
                </a:tc>
                <a:extLst>
                  <a:ext uri="{0D108BD9-81ED-4DB2-BD59-A6C34878D82A}">
                    <a16:rowId xmlns:a16="http://schemas.microsoft.com/office/drawing/2014/main" xmlns="" val="2889190612"/>
                  </a:ext>
                </a:extLst>
              </a:tr>
              <a:tr h="405920">
                <a:tc>
                  <a:txBody>
                    <a:bodyPr/>
                    <a:lstStyle/>
                    <a:p>
                      <a:pPr algn="just" rtl="0" fontAlgn="ctr"/>
                      <a:r>
                        <a:rPr lang="es-MX" sz="1400" u="none" strike="noStrike">
                          <a:effectLst/>
                          <a:latin typeface="Arial" panose="020B0604020202020204" pitchFamily="34" charset="0"/>
                          <a:cs typeface="Arial" panose="020B0604020202020204" pitchFamily="34" charset="0"/>
                        </a:rPr>
                        <a:t>Técnico Superior Universitario en Gastronomía.</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7</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9</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b"/>
                      <a:r>
                        <a:rPr lang="es-MX" sz="1600" u="none" strike="noStrike">
                          <a:effectLst/>
                          <a:latin typeface="Arial" panose="020B0604020202020204" pitchFamily="34" charset="0"/>
                          <a:cs typeface="Arial" panose="020B0604020202020204" pitchFamily="34" charset="0"/>
                        </a:rPr>
                        <a:t>1.12</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b"/>
                </a:tc>
                <a:extLst>
                  <a:ext uri="{0D108BD9-81ED-4DB2-BD59-A6C34878D82A}">
                    <a16:rowId xmlns:a16="http://schemas.microsoft.com/office/drawing/2014/main" xmlns="" val="3364899062"/>
                  </a:ext>
                </a:extLst>
              </a:tr>
              <a:tr h="539113">
                <a:tc>
                  <a:txBody>
                    <a:bodyPr/>
                    <a:lstStyle/>
                    <a:p>
                      <a:pPr algn="just" rtl="0" fontAlgn="ctr"/>
                      <a:r>
                        <a:rPr lang="es-MX" sz="1400" u="none" strike="noStrike">
                          <a:effectLst/>
                          <a:latin typeface="Arial" panose="020B0604020202020204" pitchFamily="34" charset="0"/>
                          <a:cs typeface="Arial" panose="020B0604020202020204" pitchFamily="34" charset="0"/>
                        </a:rPr>
                        <a:t>Técnico Superior Universitario en Desarrollo de Negocios, Área Mercadotecnia.</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5</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5</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ctr"/>
                      <a:r>
                        <a:rPr lang="es-MX" sz="1600" u="none" strike="noStrike">
                          <a:effectLst/>
                          <a:latin typeface="Arial" panose="020B0604020202020204" pitchFamily="34" charset="0"/>
                          <a:cs typeface="Arial" panose="020B0604020202020204" pitchFamily="34" charset="0"/>
                        </a:rPr>
                        <a:t>10</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ctr"/>
                </a:tc>
                <a:tc>
                  <a:txBody>
                    <a:bodyPr/>
                    <a:lstStyle/>
                    <a:p>
                      <a:pPr algn="ctr" rtl="0" fontAlgn="b"/>
                      <a:r>
                        <a:rPr lang="es-MX" sz="1600" u="none" strike="noStrike">
                          <a:effectLst/>
                          <a:latin typeface="Arial" panose="020B0604020202020204" pitchFamily="34" charset="0"/>
                          <a:cs typeface="Arial" panose="020B0604020202020204" pitchFamily="34" charset="0"/>
                        </a:rPr>
                        <a:t>1.25</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7064" marR="7064" marT="7064" marB="0" anchor="b"/>
                </a:tc>
                <a:extLst>
                  <a:ext uri="{0D108BD9-81ED-4DB2-BD59-A6C34878D82A}">
                    <a16:rowId xmlns:a16="http://schemas.microsoft.com/office/drawing/2014/main" xmlns="" val="2054627011"/>
                  </a:ext>
                </a:extLst>
              </a:tr>
              <a:tr h="133192">
                <a:tc>
                  <a:txBody>
                    <a:bodyPr/>
                    <a:lstStyle/>
                    <a:p>
                      <a:pPr algn="ctr" fontAlgn="b"/>
                      <a:r>
                        <a:rPr lang="es-MX" sz="1400" b="1" u="none" strike="noStrike" dirty="0">
                          <a:effectLst/>
                          <a:latin typeface="Arial" panose="020B0604020202020204" pitchFamily="34" charset="0"/>
                          <a:cs typeface="Arial" panose="020B0604020202020204" pitchFamily="34" charset="0"/>
                        </a:rPr>
                        <a:t>Total</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7064" marR="7064" marT="7064" marB="0" anchor="b"/>
                </a:tc>
                <a:tc>
                  <a:txBody>
                    <a:bodyPr/>
                    <a:lstStyle/>
                    <a:p>
                      <a:pPr algn="ctr" fontAlgn="b"/>
                      <a:r>
                        <a:rPr lang="es-MX" sz="1600" b="1" u="none" strike="noStrike" dirty="0">
                          <a:effectLst/>
                          <a:latin typeface="Arial" panose="020B0604020202020204" pitchFamily="34" charset="0"/>
                          <a:cs typeface="Arial" panose="020B0604020202020204" pitchFamily="34" charset="0"/>
                        </a:rPr>
                        <a:t>23</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7064" marR="7064" marT="7064" marB="0" anchor="b"/>
                </a:tc>
                <a:tc>
                  <a:txBody>
                    <a:bodyPr/>
                    <a:lstStyle/>
                    <a:p>
                      <a:pPr algn="ctr" fontAlgn="b"/>
                      <a:r>
                        <a:rPr lang="es-MX" sz="1600" b="1" u="none" strike="noStrike" dirty="0">
                          <a:effectLst/>
                          <a:latin typeface="Arial" panose="020B0604020202020204" pitchFamily="34" charset="0"/>
                          <a:cs typeface="Arial" panose="020B0604020202020204" pitchFamily="34" charset="0"/>
                        </a:rPr>
                        <a:t>18</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7064" marR="7064" marT="7064" marB="0" anchor="b"/>
                </a:tc>
                <a:tc>
                  <a:txBody>
                    <a:bodyPr/>
                    <a:lstStyle/>
                    <a:p>
                      <a:pPr algn="ctr" fontAlgn="b"/>
                      <a:r>
                        <a:rPr lang="es-MX" sz="1600" b="1" u="none" strike="noStrike" dirty="0">
                          <a:effectLst/>
                          <a:latin typeface="Arial" panose="020B0604020202020204" pitchFamily="34" charset="0"/>
                          <a:cs typeface="Arial" panose="020B0604020202020204" pitchFamily="34" charset="0"/>
                        </a:rPr>
                        <a:t>41</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7064" marR="7064" marT="7064" marB="0" anchor="b"/>
                </a:tc>
                <a:tc>
                  <a:txBody>
                    <a:bodyPr/>
                    <a:lstStyle/>
                    <a:p>
                      <a:pPr algn="ctr" fontAlgn="b"/>
                      <a:r>
                        <a:rPr lang="es-MX" sz="1600" b="1" u="none" strike="noStrike" dirty="0">
                          <a:effectLst/>
                          <a:latin typeface="Arial" panose="020B0604020202020204" pitchFamily="34" charset="0"/>
                          <a:cs typeface="Arial" panose="020B0604020202020204" pitchFamily="34" charset="0"/>
                        </a:rPr>
                        <a:t> </a:t>
                      </a:r>
                      <a:r>
                        <a:rPr lang="es-MX" sz="1600" b="1" u="none" strike="noStrike" dirty="0" smtClean="0">
                          <a:effectLst/>
                          <a:latin typeface="Arial" panose="020B0604020202020204" pitchFamily="34" charset="0"/>
                          <a:cs typeface="Arial" panose="020B0604020202020204" pitchFamily="34" charset="0"/>
                        </a:rPr>
                        <a:t>5.11</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7064" marR="7064" marT="7064" marB="0" anchor="b"/>
                </a:tc>
                <a:extLst>
                  <a:ext uri="{0D108BD9-81ED-4DB2-BD59-A6C34878D82A}">
                    <a16:rowId xmlns:a16="http://schemas.microsoft.com/office/drawing/2014/main" xmlns="" val="1282643854"/>
                  </a:ext>
                </a:extLst>
              </a:tr>
            </a:tbl>
          </a:graphicData>
        </a:graphic>
      </p:graphicFrame>
    </p:spTree>
    <p:extLst>
      <p:ext uri="{BB962C8B-B14F-4D97-AF65-F5344CB8AC3E}">
        <p14:creationId xmlns:p14="http://schemas.microsoft.com/office/powerpoint/2010/main" val="2723752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4104959370"/>
              </p:ext>
            </p:extLst>
          </p:nvPr>
        </p:nvGraphicFramePr>
        <p:xfrm>
          <a:off x="1913390" y="1834814"/>
          <a:ext cx="5538930" cy="216024"/>
        </p:xfrm>
        <a:graphic>
          <a:graphicData uri="http://schemas.openxmlformats.org/drawingml/2006/table">
            <a:tbl>
              <a:tblPr firstRow="1" firstCol="1" lastRow="1" lastCol="1" bandRow="1" bandCol="1">
                <a:tableStyleId>{8799B23B-EC83-4686-B30A-512413B5E67A}</a:tableStyleId>
              </a:tblPr>
              <a:tblGrid>
                <a:gridCol w="5538930">
                  <a:extLst>
                    <a:ext uri="{9D8B030D-6E8A-4147-A177-3AD203B41FA5}">
                      <a16:colId xmlns:a16="http://schemas.microsoft.com/office/drawing/2014/main" xmlns="" val="20000"/>
                    </a:ext>
                  </a:extLst>
                </a:gridCol>
              </a:tblGrid>
              <a:tr h="216024">
                <a:tc>
                  <a:txBody>
                    <a:bodyPr/>
                    <a:lstStyle/>
                    <a:p>
                      <a:pPr>
                        <a:spcAft>
                          <a:spcPts val="0"/>
                        </a:spcAft>
                      </a:pPr>
                      <a:r>
                        <a:rPr lang="es-ES" sz="1000" dirty="0">
                          <a:effectLst/>
                        </a:rPr>
                        <a:t>SECRETARIO DE ACUERDOS DE LA JUNTA </a:t>
                      </a:r>
                      <a:r>
                        <a:rPr lang="es-ES" sz="1000" dirty="0" smtClean="0">
                          <a:effectLst/>
                        </a:rPr>
                        <a:t>DIRECTIVA</a:t>
                      </a:r>
                      <a:endParaRPr lang="es-MX" sz="900" dirty="0">
                        <a:effectLst/>
                        <a:latin typeface="Times New Roman"/>
                        <a:ea typeface="Times New Roman"/>
                      </a:endParaRPr>
                    </a:p>
                  </a:txBody>
                  <a:tcPr marT="0" marB="0"/>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631091614"/>
              </p:ext>
            </p:extLst>
          </p:nvPr>
        </p:nvGraphicFramePr>
        <p:xfrm>
          <a:off x="1872327" y="2356872"/>
          <a:ext cx="5595248" cy="320040"/>
        </p:xfrm>
        <a:graphic>
          <a:graphicData uri="http://schemas.openxmlformats.org/drawingml/2006/table">
            <a:tbl>
              <a:tblPr firstRow="1" firstCol="1" bandRow="1">
                <a:tableStyleId>{8799B23B-EC83-4686-B30A-512413B5E67A}</a:tableStyleId>
              </a:tblPr>
              <a:tblGrid>
                <a:gridCol w="2797333">
                  <a:extLst>
                    <a:ext uri="{9D8B030D-6E8A-4147-A177-3AD203B41FA5}">
                      <a16:colId xmlns:a16="http://schemas.microsoft.com/office/drawing/2014/main" xmlns="" val="20000"/>
                    </a:ext>
                  </a:extLst>
                </a:gridCol>
                <a:gridCol w="2797915">
                  <a:extLst>
                    <a:ext uri="{9D8B030D-6E8A-4147-A177-3AD203B41FA5}">
                      <a16:colId xmlns:a16="http://schemas.microsoft.com/office/drawing/2014/main" xmlns="" val="20001"/>
                    </a:ext>
                  </a:extLst>
                </a:gridCol>
              </a:tblGrid>
              <a:tr h="274320">
                <a:tc>
                  <a:txBody>
                    <a:bodyPr/>
                    <a:lstStyle/>
                    <a:p>
                      <a:pPr>
                        <a:spcAft>
                          <a:spcPts val="0"/>
                        </a:spcAft>
                      </a:pPr>
                      <a:r>
                        <a:rPr lang="es-ES" sz="1050" dirty="0">
                          <a:effectLst/>
                        </a:rPr>
                        <a:t>Mtra. Ana Edith Palomino Vergara.</a:t>
                      </a:r>
                      <a:endParaRPr lang="es-MX" sz="1050" dirty="0">
                        <a:effectLst/>
                      </a:endParaRPr>
                    </a:p>
                    <a:p>
                      <a:pPr>
                        <a:spcAft>
                          <a:spcPts val="0"/>
                        </a:spcAft>
                      </a:pPr>
                      <a:r>
                        <a:rPr lang="es-ES" sz="1050" dirty="0">
                          <a:effectLst/>
                        </a:rPr>
                        <a:t>Directora de Educación Superior de la S.E</a:t>
                      </a:r>
                      <a:endParaRPr lang="es-MX" sz="1050" dirty="0">
                        <a:effectLst/>
                        <a:latin typeface="Times New Roman"/>
                        <a:ea typeface="Times New Roman"/>
                      </a:endParaRPr>
                    </a:p>
                  </a:txBody>
                  <a:tcPr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spcAft>
                          <a:spcPts val="0"/>
                        </a:spcAft>
                      </a:pPr>
                      <a:r>
                        <a:rPr lang="es-ES" sz="1050" dirty="0">
                          <a:effectLst/>
                        </a:rPr>
                        <a:t> </a:t>
                      </a:r>
                      <a:endParaRPr lang="es-MX" sz="1000" dirty="0">
                        <a:effectLst/>
                        <a:latin typeface="Times New Roman"/>
                        <a:ea typeface="Times New Roman"/>
                      </a:endParaRPr>
                    </a:p>
                  </a:txBody>
                  <a:tcPr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79529796"/>
              </p:ext>
            </p:extLst>
          </p:nvPr>
        </p:nvGraphicFramePr>
        <p:xfrm>
          <a:off x="1913390" y="2842926"/>
          <a:ext cx="5538930" cy="216024"/>
        </p:xfrm>
        <a:graphic>
          <a:graphicData uri="http://schemas.openxmlformats.org/drawingml/2006/table">
            <a:tbl>
              <a:tblPr firstRow="1" firstCol="1" lastRow="1" lastCol="1" bandRow="1" bandCol="1">
                <a:tableStyleId>{8799B23B-EC83-4686-B30A-512413B5E67A}</a:tableStyleId>
              </a:tblPr>
              <a:tblGrid>
                <a:gridCol w="5538930">
                  <a:extLst>
                    <a:ext uri="{9D8B030D-6E8A-4147-A177-3AD203B41FA5}">
                      <a16:colId xmlns:a16="http://schemas.microsoft.com/office/drawing/2014/main" xmlns="" val="20000"/>
                    </a:ext>
                  </a:extLst>
                </a:gridCol>
              </a:tblGrid>
              <a:tr h="216024">
                <a:tc>
                  <a:txBody>
                    <a:bodyPr/>
                    <a:lstStyle/>
                    <a:p>
                      <a:pPr>
                        <a:spcAft>
                          <a:spcPts val="0"/>
                        </a:spcAft>
                      </a:pPr>
                      <a:r>
                        <a:rPr lang="es-ES" sz="1000" dirty="0" smtClean="0">
                          <a:effectLst/>
                        </a:rPr>
                        <a:t>COMPARECE            </a:t>
                      </a:r>
                      <a:endParaRPr lang="es-MX" sz="900" dirty="0">
                        <a:effectLst/>
                        <a:latin typeface="Times New Roman"/>
                        <a:ea typeface="Times New Roman"/>
                      </a:endParaRPr>
                    </a:p>
                  </a:txBody>
                  <a:tcPr marT="0" marB="0"/>
                </a:tc>
                <a:extLst>
                  <a:ext uri="{0D108BD9-81ED-4DB2-BD59-A6C34878D82A}">
                    <a16:rowId xmlns:a16="http://schemas.microsoft.com/office/drawing/2014/main" xmlns="" val="10000"/>
                  </a:ext>
                </a:extLst>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372118249"/>
              </p:ext>
            </p:extLst>
          </p:nvPr>
        </p:nvGraphicFramePr>
        <p:xfrm>
          <a:off x="1872327" y="3220968"/>
          <a:ext cx="5595248" cy="640080"/>
        </p:xfrm>
        <a:graphic>
          <a:graphicData uri="http://schemas.openxmlformats.org/drawingml/2006/table">
            <a:tbl>
              <a:tblPr firstRow="1" firstCol="1" bandRow="1">
                <a:tableStyleId>{8799B23B-EC83-4686-B30A-512413B5E67A}</a:tableStyleId>
              </a:tblPr>
              <a:tblGrid>
                <a:gridCol w="2797333">
                  <a:extLst>
                    <a:ext uri="{9D8B030D-6E8A-4147-A177-3AD203B41FA5}">
                      <a16:colId xmlns:a16="http://schemas.microsoft.com/office/drawing/2014/main" xmlns="" val="20000"/>
                    </a:ext>
                  </a:extLst>
                </a:gridCol>
                <a:gridCol w="2797915">
                  <a:extLst>
                    <a:ext uri="{9D8B030D-6E8A-4147-A177-3AD203B41FA5}">
                      <a16:colId xmlns:a16="http://schemas.microsoft.com/office/drawing/2014/main" xmlns="" val="20001"/>
                    </a:ext>
                  </a:extLst>
                </a:gridCol>
              </a:tblGrid>
              <a:tr h="548640">
                <a:tc>
                  <a:txBody>
                    <a:bodyPr/>
                    <a:lstStyle/>
                    <a:p>
                      <a:pPr>
                        <a:spcAft>
                          <a:spcPts val="0"/>
                        </a:spcAft>
                      </a:pPr>
                      <a:r>
                        <a:rPr lang="es-ES" sz="1050" dirty="0">
                          <a:effectLst/>
                        </a:rPr>
                        <a:t>Dra. Elva Isabel Gutiérrez Cabrera</a:t>
                      </a:r>
                      <a:endParaRPr lang="es-MX" sz="1050" dirty="0">
                        <a:effectLst/>
                      </a:endParaRPr>
                    </a:p>
                    <a:p>
                      <a:pPr>
                        <a:spcAft>
                          <a:spcPts val="0"/>
                        </a:spcAft>
                      </a:pPr>
                      <a:r>
                        <a:rPr lang="es-ES" sz="1050" dirty="0">
                          <a:effectLst/>
                        </a:rPr>
                        <a:t>Rectora de la Universidad Tecnológica del Usumacinta</a:t>
                      </a:r>
                      <a:endParaRPr lang="es-MX" sz="1050" dirty="0">
                        <a:effectLst/>
                      </a:endParaRPr>
                    </a:p>
                    <a:p>
                      <a:pPr>
                        <a:spcAft>
                          <a:spcPts val="0"/>
                        </a:spcAft>
                      </a:pPr>
                      <a:r>
                        <a:rPr lang="es-ES" sz="1050" dirty="0">
                          <a:effectLst/>
                        </a:rPr>
                        <a:t> </a:t>
                      </a:r>
                      <a:endParaRPr lang="es-MX" sz="1000" dirty="0">
                        <a:effectLst/>
                        <a:latin typeface="Times New Roman"/>
                        <a:ea typeface="Times New Roman"/>
                      </a:endParaRPr>
                    </a:p>
                  </a:txBody>
                  <a:tcPr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spcAft>
                          <a:spcPts val="0"/>
                        </a:spcAft>
                      </a:pPr>
                      <a:r>
                        <a:rPr lang="es-ES" sz="1050" dirty="0">
                          <a:effectLst/>
                        </a:rPr>
                        <a:t> </a:t>
                      </a:r>
                      <a:endParaRPr lang="es-MX" sz="1000" dirty="0">
                        <a:effectLst/>
                        <a:latin typeface="Times New Roman"/>
                        <a:ea typeface="Times New Roman"/>
                      </a:endParaRPr>
                    </a:p>
                  </a:txBody>
                  <a:tcPr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0672056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1120"/>
          <a:stretch/>
        </p:blipFill>
        <p:spPr>
          <a:xfrm>
            <a:off x="-4763" y="107661"/>
            <a:ext cx="9144000" cy="5409571"/>
          </a:xfrm>
        </p:spPr>
      </p:pic>
      <p:sp>
        <p:nvSpPr>
          <p:cNvPr id="2" name="CuadroTexto 1"/>
          <p:cNvSpPr txBox="1"/>
          <p:nvPr/>
        </p:nvSpPr>
        <p:spPr>
          <a:xfrm>
            <a:off x="300037" y="1124744"/>
            <a:ext cx="8534400" cy="769441"/>
          </a:xfrm>
          <a:prstGeom prst="rect">
            <a:avLst/>
          </a:prstGeom>
          <a:noFill/>
        </p:spPr>
        <p:txBody>
          <a:bodyPr wrap="square" rtlCol="0">
            <a:spAutoFit/>
          </a:bodyPr>
          <a:lstStyle/>
          <a:p>
            <a:pPr algn="ctr"/>
            <a:r>
              <a:rPr lang="es-MX" sz="2400" b="1" dirty="0" smtClean="0">
                <a:latin typeface="Arial" panose="020B0604020202020204" pitchFamily="34" charset="0"/>
                <a:cs typeface="Arial" panose="020B0604020202020204" pitchFamily="34" charset="0"/>
              </a:rPr>
              <a:t>Deserción por PE y por género </a:t>
            </a:r>
            <a:r>
              <a:rPr lang="es-MX" sz="2000" b="1" dirty="0" smtClean="0">
                <a:latin typeface="Arial" panose="020B0604020202020204" pitchFamily="34" charset="0"/>
                <a:cs typeface="Arial" panose="020B0604020202020204" pitchFamily="34" charset="0"/>
              </a:rPr>
              <a:t>Licenciaturas/Ingenierías </a:t>
            </a:r>
          </a:p>
          <a:p>
            <a:pPr algn="ctr"/>
            <a:r>
              <a:rPr lang="es-MX" sz="2000" b="1" dirty="0" smtClean="0">
                <a:latin typeface="Arial" panose="020B0604020202020204" pitchFamily="34" charset="0"/>
                <a:cs typeface="Arial" panose="020B0604020202020204" pitchFamily="34" charset="0"/>
              </a:rPr>
              <a:t>(Sept-Dic 2020) </a:t>
            </a:r>
            <a:endParaRPr lang="es-MX" sz="2000" b="1" dirty="0">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3255148"/>
              </p:ext>
            </p:extLst>
          </p:nvPr>
        </p:nvGraphicFramePr>
        <p:xfrm>
          <a:off x="300036" y="2416495"/>
          <a:ext cx="8534401" cy="3961605"/>
        </p:xfrm>
        <a:graphic>
          <a:graphicData uri="http://schemas.openxmlformats.org/drawingml/2006/table">
            <a:tbl>
              <a:tblPr>
                <a:tableStyleId>{BDBED569-4797-4DF1-A0F4-6AAB3CD982D8}</a:tableStyleId>
              </a:tblPr>
              <a:tblGrid>
                <a:gridCol w="3017213">
                  <a:extLst>
                    <a:ext uri="{9D8B030D-6E8A-4147-A177-3AD203B41FA5}">
                      <a16:colId xmlns:a16="http://schemas.microsoft.com/office/drawing/2014/main" xmlns="" val="2185521042"/>
                    </a:ext>
                  </a:extLst>
                </a:gridCol>
                <a:gridCol w="1379297">
                  <a:extLst>
                    <a:ext uri="{9D8B030D-6E8A-4147-A177-3AD203B41FA5}">
                      <a16:colId xmlns:a16="http://schemas.microsoft.com/office/drawing/2014/main" xmlns="" val="3896800568"/>
                    </a:ext>
                  </a:extLst>
                </a:gridCol>
                <a:gridCol w="1379297">
                  <a:extLst>
                    <a:ext uri="{9D8B030D-6E8A-4147-A177-3AD203B41FA5}">
                      <a16:colId xmlns:a16="http://schemas.microsoft.com/office/drawing/2014/main" xmlns="" val="1018802484"/>
                    </a:ext>
                  </a:extLst>
                </a:gridCol>
                <a:gridCol w="1379297">
                  <a:extLst>
                    <a:ext uri="{9D8B030D-6E8A-4147-A177-3AD203B41FA5}">
                      <a16:colId xmlns:a16="http://schemas.microsoft.com/office/drawing/2014/main" xmlns="" val="831377528"/>
                    </a:ext>
                  </a:extLst>
                </a:gridCol>
                <a:gridCol w="1379297">
                  <a:extLst>
                    <a:ext uri="{9D8B030D-6E8A-4147-A177-3AD203B41FA5}">
                      <a16:colId xmlns:a16="http://schemas.microsoft.com/office/drawing/2014/main" xmlns="" val="1955352221"/>
                    </a:ext>
                  </a:extLst>
                </a:gridCol>
              </a:tblGrid>
              <a:tr h="191729">
                <a:tc rowSpan="2">
                  <a:txBody>
                    <a:bodyPr/>
                    <a:lstStyle/>
                    <a:p>
                      <a:pPr algn="ctr" rtl="0" fontAlgn="ctr"/>
                      <a:r>
                        <a:rPr lang="es-MX" sz="1400" b="1" u="none" strike="noStrike" dirty="0">
                          <a:effectLst/>
                          <a:latin typeface="Arial" panose="020B0604020202020204" pitchFamily="34" charset="0"/>
                          <a:cs typeface="Arial" panose="020B0604020202020204" pitchFamily="34" charset="0"/>
                        </a:rPr>
                        <a:t>Programa Educativo</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gridSpan="4">
                  <a:txBody>
                    <a:bodyPr/>
                    <a:lstStyle/>
                    <a:p>
                      <a:pPr algn="ctr" rtl="0" fontAlgn="ctr"/>
                      <a:r>
                        <a:rPr lang="es-MX" sz="1400" b="1" u="none" strike="noStrike" dirty="0">
                          <a:effectLst/>
                          <a:latin typeface="Arial" panose="020B0604020202020204" pitchFamily="34" charset="0"/>
                          <a:cs typeface="Arial" panose="020B0604020202020204" pitchFamily="34" charset="0"/>
                        </a:rPr>
                        <a:t>Estudiantes</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405141895"/>
                  </a:ext>
                </a:extLst>
              </a:tr>
              <a:tr h="191729">
                <a:tc vMerge="1">
                  <a:txBody>
                    <a:bodyPr/>
                    <a:lstStyle/>
                    <a:p>
                      <a:endParaRPr lang="es-MX"/>
                    </a:p>
                  </a:txBody>
                  <a:tcPr/>
                </a:tc>
                <a:tc>
                  <a:txBody>
                    <a:bodyPr/>
                    <a:lstStyle/>
                    <a:p>
                      <a:pPr algn="ctr" rtl="0" fontAlgn="ctr"/>
                      <a:r>
                        <a:rPr lang="es-MX" sz="1400" u="none" strike="noStrike" dirty="0">
                          <a:effectLst/>
                          <a:latin typeface="Arial" panose="020B0604020202020204" pitchFamily="34" charset="0"/>
                          <a:cs typeface="Arial" panose="020B0604020202020204" pitchFamily="34" charset="0"/>
                        </a:rPr>
                        <a:t>H</a:t>
                      </a:r>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400" u="none" strike="noStrike">
                          <a:effectLst/>
                          <a:latin typeface="Arial" panose="020B0604020202020204" pitchFamily="34" charset="0"/>
                          <a:cs typeface="Arial" panose="020B0604020202020204" pitchFamily="34" charset="0"/>
                        </a:rPr>
                        <a:t>M</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400" u="none" strike="noStrike">
                          <a:effectLst/>
                          <a:latin typeface="Arial" panose="020B0604020202020204" pitchFamily="34" charset="0"/>
                          <a:cs typeface="Arial" panose="020B0604020202020204" pitchFamily="34" charset="0"/>
                        </a:rPr>
                        <a:t>Total</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400" u="none" strike="noStrike">
                          <a:effectLst/>
                          <a:latin typeface="Arial" panose="020B0604020202020204" pitchFamily="34" charset="0"/>
                          <a:cs typeface="Arial" panose="020B0604020202020204" pitchFamily="34" charset="0"/>
                        </a:rPr>
                        <a:t>%</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xmlns="" val="3294890693"/>
                  </a:ext>
                </a:extLst>
              </a:tr>
              <a:tr h="538665">
                <a:tc>
                  <a:txBody>
                    <a:bodyPr/>
                    <a:lstStyle/>
                    <a:p>
                      <a:pPr algn="just" rtl="0" fontAlgn="ctr"/>
                      <a:r>
                        <a:rPr lang="es-MX" sz="1400" u="none" strike="noStrike">
                          <a:effectLst/>
                          <a:latin typeface="Arial" panose="020B0604020202020204" pitchFamily="34" charset="0"/>
                          <a:cs typeface="Arial" panose="020B0604020202020204" pitchFamily="34" charset="0"/>
                        </a:rPr>
                        <a:t>Ingeniería en TIC</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dirty="0">
                          <a:effectLst/>
                          <a:latin typeface="Arial" panose="020B0604020202020204" pitchFamily="34" charset="0"/>
                          <a:cs typeface="Arial" panose="020B0604020202020204" pitchFamily="34" charset="0"/>
                        </a:rPr>
                        <a:t>1</a:t>
                      </a:r>
                      <a:endParaRPr lang="es-MX"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dirty="0">
                          <a:effectLst/>
                          <a:latin typeface="Arial" panose="020B0604020202020204" pitchFamily="34" charset="0"/>
                          <a:cs typeface="Arial" panose="020B0604020202020204" pitchFamily="34" charset="0"/>
                        </a:rPr>
                        <a:t> </a:t>
                      </a:r>
                      <a:endParaRPr lang="es-MX"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a:effectLst/>
                          <a:latin typeface="Arial" panose="020B0604020202020204" pitchFamily="34" charset="0"/>
                          <a:cs typeface="Arial" panose="020B0604020202020204" pitchFamily="34" charset="0"/>
                        </a:rPr>
                        <a:t>1</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b"/>
                      <a:r>
                        <a:rPr lang="es-MX" sz="1800" u="none" strike="noStrike">
                          <a:effectLst/>
                          <a:latin typeface="Arial" panose="020B0604020202020204" pitchFamily="34" charset="0"/>
                          <a:cs typeface="Arial" panose="020B0604020202020204" pitchFamily="34" charset="0"/>
                        </a:rPr>
                        <a:t>0.12</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2752059476"/>
                  </a:ext>
                </a:extLst>
              </a:tr>
              <a:tr h="538665">
                <a:tc>
                  <a:txBody>
                    <a:bodyPr/>
                    <a:lstStyle/>
                    <a:p>
                      <a:pPr algn="just" rtl="0" fontAlgn="ctr"/>
                      <a:r>
                        <a:rPr lang="es-MX" sz="1400" u="none" strike="noStrike">
                          <a:effectLst/>
                          <a:latin typeface="Arial" panose="020B0604020202020204" pitchFamily="34" charset="0"/>
                          <a:cs typeface="Arial" panose="020B0604020202020204" pitchFamily="34" charset="0"/>
                        </a:rPr>
                        <a:t>Licenciatura en innvación de negocios y mercadotecnia</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dirty="0">
                          <a:effectLst/>
                          <a:latin typeface="Arial" panose="020B0604020202020204" pitchFamily="34" charset="0"/>
                          <a:cs typeface="Arial" panose="020B0604020202020204" pitchFamily="34" charset="0"/>
                        </a:rPr>
                        <a:t>1</a:t>
                      </a:r>
                      <a:endParaRPr lang="es-MX"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a:effectLst/>
                          <a:latin typeface="Arial" panose="020B0604020202020204" pitchFamily="34" charset="0"/>
                          <a:cs typeface="Arial" panose="020B0604020202020204" pitchFamily="34" charset="0"/>
                        </a:rPr>
                        <a:t>1</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a:effectLst/>
                          <a:latin typeface="Arial" panose="020B0604020202020204" pitchFamily="34" charset="0"/>
                          <a:cs typeface="Arial" panose="020B0604020202020204" pitchFamily="34" charset="0"/>
                        </a:rPr>
                        <a:t>2</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b"/>
                      <a:r>
                        <a:rPr lang="es-MX" sz="1800" u="none" strike="noStrike">
                          <a:effectLst/>
                          <a:latin typeface="Arial" panose="020B0604020202020204" pitchFamily="34" charset="0"/>
                          <a:cs typeface="Arial" panose="020B0604020202020204" pitchFamily="34" charset="0"/>
                        </a:rPr>
                        <a:t>0.25</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132272534"/>
                  </a:ext>
                </a:extLst>
              </a:tr>
              <a:tr h="538665">
                <a:tc>
                  <a:txBody>
                    <a:bodyPr/>
                    <a:lstStyle/>
                    <a:p>
                      <a:pPr algn="just" rtl="0" fontAlgn="ctr"/>
                      <a:r>
                        <a:rPr lang="es-MX" sz="1400" u="none" strike="noStrike">
                          <a:effectLst/>
                          <a:latin typeface="Arial" panose="020B0604020202020204" pitchFamily="34" charset="0"/>
                          <a:cs typeface="Arial" panose="020B0604020202020204" pitchFamily="34" charset="0"/>
                        </a:rPr>
                        <a:t>Licenciatura en Protección Civil y Emergencias</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dirty="0">
                          <a:effectLst/>
                          <a:latin typeface="Arial" panose="020B0604020202020204" pitchFamily="34" charset="0"/>
                          <a:cs typeface="Arial" panose="020B0604020202020204" pitchFamily="34" charset="0"/>
                        </a:rPr>
                        <a:t>1</a:t>
                      </a:r>
                      <a:endParaRPr lang="es-MX"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dirty="0">
                          <a:effectLst/>
                          <a:latin typeface="Arial" panose="020B0604020202020204" pitchFamily="34" charset="0"/>
                          <a:cs typeface="Arial" panose="020B0604020202020204" pitchFamily="34" charset="0"/>
                        </a:rPr>
                        <a:t>2</a:t>
                      </a:r>
                      <a:endParaRPr lang="es-MX"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a:effectLst/>
                          <a:latin typeface="Arial" panose="020B0604020202020204" pitchFamily="34" charset="0"/>
                          <a:cs typeface="Arial" panose="020B0604020202020204" pitchFamily="34" charset="0"/>
                        </a:rPr>
                        <a:t>3</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b"/>
                      <a:r>
                        <a:rPr lang="es-MX" sz="1800" u="none" strike="noStrike">
                          <a:effectLst/>
                          <a:latin typeface="Arial" panose="020B0604020202020204" pitchFamily="34" charset="0"/>
                          <a:cs typeface="Arial" panose="020B0604020202020204" pitchFamily="34" charset="0"/>
                        </a:rPr>
                        <a:t>0.37</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75047369"/>
                  </a:ext>
                </a:extLst>
              </a:tr>
              <a:tr h="538665">
                <a:tc>
                  <a:txBody>
                    <a:bodyPr/>
                    <a:lstStyle/>
                    <a:p>
                      <a:pPr algn="just" rtl="0" fontAlgn="ctr"/>
                      <a:r>
                        <a:rPr lang="es-MX" sz="1400" u="none" strike="noStrike">
                          <a:effectLst/>
                          <a:latin typeface="Arial" panose="020B0604020202020204" pitchFamily="34" charset="0"/>
                          <a:cs typeface="Arial" panose="020B0604020202020204" pitchFamily="34" charset="0"/>
                        </a:rPr>
                        <a:t>Licenciatura en Gestión y desarrollo turistico</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dirty="0">
                          <a:effectLst/>
                          <a:latin typeface="Arial" panose="020B0604020202020204" pitchFamily="34" charset="0"/>
                          <a:cs typeface="Arial" panose="020B0604020202020204" pitchFamily="34" charset="0"/>
                        </a:rPr>
                        <a:t> </a:t>
                      </a:r>
                      <a:endParaRPr lang="es-MX"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dirty="0">
                          <a:effectLst/>
                          <a:latin typeface="Arial" panose="020B0604020202020204" pitchFamily="34" charset="0"/>
                          <a:cs typeface="Arial" panose="020B0604020202020204" pitchFamily="34" charset="0"/>
                        </a:rPr>
                        <a:t>3</a:t>
                      </a:r>
                      <a:endParaRPr lang="es-MX"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a:effectLst/>
                          <a:latin typeface="Arial" panose="020B0604020202020204" pitchFamily="34" charset="0"/>
                          <a:cs typeface="Arial" panose="020B0604020202020204" pitchFamily="34" charset="0"/>
                        </a:rPr>
                        <a:t>3</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b"/>
                      <a:r>
                        <a:rPr lang="es-MX" sz="1800" u="none" strike="noStrike">
                          <a:effectLst/>
                          <a:latin typeface="Arial" panose="020B0604020202020204" pitchFamily="34" charset="0"/>
                          <a:cs typeface="Arial" panose="020B0604020202020204" pitchFamily="34" charset="0"/>
                        </a:rPr>
                        <a:t>0.37</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636023965"/>
                  </a:ext>
                </a:extLst>
              </a:tr>
              <a:tr h="538665">
                <a:tc>
                  <a:txBody>
                    <a:bodyPr/>
                    <a:lstStyle/>
                    <a:p>
                      <a:pPr algn="just" rtl="0" fontAlgn="ctr"/>
                      <a:r>
                        <a:rPr lang="es-MX" sz="1400" u="none" strike="noStrike">
                          <a:effectLst/>
                          <a:latin typeface="Arial" panose="020B0604020202020204" pitchFamily="34" charset="0"/>
                          <a:cs typeface="Arial" panose="020B0604020202020204" pitchFamily="34" charset="0"/>
                        </a:rPr>
                        <a:t>Licenciatura en Gastronomìa</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a:effectLst/>
                          <a:latin typeface="Arial" panose="020B0604020202020204" pitchFamily="34" charset="0"/>
                          <a:cs typeface="Arial" panose="020B0604020202020204" pitchFamily="34" charset="0"/>
                        </a:rPr>
                        <a:t>3</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a:effectLst/>
                          <a:latin typeface="Arial" panose="020B0604020202020204" pitchFamily="34" charset="0"/>
                          <a:cs typeface="Arial" panose="020B0604020202020204" pitchFamily="34" charset="0"/>
                        </a:rPr>
                        <a:t>3</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dirty="0">
                          <a:effectLst/>
                          <a:latin typeface="Arial" panose="020B0604020202020204" pitchFamily="34" charset="0"/>
                          <a:cs typeface="Arial" panose="020B0604020202020204" pitchFamily="34" charset="0"/>
                        </a:rPr>
                        <a:t>6</a:t>
                      </a:r>
                      <a:endParaRPr lang="es-MX"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b"/>
                      <a:r>
                        <a:rPr lang="es-MX" sz="1800" u="none" strike="noStrike">
                          <a:effectLst/>
                          <a:latin typeface="Arial" panose="020B0604020202020204" pitchFamily="34" charset="0"/>
                          <a:cs typeface="Arial" panose="020B0604020202020204" pitchFamily="34" charset="0"/>
                        </a:rPr>
                        <a:t>0.75</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412637101"/>
                  </a:ext>
                </a:extLst>
              </a:tr>
              <a:tr h="538665">
                <a:tc>
                  <a:txBody>
                    <a:bodyPr/>
                    <a:lstStyle/>
                    <a:p>
                      <a:pPr algn="just" rtl="0" fontAlgn="ctr"/>
                      <a:r>
                        <a:rPr lang="es-MX" sz="1400" u="none" strike="noStrike">
                          <a:effectLst/>
                          <a:latin typeface="Arial" panose="020B0604020202020204" pitchFamily="34" charset="0"/>
                          <a:cs typeface="Arial" panose="020B0604020202020204" pitchFamily="34" charset="0"/>
                        </a:rPr>
                        <a:t>Ingenierìa e entornos virtuales y negocios digitales</a:t>
                      </a:r>
                      <a:endParaRPr lang="es-MX"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a:effectLst/>
                          <a:latin typeface="Arial" panose="020B0604020202020204" pitchFamily="34" charset="0"/>
                          <a:cs typeface="Arial" panose="020B0604020202020204" pitchFamily="34" charset="0"/>
                        </a:rPr>
                        <a:t>6</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a:effectLst/>
                          <a:latin typeface="Arial" panose="020B0604020202020204" pitchFamily="34" charset="0"/>
                          <a:cs typeface="Arial" panose="020B0604020202020204" pitchFamily="34" charset="0"/>
                        </a:rPr>
                        <a:t>1</a:t>
                      </a:r>
                      <a:endParaRPr lang="es-MX"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u="none" strike="noStrike" dirty="0">
                          <a:effectLst/>
                          <a:latin typeface="Arial" panose="020B0604020202020204" pitchFamily="34" charset="0"/>
                          <a:cs typeface="Arial" panose="020B0604020202020204" pitchFamily="34" charset="0"/>
                        </a:rPr>
                        <a:t>7</a:t>
                      </a:r>
                      <a:endParaRPr lang="es-MX"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b"/>
                      <a:r>
                        <a:rPr lang="es-MX" sz="1800" u="none" strike="noStrike" dirty="0">
                          <a:effectLst/>
                          <a:latin typeface="Arial" panose="020B0604020202020204" pitchFamily="34" charset="0"/>
                          <a:cs typeface="Arial" panose="020B0604020202020204" pitchFamily="34" charset="0"/>
                        </a:rPr>
                        <a:t>0.87</a:t>
                      </a:r>
                      <a:endParaRPr lang="es-MX"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133191596"/>
                  </a:ext>
                </a:extLst>
              </a:tr>
              <a:tr h="200858">
                <a:tc>
                  <a:txBody>
                    <a:bodyPr/>
                    <a:lstStyle/>
                    <a:p>
                      <a:pPr algn="ctr" rtl="0" fontAlgn="ctr"/>
                      <a:r>
                        <a:rPr lang="es-MX" sz="1400" u="none" strike="noStrike" dirty="0">
                          <a:effectLst/>
                          <a:latin typeface="Arial" panose="020B0604020202020204" pitchFamily="34" charset="0"/>
                          <a:cs typeface="Arial" panose="020B0604020202020204" pitchFamily="34" charset="0"/>
                        </a:rPr>
                        <a:t>Total</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b="1" u="none" strike="noStrike" dirty="0">
                          <a:effectLst/>
                          <a:latin typeface="Arial" panose="020B0604020202020204" pitchFamily="34" charset="0"/>
                          <a:cs typeface="Arial" panose="020B0604020202020204" pitchFamily="34" charset="0"/>
                        </a:rPr>
                        <a:t>12</a:t>
                      </a:r>
                      <a:endParaRPr lang="es-MX"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b="1" u="none" strike="noStrike" dirty="0">
                          <a:effectLst/>
                          <a:latin typeface="Arial" panose="020B0604020202020204" pitchFamily="34" charset="0"/>
                          <a:cs typeface="Arial" panose="020B0604020202020204" pitchFamily="34" charset="0"/>
                        </a:rPr>
                        <a:t>10</a:t>
                      </a:r>
                      <a:endParaRPr lang="es-MX"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b="1" u="none" strike="noStrike" dirty="0">
                          <a:effectLst/>
                          <a:latin typeface="Arial" panose="020B0604020202020204" pitchFamily="34" charset="0"/>
                          <a:cs typeface="Arial" panose="020B0604020202020204" pitchFamily="34" charset="0"/>
                        </a:rPr>
                        <a:t>22</a:t>
                      </a:r>
                      <a:endParaRPr lang="es-MX"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MX" sz="1800" b="1" u="none" strike="noStrike" dirty="0" smtClean="0">
                          <a:effectLst/>
                          <a:latin typeface="Arial" panose="020B0604020202020204" pitchFamily="34" charset="0"/>
                          <a:cs typeface="Arial" panose="020B0604020202020204" pitchFamily="34" charset="0"/>
                        </a:rPr>
                        <a:t>2.74</a:t>
                      </a:r>
                      <a:r>
                        <a:rPr lang="es-MX" sz="1800" b="1" u="none" strike="noStrike" dirty="0">
                          <a:effectLst/>
                          <a:latin typeface="Arial" panose="020B0604020202020204" pitchFamily="34" charset="0"/>
                          <a:cs typeface="Arial" panose="020B0604020202020204" pitchFamily="34" charset="0"/>
                        </a:rPr>
                        <a:t> </a:t>
                      </a:r>
                      <a:endParaRPr lang="es-MX"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xmlns="" val="1287816933"/>
                  </a:ext>
                </a:extLst>
              </a:tr>
            </a:tbl>
          </a:graphicData>
        </a:graphic>
      </p:graphicFrame>
    </p:spTree>
    <p:extLst>
      <p:ext uri="{BB962C8B-B14F-4D97-AF65-F5344CB8AC3E}">
        <p14:creationId xmlns:p14="http://schemas.microsoft.com/office/powerpoint/2010/main" val="2786492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1651"/>
          <a:stretch/>
        </p:blipFill>
        <p:spPr>
          <a:xfrm>
            <a:off x="0" y="0"/>
            <a:ext cx="9144000" cy="5373216"/>
          </a:xfrm>
        </p:spPr>
      </p:pic>
      <p:sp>
        <p:nvSpPr>
          <p:cNvPr id="2" name="CuadroTexto 1"/>
          <p:cNvSpPr txBox="1"/>
          <p:nvPr/>
        </p:nvSpPr>
        <p:spPr>
          <a:xfrm>
            <a:off x="0" y="980728"/>
            <a:ext cx="9300729" cy="461665"/>
          </a:xfrm>
          <a:prstGeom prst="rect">
            <a:avLst/>
          </a:prstGeom>
          <a:noFill/>
        </p:spPr>
        <p:txBody>
          <a:bodyPr wrap="square" rtlCol="0">
            <a:spAutoFit/>
          </a:bodyPr>
          <a:lstStyle/>
          <a:p>
            <a:pPr algn="ctr"/>
            <a:r>
              <a:rPr lang="es-MX" sz="2400" b="1" dirty="0" smtClean="0">
                <a:latin typeface="Arial" panose="020B0604020202020204" pitchFamily="34" charset="0"/>
                <a:cs typeface="Arial" panose="020B0604020202020204" pitchFamily="34" charset="0"/>
              </a:rPr>
              <a:t>Deserción por PE y por causas (Sept-Dic 2020)</a:t>
            </a:r>
            <a:endParaRPr lang="es-MX" sz="2400" b="1" dirty="0">
              <a:latin typeface="Arial" panose="020B0604020202020204" pitchFamily="34"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753132369"/>
              </p:ext>
            </p:extLst>
          </p:nvPr>
        </p:nvGraphicFramePr>
        <p:xfrm>
          <a:off x="683843" y="1700808"/>
          <a:ext cx="7933041" cy="4805885"/>
        </p:xfrm>
        <a:graphic>
          <a:graphicData uri="http://schemas.openxmlformats.org/drawingml/2006/table">
            <a:tbl>
              <a:tblPr/>
              <a:tblGrid>
                <a:gridCol w="2434282">
                  <a:extLst>
                    <a:ext uri="{9D8B030D-6E8A-4147-A177-3AD203B41FA5}">
                      <a16:colId xmlns:a16="http://schemas.microsoft.com/office/drawing/2014/main" xmlns="" val="20000"/>
                    </a:ext>
                  </a:extLst>
                </a:gridCol>
                <a:gridCol w="795938">
                  <a:extLst>
                    <a:ext uri="{9D8B030D-6E8A-4147-A177-3AD203B41FA5}">
                      <a16:colId xmlns:a16="http://schemas.microsoft.com/office/drawing/2014/main" xmlns="" val="20001"/>
                    </a:ext>
                  </a:extLst>
                </a:gridCol>
                <a:gridCol w="699229">
                  <a:extLst>
                    <a:ext uri="{9D8B030D-6E8A-4147-A177-3AD203B41FA5}">
                      <a16:colId xmlns:a16="http://schemas.microsoft.com/office/drawing/2014/main" xmlns="" val="20002"/>
                    </a:ext>
                  </a:extLst>
                </a:gridCol>
                <a:gridCol w="864973">
                  <a:extLst>
                    <a:ext uri="{9D8B030D-6E8A-4147-A177-3AD203B41FA5}">
                      <a16:colId xmlns:a16="http://schemas.microsoft.com/office/drawing/2014/main" xmlns="" val="20003"/>
                    </a:ext>
                  </a:extLst>
                </a:gridCol>
                <a:gridCol w="826795">
                  <a:extLst>
                    <a:ext uri="{9D8B030D-6E8A-4147-A177-3AD203B41FA5}">
                      <a16:colId xmlns:a16="http://schemas.microsoft.com/office/drawing/2014/main" xmlns="" val="20004"/>
                    </a:ext>
                  </a:extLst>
                </a:gridCol>
                <a:gridCol w="585874">
                  <a:extLst>
                    <a:ext uri="{9D8B030D-6E8A-4147-A177-3AD203B41FA5}">
                      <a16:colId xmlns:a16="http://schemas.microsoft.com/office/drawing/2014/main" xmlns="" val="20005"/>
                    </a:ext>
                  </a:extLst>
                </a:gridCol>
                <a:gridCol w="585874">
                  <a:extLst>
                    <a:ext uri="{9D8B030D-6E8A-4147-A177-3AD203B41FA5}">
                      <a16:colId xmlns:a16="http://schemas.microsoft.com/office/drawing/2014/main" xmlns="" val="20006"/>
                    </a:ext>
                  </a:extLst>
                </a:gridCol>
                <a:gridCol w="570038">
                  <a:extLst>
                    <a:ext uri="{9D8B030D-6E8A-4147-A177-3AD203B41FA5}">
                      <a16:colId xmlns:a16="http://schemas.microsoft.com/office/drawing/2014/main" xmlns="" val="20007"/>
                    </a:ext>
                  </a:extLst>
                </a:gridCol>
                <a:gridCol w="570038">
                  <a:extLst>
                    <a:ext uri="{9D8B030D-6E8A-4147-A177-3AD203B41FA5}">
                      <a16:colId xmlns:a16="http://schemas.microsoft.com/office/drawing/2014/main" xmlns="" val="20008"/>
                    </a:ext>
                  </a:extLst>
                </a:gridCol>
              </a:tblGrid>
              <a:tr h="209915">
                <a:tc rowSpan="3">
                  <a:txBody>
                    <a:bodyPr/>
                    <a:lstStyle/>
                    <a:p>
                      <a:pPr algn="ctr" fontAlgn="ctr"/>
                      <a:r>
                        <a:rPr lang="es-MX" sz="1200" b="1" i="0" u="none" strike="noStrike" dirty="0">
                          <a:solidFill>
                            <a:srgbClr val="000000"/>
                          </a:solidFill>
                          <a:effectLst/>
                          <a:latin typeface="Arial Narrow" panose="020B0606020202030204" pitchFamily="34" charset="0"/>
                        </a:rPr>
                        <a:t>Carrera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7">
                  <a:txBody>
                    <a:bodyPr/>
                    <a:lstStyle/>
                    <a:p>
                      <a:pPr algn="ctr" fontAlgn="ctr"/>
                      <a:r>
                        <a:rPr lang="es-MX" sz="1200" b="1" i="0" u="none" strike="noStrike" dirty="0" smtClean="0">
                          <a:solidFill>
                            <a:srgbClr val="000000"/>
                          </a:solidFill>
                          <a:effectLst/>
                          <a:latin typeface="Arial Narrow" panose="020B0606020202030204" pitchFamily="34" charset="0"/>
                        </a:rPr>
                        <a:t>Causas</a:t>
                      </a:r>
                      <a:r>
                        <a:rPr lang="es-MX" sz="1200" b="1" i="0" u="none" strike="noStrike" baseline="0" dirty="0" smtClean="0">
                          <a:solidFill>
                            <a:srgbClr val="000000"/>
                          </a:solidFill>
                          <a:effectLst/>
                          <a:latin typeface="Arial Narrow" panose="020B0606020202030204" pitchFamily="34" charset="0"/>
                        </a:rPr>
                        <a:t> </a:t>
                      </a:r>
                      <a:r>
                        <a:rPr lang="es-MX" sz="1200" b="1" i="0" u="none" strike="noStrike" dirty="0" smtClean="0">
                          <a:solidFill>
                            <a:srgbClr val="000000"/>
                          </a:solidFill>
                          <a:effectLst/>
                          <a:latin typeface="Arial Narrow" panose="020B0606020202030204" pitchFamily="34" charset="0"/>
                        </a:rPr>
                        <a:t> de bajas TSU</a:t>
                      </a:r>
                      <a:endParaRPr lang="es-MX" sz="1200" b="1"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rowSpan="3">
                  <a:txBody>
                    <a:bodyPr/>
                    <a:lstStyle/>
                    <a:p>
                      <a:pPr algn="ctr" fontAlgn="ctr"/>
                      <a:r>
                        <a:rPr lang="es-MX" sz="1200" b="1" i="0" u="none" strike="noStrike">
                          <a:solidFill>
                            <a:srgbClr val="000000"/>
                          </a:solidFill>
                          <a:effectLst/>
                          <a:latin typeface="Arial Narrow" panose="020B0606020202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0"/>
                  </a:ext>
                </a:extLst>
              </a:tr>
              <a:tr h="777685">
                <a:tc vMerge="1">
                  <a:txBody>
                    <a:bodyPr/>
                    <a:lstStyle/>
                    <a:p>
                      <a:endParaRPr lang="es-MX"/>
                    </a:p>
                  </a:txBody>
                  <a:tcPr/>
                </a:tc>
                <a:tc rowSpan="2">
                  <a:txBody>
                    <a:bodyPr/>
                    <a:lstStyle/>
                    <a:p>
                      <a:pPr algn="ctr" fontAlgn="ctr"/>
                      <a:r>
                        <a:rPr lang="es-MX" sz="1200" b="1" i="0" u="none" strike="noStrike">
                          <a:solidFill>
                            <a:srgbClr val="000000"/>
                          </a:solidFill>
                          <a:effectLst/>
                          <a:latin typeface="Arial Narrow" panose="020B0606020202030204" pitchFamily="34" charset="0"/>
                        </a:rPr>
                        <a:t>Económico Laboral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MX" sz="1200" b="1" i="0" u="none" strike="noStrike">
                          <a:solidFill>
                            <a:srgbClr val="000000"/>
                          </a:solidFill>
                          <a:effectLst/>
                          <a:latin typeface="Arial Narrow" panose="020B0606020202030204" pitchFamily="34" charset="0"/>
                        </a:rPr>
                        <a:t>Personal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MX" sz="1200" b="1" i="0" u="none" strike="noStrike">
                          <a:solidFill>
                            <a:srgbClr val="000000"/>
                          </a:solidFill>
                          <a:effectLst/>
                          <a:latin typeface="Arial Narrow" panose="020B0606020202030204" pitchFamily="34" charset="0"/>
                        </a:rPr>
                        <a:t>Cambio de Residencia/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2">
                  <a:txBody>
                    <a:bodyPr/>
                    <a:lstStyle/>
                    <a:p>
                      <a:pPr algn="ctr" fontAlgn="ctr"/>
                      <a:r>
                        <a:rPr lang="es-MX" sz="1200" b="1" i="0" u="none" strike="noStrike">
                          <a:solidFill>
                            <a:srgbClr val="000000"/>
                          </a:solidFill>
                          <a:effectLst/>
                          <a:latin typeface="Arial Narrow" panose="020B0606020202030204" pitchFamily="34" charset="0"/>
                        </a:rPr>
                        <a:t>Enfermedad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MX" sz="1200" b="1" i="0" u="none" strike="noStrike">
                          <a:solidFill>
                            <a:srgbClr val="000000"/>
                          </a:solidFill>
                          <a:effectLst/>
                          <a:latin typeface="Arial Narrow" panose="020B0606020202030204" pitchFamily="34" charset="0"/>
                        </a:rPr>
                        <a:t>Cambio de Carrera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fontAlgn="ctr"/>
                      <a:r>
                        <a:rPr lang="es-MX" sz="1200" b="1" i="0" u="none" strike="noStrike">
                          <a:solidFill>
                            <a:srgbClr val="000000"/>
                          </a:solidFill>
                          <a:effectLst/>
                          <a:latin typeface="Arial Narrow" panose="020B0606020202030204" pitchFamily="34" charset="0"/>
                        </a:rPr>
                        <a:t>Académico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vMerge="1">
                  <a:txBody>
                    <a:bodyPr/>
                    <a:lstStyle/>
                    <a:p>
                      <a:endParaRPr lang="es-MX"/>
                    </a:p>
                  </a:txBody>
                  <a:tcPr/>
                </a:tc>
                <a:extLst>
                  <a:ext uri="{0D108BD9-81ED-4DB2-BD59-A6C34878D82A}">
                    <a16:rowId xmlns:a16="http://schemas.microsoft.com/office/drawing/2014/main" xmlns="" val="10001"/>
                  </a:ext>
                </a:extLst>
              </a:tr>
              <a:tr h="196774">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1200" b="1" i="0" u="none" strike="noStrike">
                          <a:solidFill>
                            <a:srgbClr val="000000"/>
                          </a:solidFill>
                          <a:effectLst/>
                          <a:latin typeface="Arial Narrow" panose="020B0606020202030204" pitchFamily="34" charset="0"/>
                        </a:rPr>
                        <a:t>Institución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es-MX"/>
                    </a:p>
                  </a:txBody>
                  <a:tcPr/>
                </a:tc>
                <a:tc vMerge="1">
                  <a:txBody>
                    <a:bodyPr/>
                    <a:lstStyle/>
                    <a:p>
                      <a:endParaRPr lang="es-MX"/>
                    </a:p>
                  </a:txBody>
                  <a:tcPr/>
                </a:tc>
                <a:tc>
                  <a:txBody>
                    <a:bodyPr/>
                    <a:lstStyle/>
                    <a:p>
                      <a:pPr algn="ctr" fontAlgn="ctr"/>
                      <a:r>
                        <a:rPr lang="es-MX" sz="1200" b="1" i="0" u="none" strike="noStrike">
                          <a:solidFill>
                            <a:srgbClr val="000000"/>
                          </a:solidFill>
                          <a:effectLst/>
                          <a:latin typeface="Arial Narrow" panose="020B0606020202030204" pitchFamily="34" charset="0"/>
                        </a:rPr>
                        <a:t>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MX" sz="1200" b="1" i="0" u="none" strike="noStrike">
                          <a:solidFill>
                            <a:srgbClr val="000000"/>
                          </a:solidFill>
                          <a:effectLst/>
                          <a:latin typeface="Arial Narrow" panose="020B0606020202030204" pitchFamily="34" charset="0"/>
                        </a:rPr>
                        <a:t>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MX"/>
                    </a:p>
                  </a:txBody>
                  <a:tcPr/>
                </a:tc>
                <a:extLst>
                  <a:ext uri="{0D108BD9-81ED-4DB2-BD59-A6C34878D82A}">
                    <a16:rowId xmlns:a16="http://schemas.microsoft.com/office/drawing/2014/main" xmlns="" val="10002"/>
                  </a:ext>
                </a:extLst>
              </a:tr>
              <a:tr h="593901">
                <a:tc>
                  <a:txBody>
                    <a:bodyPr/>
                    <a:lstStyle/>
                    <a:p>
                      <a:pPr algn="just" fontAlgn="ctr"/>
                      <a:r>
                        <a:rPr lang="es-ES" sz="1200" b="0" i="0" u="none" strike="noStrike" dirty="0">
                          <a:solidFill>
                            <a:srgbClr val="000000"/>
                          </a:solidFill>
                          <a:effectLst/>
                          <a:latin typeface="Arial Narrow" panose="020B0606020202030204" pitchFamily="34" charset="0"/>
                        </a:rPr>
                        <a:t>Técnico Superior Universitario en Desarrollo de Negocios, Área Mercadotecnia.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99312">
                <a:tc>
                  <a:txBody>
                    <a:bodyPr/>
                    <a:lstStyle/>
                    <a:p>
                      <a:pPr algn="just" fontAlgn="ctr"/>
                      <a:r>
                        <a:rPr lang="es-ES" sz="1200" b="0" i="0" u="none" strike="noStrike">
                          <a:solidFill>
                            <a:srgbClr val="000000"/>
                          </a:solidFill>
                          <a:effectLst/>
                          <a:latin typeface="Arial Narrow" panose="020B0606020202030204" pitchFamily="34" charset="0"/>
                        </a:rPr>
                        <a:t>Técnico Superior Universitario en Gastronomía.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777685">
                <a:tc>
                  <a:txBody>
                    <a:bodyPr/>
                    <a:lstStyle/>
                    <a:p>
                      <a:pPr algn="just" fontAlgn="ctr"/>
                      <a:r>
                        <a:rPr lang="es-ES" sz="1200" b="0" i="0" u="none" strike="noStrike">
                          <a:solidFill>
                            <a:srgbClr val="000000"/>
                          </a:solidFill>
                          <a:effectLst/>
                          <a:latin typeface="Arial Narrow" panose="020B0606020202030204" pitchFamily="34" charset="0"/>
                        </a:rPr>
                        <a:t>Técnico Superior Universitario en Tecnologías de la Información, Área Entornos Virtuales y Negocios Digitales.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99312">
                <a:tc>
                  <a:txBody>
                    <a:bodyPr/>
                    <a:lstStyle/>
                    <a:p>
                      <a:pPr algn="just" fontAlgn="ctr"/>
                      <a:r>
                        <a:rPr lang="es-ES" sz="1200" b="0" i="0" u="none" strike="noStrike">
                          <a:solidFill>
                            <a:srgbClr val="000000"/>
                          </a:solidFill>
                          <a:effectLst/>
                          <a:latin typeface="Arial Narrow" panose="020B0606020202030204" pitchFamily="34" charset="0"/>
                        </a:rPr>
                        <a:t>Técnico Superior Universitario en Contaduría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99312">
                <a:tc>
                  <a:txBody>
                    <a:bodyPr/>
                    <a:lstStyle/>
                    <a:p>
                      <a:pPr algn="just" fontAlgn="ctr"/>
                      <a:r>
                        <a:rPr lang="es-MX" sz="1200" b="0" i="0" u="none" strike="noStrike" dirty="0">
                          <a:solidFill>
                            <a:srgbClr val="000000"/>
                          </a:solidFill>
                          <a:effectLst/>
                          <a:latin typeface="Arial Narrow" panose="020B0606020202030204" pitchFamily="34" charset="0"/>
                        </a:rPr>
                        <a:t>Técnico Superior Universitario en Paramédico.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99312">
                <a:tc>
                  <a:txBody>
                    <a:bodyPr/>
                    <a:lstStyle/>
                    <a:p>
                      <a:pPr algn="just" fontAlgn="ctr"/>
                      <a:r>
                        <a:rPr lang="es-ES" sz="1200" b="0" i="0" u="none" strike="noStrike">
                          <a:solidFill>
                            <a:srgbClr val="000000"/>
                          </a:solidFill>
                          <a:effectLst/>
                          <a:latin typeface="Arial Narrow" panose="020B0606020202030204" pitchFamily="34" charset="0"/>
                        </a:rPr>
                        <a:t>Técnico Superior Universitario en Turismo, Área Hotelería.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99312">
                <a:tc>
                  <a:txBody>
                    <a:bodyPr/>
                    <a:lstStyle/>
                    <a:p>
                      <a:pPr algn="just" fontAlgn="ctr"/>
                      <a:r>
                        <a:rPr lang="es-ES" sz="1200" b="0" i="0" u="none" strike="noStrike">
                          <a:solidFill>
                            <a:srgbClr val="000000"/>
                          </a:solidFill>
                          <a:effectLst/>
                          <a:latin typeface="Arial Narrow" panose="020B0606020202030204" pitchFamily="34" charset="0"/>
                        </a:rPr>
                        <a:t>Técnico Superior Universitario en Química, Área Biotecnología.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29907">
                <a:tc>
                  <a:txBody>
                    <a:bodyPr/>
                    <a:lstStyle/>
                    <a:p>
                      <a:pPr algn="ctr" fontAlgn="ctr"/>
                      <a:r>
                        <a:rPr lang="es-MX" sz="1200" b="1" i="0" u="none" strike="noStrike">
                          <a:solidFill>
                            <a:srgbClr val="000000"/>
                          </a:solidFill>
                          <a:effectLst/>
                          <a:latin typeface="Arial Narrow" panose="020B0606020202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1" i="0" u="none" strike="noStrike">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1" i="0" u="none" strike="noStrike">
                          <a:solidFill>
                            <a:srgbClr val="000000"/>
                          </a:solidFill>
                          <a:effectLst/>
                          <a:latin typeface="Arial Narrow" panose="020B060602020203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1" i="0" u="none" strike="noStrike">
                          <a:solidFill>
                            <a:srgbClr val="000000"/>
                          </a:solidFill>
                          <a:effectLst/>
                          <a:latin typeface="Arial Narrow" panose="020B0606020202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1" i="0" u="none" strike="noStrike">
                          <a:solidFill>
                            <a:srgbClr val="000000"/>
                          </a:solidFill>
                          <a:effectLst/>
                          <a:latin typeface="Arial Narrow" panose="020B060602020203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1" i="0" u="none" strike="noStrike">
                          <a:solidFill>
                            <a:srgbClr val="000000"/>
                          </a:solidFill>
                          <a:effectLst/>
                          <a:latin typeface="Arial Narrow" panose="020B060602020203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1" i="0" u="none" strike="noStrike">
                          <a:solidFill>
                            <a:srgbClr val="000000"/>
                          </a:solidFill>
                          <a:effectLst/>
                          <a:latin typeface="Arial Narrow" panose="020B0606020202030204" pitchFamily="34" charset="0"/>
                        </a:rPr>
                        <a:t>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1" i="0" u="none" strike="noStrike">
                          <a:solidFill>
                            <a:srgbClr val="000000"/>
                          </a:solidFill>
                          <a:effectLst/>
                          <a:latin typeface="Arial Narrow" panose="020B060602020203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1" i="0" u="none" strike="noStrike" dirty="0">
                          <a:solidFill>
                            <a:srgbClr val="000000"/>
                          </a:solidFill>
                          <a:effectLst/>
                          <a:latin typeface="Arial Narrow" panose="020B0606020202030204" pitchFamily="34" charset="0"/>
                        </a:rPr>
                        <a:t>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8780389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4801"/>
          <a:stretch/>
        </p:blipFill>
        <p:spPr>
          <a:xfrm>
            <a:off x="0" y="0"/>
            <a:ext cx="9144000" cy="5157192"/>
          </a:xfrm>
        </p:spPr>
      </p:pic>
      <p:sp>
        <p:nvSpPr>
          <p:cNvPr id="2" name="CuadroTexto 1"/>
          <p:cNvSpPr txBox="1"/>
          <p:nvPr/>
        </p:nvSpPr>
        <p:spPr>
          <a:xfrm>
            <a:off x="0" y="1196752"/>
            <a:ext cx="9300729" cy="461665"/>
          </a:xfrm>
          <a:prstGeom prst="rect">
            <a:avLst/>
          </a:prstGeom>
          <a:noFill/>
        </p:spPr>
        <p:txBody>
          <a:bodyPr wrap="square" rtlCol="0">
            <a:spAutoFit/>
          </a:bodyPr>
          <a:lstStyle/>
          <a:p>
            <a:pPr algn="ctr"/>
            <a:r>
              <a:rPr lang="es-MX" sz="2400" b="1" dirty="0" smtClean="0">
                <a:latin typeface="Arial" panose="020B0604020202020204" pitchFamily="34" charset="0"/>
                <a:cs typeface="Arial" panose="020B0604020202020204" pitchFamily="34" charset="0"/>
              </a:rPr>
              <a:t>Deserción por PE y por causas (Sept-Dic 2020)</a:t>
            </a:r>
            <a:endParaRPr lang="es-MX" sz="2400" b="1" dirty="0">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2914960293"/>
              </p:ext>
            </p:extLst>
          </p:nvPr>
        </p:nvGraphicFramePr>
        <p:xfrm>
          <a:off x="562234" y="1988840"/>
          <a:ext cx="8019532" cy="4428028"/>
        </p:xfrm>
        <a:graphic>
          <a:graphicData uri="http://schemas.openxmlformats.org/drawingml/2006/table">
            <a:tbl>
              <a:tblPr/>
              <a:tblGrid>
                <a:gridCol w="2458994">
                  <a:extLst>
                    <a:ext uri="{9D8B030D-6E8A-4147-A177-3AD203B41FA5}">
                      <a16:colId xmlns:a16="http://schemas.microsoft.com/office/drawing/2014/main" xmlns="" val="20000"/>
                    </a:ext>
                  </a:extLst>
                </a:gridCol>
                <a:gridCol w="806446">
                  <a:extLst>
                    <a:ext uri="{9D8B030D-6E8A-4147-A177-3AD203B41FA5}">
                      <a16:colId xmlns:a16="http://schemas.microsoft.com/office/drawing/2014/main" xmlns="" val="20001"/>
                    </a:ext>
                  </a:extLst>
                </a:gridCol>
                <a:gridCol w="651651">
                  <a:extLst>
                    <a:ext uri="{9D8B030D-6E8A-4147-A177-3AD203B41FA5}">
                      <a16:colId xmlns:a16="http://schemas.microsoft.com/office/drawing/2014/main" xmlns="" val="20002"/>
                    </a:ext>
                  </a:extLst>
                </a:gridCol>
                <a:gridCol w="852616">
                  <a:extLst>
                    <a:ext uri="{9D8B030D-6E8A-4147-A177-3AD203B41FA5}">
                      <a16:colId xmlns:a16="http://schemas.microsoft.com/office/drawing/2014/main" xmlns="" val="20003"/>
                    </a:ext>
                  </a:extLst>
                </a:gridCol>
                <a:gridCol w="912799">
                  <a:extLst>
                    <a:ext uri="{9D8B030D-6E8A-4147-A177-3AD203B41FA5}">
                      <a16:colId xmlns:a16="http://schemas.microsoft.com/office/drawing/2014/main" xmlns="" val="20004"/>
                    </a:ext>
                  </a:extLst>
                </a:gridCol>
                <a:gridCol w="592260">
                  <a:extLst>
                    <a:ext uri="{9D8B030D-6E8A-4147-A177-3AD203B41FA5}">
                      <a16:colId xmlns:a16="http://schemas.microsoft.com/office/drawing/2014/main" xmlns="" val="20005"/>
                    </a:ext>
                  </a:extLst>
                </a:gridCol>
                <a:gridCol w="592260">
                  <a:extLst>
                    <a:ext uri="{9D8B030D-6E8A-4147-A177-3AD203B41FA5}">
                      <a16:colId xmlns:a16="http://schemas.microsoft.com/office/drawing/2014/main" xmlns="" val="20006"/>
                    </a:ext>
                  </a:extLst>
                </a:gridCol>
                <a:gridCol w="576253">
                  <a:extLst>
                    <a:ext uri="{9D8B030D-6E8A-4147-A177-3AD203B41FA5}">
                      <a16:colId xmlns:a16="http://schemas.microsoft.com/office/drawing/2014/main" xmlns="" val="20007"/>
                    </a:ext>
                  </a:extLst>
                </a:gridCol>
                <a:gridCol w="576253">
                  <a:extLst>
                    <a:ext uri="{9D8B030D-6E8A-4147-A177-3AD203B41FA5}">
                      <a16:colId xmlns:a16="http://schemas.microsoft.com/office/drawing/2014/main" xmlns="" val="20008"/>
                    </a:ext>
                  </a:extLst>
                </a:gridCol>
              </a:tblGrid>
              <a:tr h="242959">
                <a:tc rowSpan="3">
                  <a:txBody>
                    <a:bodyPr/>
                    <a:lstStyle/>
                    <a:p>
                      <a:pPr algn="ctr" fontAlgn="ctr"/>
                      <a:r>
                        <a:rPr lang="es-MX" sz="1200" b="1" i="0" u="none" strike="noStrike" dirty="0">
                          <a:solidFill>
                            <a:srgbClr val="000000"/>
                          </a:solidFill>
                          <a:effectLst/>
                          <a:latin typeface="Arial Narrow" panose="020B0606020202030204" pitchFamily="34" charset="0"/>
                        </a:rPr>
                        <a:t>Carrera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7">
                  <a:txBody>
                    <a:bodyPr/>
                    <a:lstStyle/>
                    <a:p>
                      <a:pPr algn="ctr" fontAlgn="ctr"/>
                      <a:r>
                        <a:rPr lang="es-MX" sz="1200" b="1" i="0" u="none" strike="noStrike" dirty="0" smtClean="0">
                          <a:solidFill>
                            <a:srgbClr val="000000"/>
                          </a:solidFill>
                          <a:effectLst/>
                          <a:latin typeface="Arial Narrow" panose="020B0606020202030204" pitchFamily="34" charset="0"/>
                        </a:rPr>
                        <a:t>Causas de bajas de Ingenierías y Licenciaturas</a:t>
                      </a:r>
                      <a:endParaRPr lang="es-MX" sz="1200" b="1"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rowSpan="3">
                  <a:txBody>
                    <a:bodyPr/>
                    <a:lstStyle/>
                    <a:p>
                      <a:pPr algn="ctr" fontAlgn="ctr"/>
                      <a:r>
                        <a:rPr lang="es-MX" sz="1200" b="1" i="0" u="none" strike="noStrike">
                          <a:solidFill>
                            <a:srgbClr val="000000"/>
                          </a:solidFill>
                          <a:effectLst/>
                          <a:latin typeface="Arial Narrow" panose="020B0606020202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0"/>
                  </a:ext>
                </a:extLst>
              </a:tr>
              <a:tr h="900104">
                <a:tc vMerge="1">
                  <a:txBody>
                    <a:bodyPr/>
                    <a:lstStyle/>
                    <a:p>
                      <a:endParaRPr lang="es-MX"/>
                    </a:p>
                  </a:txBody>
                  <a:tcPr/>
                </a:tc>
                <a:tc rowSpan="2">
                  <a:txBody>
                    <a:bodyPr/>
                    <a:lstStyle/>
                    <a:p>
                      <a:pPr algn="ctr" fontAlgn="ctr"/>
                      <a:r>
                        <a:rPr lang="es-MX" sz="1200" b="1" i="0" u="none" strike="noStrike" dirty="0">
                          <a:solidFill>
                            <a:srgbClr val="000000"/>
                          </a:solidFill>
                          <a:effectLst/>
                          <a:latin typeface="Arial Narrow" panose="020B0606020202030204" pitchFamily="34" charset="0"/>
                        </a:rPr>
                        <a:t>Económico Laboral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MX" sz="1200" b="1" i="0" u="none" strike="noStrike">
                          <a:solidFill>
                            <a:srgbClr val="000000"/>
                          </a:solidFill>
                          <a:effectLst/>
                          <a:latin typeface="Arial Narrow" panose="020B0606020202030204" pitchFamily="34" charset="0"/>
                        </a:rPr>
                        <a:t>Personal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MX" sz="1200" b="1" i="0" u="none" strike="noStrike">
                          <a:solidFill>
                            <a:srgbClr val="000000"/>
                          </a:solidFill>
                          <a:effectLst/>
                          <a:latin typeface="Arial Narrow" panose="020B0606020202030204" pitchFamily="34" charset="0"/>
                        </a:rPr>
                        <a:t>Cambio de Residencia/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2">
                  <a:txBody>
                    <a:bodyPr/>
                    <a:lstStyle/>
                    <a:p>
                      <a:pPr algn="ctr" fontAlgn="ctr"/>
                      <a:r>
                        <a:rPr lang="es-MX" sz="1200" b="1" i="0" u="none" strike="noStrike">
                          <a:solidFill>
                            <a:srgbClr val="000000"/>
                          </a:solidFill>
                          <a:effectLst/>
                          <a:latin typeface="Arial Narrow" panose="020B0606020202030204" pitchFamily="34" charset="0"/>
                        </a:rPr>
                        <a:t>Enfermedad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s-MX" sz="1200" b="1" i="0" u="none" strike="noStrike">
                          <a:solidFill>
                            <a:srgbClr val="000000"/>
                          </a:solidFill>
                          <a:effectLst/>
                          <a:latin typeface="Arial Narrow" panose="020B0606020202030204" pitchFamily="34" charset="0"/>
                        </a:rPr>
                        <a:t>Cambio de Carrera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fontAlgn="ctr"/>
                      <a:r>
                        <a:rPr lang="es-MX" sz="1200" b="1" i="0" u="none" strike="noStrike">
                          <a:solidFill>
                            <a:srgbClr val="000000"/>
                          </a:solidFill>
                          <a:effectLst/>
                          <a:latin typeface="Arial Narrow" panose="020B0606020202030204" pitchFamily="34" charset="0"/>
                        </a:rPr>
                        <a:t>Académico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vMerge="1">
                  <a:txBody>
                    <a:bodyPr/>
                    <a:lstStyle/>
                    <a:p>
                      <a:endParaRPr lang="es-MX"/>
                    </a:p>
                  </a:txBody>
                  <a:tcPr/>
                </a:tc>
                <a:extLst>
                  <a:ext uri="{0D108BD9-81ED-4DB2-BD59-A6C34878D82A}">
                    <a16:rowId xmlns:a16="http://schemas.microsoft.com/office/drawing/2014/main" xmlns="" val="10001"/>
                  </a:ext>
                </a:extLst>
              </a:tr>
              <a:tr h="455837">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1200" b="1" i="0" u="none" strike="noStrike">
                          <a:solidFill>
                            <a:srgbClr val="000000"/>
                          </a:solidFill>
                          <a:effectLst/>
                          <a:latin typeface="Arial Narrow" panose="020B0606020202030204" pitchFamily="34" charset="0"/>
                        </a:rPr>
                        <a:t>Institución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es-MX"/>
                    </a:p>
                  </a:txBody>
                  <a:tcPr/>
                </a:tc>
                <a:tc vMerge="1">
                  <a:txBody>
                    <a:bodyPr/>
                    <a:lstStyle/>
                    <a:p>
                      <a:endParaRPr lang="es-MX"/>
                    </a:p>
                  </a:txBody>
                  <a:tcPr/>
                </a:tc>
                <a:tc>
                  <a:txBody>
                    <a:bodyPr/>
                    <a:lstStyle/>
                    <a:p>
                      <a:pPr algn="ctr" fontAlgn="ctr"/>
                      <a:r>
                        <a:rPr lang="es-MX" sz="1200" b="1" i="0" u="none" strike="noStrike">
                          <a:solidFill>
                            <a:srgbClr val="000000"/>
                          </a:solidFill>
                          <a:effectLst/>
                          <a:latin typeface="Arial Narrow" panose="020B0606020202030204" pitchFamily="34" charset="0"/>
                        </a:rPr>
                        <a:t>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MX" sz="1200" b="1" i="0" u="none" strike="noStrike">
                          <a:solidFill>
                            <a:srgbClr val="000000"/>
                          </a:solidFill>
                          <a:effectLst/>
                          <a:latin typeface="Arial Narrow" panose="020B0606020202030204" pitchFamily="34" charset="0"/>
                        </a:rPr>
                        <a:t>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MX"/>
                    </a:p>
                  </a:txBody>
                  <a:tcPr/>
                </a:tc>
                <a:extLst>
                  <a:ext uri="{0D108BD9-81ED-4DB2-BD59-A6C34878D82A}">
                    <a16:rowId xmlns:a16="http://schemas.microsoft.com/office/drawing/2014/main" xmlns="" val="10002"/>
                  </a:ext>
                </a:extLst>
              </a:tr>
              <a:tr h="455837">
                <a:tc>
                  <a:txBody>
                    <a:bodyPr/>
                    <a:lstStyle/>
                    <a:p>
                      <a:pPr algn="just" fontAlgn="ctr"/>
                      <a:r>
                        <a:rPr lang="es-ES" sz="1200" b="0" i="0" u="none" strike="noStrike">
                          <a:solidFill>
                            <a:srgbClr val="000000"/>
                          </a:solidFill>
                          <a:effectLst/>
                          <a:latin typeface="Arial Narrow" panose="020B0606020202030204" pitchFamily="34" charset="0"/>
                        </a:rPr>
                        <a:t>Ingenierìa e entornos virtuales y negocios digitales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42959">
                <a:tc>
                  <a:txBody>
                    <a:bodyPr/>
                    <a:lstStyle/>
                    <a:p>
                      <a:pPr algn="just" fontAlgn="ctr"/>
                      <a:r>
                        <a:rPr lang="es-MX" sz="1200" b="0" i="0" u="none" strike="noStrike">
                          <a:solidFill>
                            <a:srgbClr val="000000"/>
                          </a:solidFill>
                          <a:effectLst/>
                          <a:latin typeface="Arial Narrow" panose="020B0606020202030204" pitchFamily="34" charset="0"/>
                        </a:rPr>
                        <a:t>Licenciatura en Gstronomìa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55837">
                <a:tc>
                  <a:txBody>
                    <a:bodyPr/>
                    <a:lstStyle/>
                    <a:p>
                      <a:pPr algn="just" fontAlgn="ctr"/>
                      <a:r>
                        <a:rPr lang="es-ES" sz="1200" b="0" i="0" u="none" strike="noStrike">
                          <a:solidFill>
                            <a:srgbClr val="000000"/>
                          </a:solidFill>
                          <a:effectLst/>
                          <a:latin typeface="Arial Narrow" panose="020B0606020202030204" pitchFamily="34" charset="0"/>
                        </a:rPr>
                        <a:t>Licenciatura en Protección Civil y Emergencias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55837">
                <a:tc>
                  <a:txBody>
                    <a:bodyPr/>
                    <a:lstStyle/>
                    <a:p>
                      <a:pPr algn="just" fontAlgn="ctr"/>
                      <a:r>
                        <a:rPr lang="es-ES" sz="1200" b="0" i="0" u="none" strike="noStrike">
                          <a:solidFill>
                            <a:srgbClr val="000000"/>
                          </a:solidFill>
                          <a:effectLst/>
                          <a:latin typeface="Arial Narrow" panose="020B0606020202030204" pitchFamily="34" charset="0"/>
                        </a:rPr>
                        <a:t>Licenciatura en Gestión y desarrollo turistico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455837">
                <a:tc>
                  <a:txBody>
                    <a:bodyPr/>
                    <a:lstStyle/>
                    <a:p>
                      <a:pPr algn="just" fontAlgn="ctr"/>
                      <a:r>
                        <a:rPr lang="es-ES" sz="1200" b="0" i="0" u="none" strike="noStrike">
                          <a:solidFill>
                            <a:srgbClr val="000000"/>
                          </a:solidFill>
                          <a:effectLst/>
                          <a:latin typeface="Arial Narrow" panose="020B0606020202030204" pitchFamily="34" charset="0"/>
                        </a:rPr>
                        <a:t>Licenciatura en Innovaciòn de negocios y mercadotecnia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a:solidFill>
                            <a:srgbClr val="000000"/>
                          </a:solidFill>
                          <a:effectLst/>
                          <a:latin typeface="Arial Narrow" panose="020B0606020202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55837">
                <a:tc>
                  <a:txBody>
                    <a:bodyPr/>
                    <a:lstStyle/>
                    <a:p>
                      <a:pPr algn="just" fontAlgn="ctr"/>
                      <a:r>
                        <a:rPr lang="es-ES" sz="1200" b="0" i="0" u="none" strike="noStrike">
                          <a:solidFill>
                            <a:srgbClr val="000000"/>
                          </a:solidFill>
                          <a:effectLst/>
                          <a:latin typeface="Arial Narrow" panose="020B0606020202030204" pitchFamily="34" charset="0"/>
                        </a:rPr>
                        <a:t>Ingeniería en Tecnologías de la Información y Comunicación.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600" b="0" i="0" u="none" strike="noStrike" dirty="0">
                          <a:solidFill>
                            <a:srgbClr val="000000"/>
                          </a:solidFill>
                          <a:effectLst/>
                          <a:latin typeface="Arial Narrow" panose="020B0606020202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66098">
                <a:tc>
                  <a:txBody>
                    <a:bodyPr/>
                    <a:lstStyle/>
                    <a:p>
                      <a:pPr algn="ctr" fontAlgn="ctr"/>
                      <a:r>
                        <a:rPr lang="es-MX" sz="1200" b="1" i="0" u="none" strike="noStrike">
                          <a:solidFill>
                            <a:srgbClr val="000000"/>
                          </a:solidFill>
                          <a:effectLst/>
                          <a:latin typeface="Arial Narrow" panose="020B0606020202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Arial Narrow" panose="020B0606020202030204" pitchFamily="34"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Arial Narrow" panose="020B060602020203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Arial Narrow" panose="020B060602020203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Arial Narrow" panose="020B060602020203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a:solidFill>
                            <a:srgbClr val="000000"/>
                          </a:solidFill>
                          <a:effectLst/>
                          <a:latin typeface="Arial Narrow" panose="020B060602020203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dirty="0">
                          <a:solidFill>
                            <a:srgbClr val="000000"/>
                          </a:solidFill>
                          <a:effectLst/>
                          <a:latin typeface="Arial Narrow" panose="020B0606020202030204"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400" b="1" i="0" u="none" strike="noStrike" dirty="0">
                          <a:solidFill>
                            <a:srgbClr val="000000"/>
                          </a:solidFill>
                          <a:effectLst/>
                          <a:latin typeface="Arial Narrow" panose="020B060602020203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MX" sz="1200" b="1" i="0" u="none" strike="noStrike" dirty="0">
                          <a:solidFill>
                            <a:srgbClr val="000000"/>
                          </a:solidFill>
                          <a:effectLst/>
                          <a:latin typeface="Arial Narrow" panose="020B0606020202030204" pitchFamily="34" charset="0"/>
                        </a:rPr>
                        <a:t>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3138082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CuadroTexto 1"/>
          <p:cNvSpPr txBox="1"/>
          <p:nvPr/>
        </p:nvSpPr>
        <p:spPr>
          <a:xfrm>
            <a:off x="0" y="935873"/>
            <a:ext cx="9300729" cy="461665"/>
          </a:xfrm>
          <a:prstGeom prst="rect">
            <a:avLst/>
          </a:prstGeom>
          <a:noFill/>
        </p:spPr>
        <p:txBody>
          <a:bodyPr wrap="square" rtlCol="0">
            <a:spAutoFit/>
          </a:bodyPr>
          <a:lstStyle/>
          <a:p>
            <a:pPr algn="ctr"/>
            <a:r>
              <a:rPr lang="es-MX" sz="2400" b="1" dirty="0" smtClean="0">
                <a:latin typeface="Arial" panose="020B0604020202020204" pitchFamily="34" charset="0"/>
                <a:cs typeface="Arial" panose="020B0604020202020204" pitchFamily="34" charset="0"/>
              </a:rPr>
              <a:t>8.1.3. Bajas temporales y definitivas (Sept-Dic 2020)</a:t>
            </a:r>
            <a:endParaRPr lang="es-MX" sz="2400" b="1" dirty="0">
              <a:latin typeface="Arial" panose="020B0604020202020204" pitchFamily="34"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881256815"/>
              </p:ext>
            </p:extLst>
          </p:nvPr>
        </p:nvGraphicFramePr>
        <p:xfrm>
          <a:off x="129833" y="1666875"/>
          <a:ext cx="4660900" cy="3790950"/>
        </p:xfrm>
        <a:graphic>
          <a:graphicData uri="http://schemas.openxmlformats.org/drawingml/2006/table">
            <a:tbl>
              <a:tblPr>
                <a:tableStyleId>{BDBED569-4797-4DF1-A0F4-6AAB3CD982D8}</a:tableStyleId>
              </a:tblPr>
              <a:tblGrid>
                <a:gridCol w="1989145">
                  <a:extLst>
                    <a:ext uri="{9D8B030D-6E8A-4147-A177-3AD203B41FA5}">
                      <a16:colId xmlns:a16="http://schemas.microsoft.com/office/drawing/2014/main" xmlns="" val="20000"/>
                    </a:ext>
                  </a:extLst>
                </a:gridCol>
                <a:gridCol w="728941">
                  <a:extLst>
                    <a:ext uri="{9D8B030D-6E8A-4147-A177-3AD203B41FA5}">
                      <a16:colId xmlns:a16="http://schemas.microsoft.com/office/drawing/2014/main" xmlns="" val="20001"/>
                    </a:ext>
                  </a:extLst>
                </a:gridCol>
                <a:gridCol w="732030">
                  <a:extLst>
                    <a:ext uri="{9D8B030D-6E8A-4147-A177-3AD203B41FA5}">
                      <a16:colId xmlns:a16="http://schemas.microsoft.com/office/drawing/2014/main" xmlns="" val="20002"/>
                    </a:ext>
                  </a:extLst>
                </a:gridCol>
                <a:gridCol w="654812">
                  <a:extLst>
                    <a:ext uri="{9D8B030D-6E8A-4147-A177-3AD203B41FA5}">
                      <a16:colId xmlns:a16="http://schemas.microsoft.com/office/drawing/2014/main" xmlns="" val="20003"/>
                    </a:ext>
                  </a:extLst>
                </a:gridCol>
                <a:gridCol w="555972">
                  <a:extLst>
                    <a:ext uri="{9D8B030D-6E8A-4147-A177-3AD203B41FA5}">
                      <a16:colId xmlns:a16="http://schemas.microsoft.com/office/drawing/2014/main" xmlns="" val="20004"/>
                    </a:ext>
                  </a:extLst>
                </a:gridCol>
              </a:tblGrid>
              <a:tr h="219075">
                <a:tc rowSpan="2">
                  <a:txBody>
                    <a:bodyPr/>
                    <a:lstStyle/>
                    <a:p>
                      <a:pPr algn="ctr" fontAlgn="ctr"/>
                      <a:r>
                        <a:rPr lang="es-MX" sz="1100" u="none" strike="noStrike" dirty="0">
                          <a:effectLst/>
                        </a:rPr>
                        <a:t>Carrera</a:t>
                      </a:r>
                      <a:endParaRPr lang="es-MX" sz="1100" b="1" i="0" u="none" strike="noStrike" dirty="0">
                        <a:solidFill>
                          <a:srgbClr val="000000"/>
                        </a:solidFill>
                        <a:effectLst/>
                        <a:latin typeface="Arial Narrow" panose="020B0606020202030204" pitchFamily="34" charset="0"/>
                      </a:endParaRPr>
                    </a:p>
                  </a:txBody>
                  <a:tcPr marL="9525" marR="9525" marT="9525" marB="0" anchor="ctr"/>
                </a:tc>
                <a:tc gridSpan="4">
                  <a:txBody>
                    <a:bodyPr/>
                    <a:lstStyle/>
                    <a:p>
                      <a:pPr algn="ctr" fontAlgn="ctr"/>
                      <a:r>
                        <a:rPr lang="es-MX" sz="1400" b="1" u="none" strike="noStrike" dirty="0">
                          <a:effectLst/>
                          <a:latin typeface="Arial" panose="020B0604020202020204" pitchFamily="34" charset="0"/>
                          <a:cs typeface="Arial" panose="020B0604020202020204" pitchFamily="34" charset="0"/>
                        </a:rPr>
                        <a:t>Tipo de </a:t>
                      </a:r>
                      <a:r>
                        <a:rPr lang="es-MX" sz="1400" b="1" u="none" strike="noStrike" dirty="0" smtClean="0">
                          <a:effectLst/>
                          <a:latin typeface="Arial" panose="020B0604020202020204" pitchFamily="34" charset="0"/>
                          <a:cs typeface="Arial" panose="020B0604020202020204" pitchFamily="34" charset="0"/>
                        </a:rPr>
                        <a:t>Bajas </a:t>
                      </a:r>
                      <a:r>
                        <a:rPr lang="es-MX" sz="1400" b="1" u="none" strike="noStrike" dirty="0">
                          <a:effectLst/>
                          <a:latin typeface="Arial" panose="020B0604020202020204" pitchFamily="34" charset="0"/>
                          <a:cs typeface="Arial" panose="020B0604020202020204" pitchFamily="34" charset="0"/>
                        </a:rPr>
                        <a:t>TSU</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428625">
                <a:tc vMerge="1">
                  <a:txBody>
                    <a:bodyPr/>
                    <a:lstStyle/>
                    <a:p>
                      <a:endParaRPr lang="es-MX"/>
                    </a:p>
                  </a:txBody>
                  <a:tcPr/>
                </a:tc>
                <a:tc>
                  <a:txBody>
                    <a:bodyPr/>
                    <a:lstStyle/>
                    <a:p>
                      <a:pPr algn="ctr" fontAlgn="ctr"/>
                      <a:r>
                        <a:rPr lang="es-MX" sz="1100" u="none" strike="noStrike">
                          <a:effectLst/>
                        </a:rPr>
                        <a:t>Temporal</a:t>
                      </a:r>
                      <a:endParaRPr lang="es-MX" sz="11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100" u="none" strike="noStrike">
                          <a:effectLst/>
                        </a:rPr>
                        <a:t>Definitiva</a:t>
                      </a:r>
                      <a:endParaRPr lang="es-MX" sz="11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100" u="none" strike="noStrike">
                          <a:effectLst/>
                        </a:rPr>
                        <a:t>Total</a:t>
                      </a:r>
                      <a:endParaRPr lang="es-MX" sz="11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100" u="none" strike="noStrike">
                          <a:effectLst/>
                        </a:rPr>
                        <a:t>%</a:t>
                      </a:r>
                      <a:endParaRPr lang="es-MX" sz="1100" b="1" i="0" u="none" strike="noStrike">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xmlns="" val="10001"/>
                  </a:ext>
                </a:extLst>
              </a:tr>
              <a:tr h="333375">
                <a:tc>
                  <a:txBody>
                    <a:bodyPr/>
                    <a:lstStyle/>
                    <a:p>
                      <a:pPr algn="just" fontAlgn="ctr"/>
                      <a:r>
                        <a:rPr lang="es-ES" sz="1100" u="none" strike="noStrike">
                          <a:effectLst/>
                        </a:rPr>
                        <a:t>Técnico Superior Universitario en Química, Área Biotecnología.</a:t>
                      </a:r>
                      <a:endParaRPr lang="es-ES"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dirty="0">
                          <a:effectLst/>
                        </a:rPr>
                        <a:t> </a:t>
                      </a:r>
                      <a:endParaRPr lang="es-MX"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2</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2</a:t>
                      </a:r>
                      <a:endParaRPr lang="es-MX" sz="1400" b="0" i="0" u="none" strike="noStrike">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0.25</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2"/>
                  </a:ext>
                </a:extLst>
              </a:tr>
              <a:tr h="333375">
                <a:tc>
                  <a:txBody>
                    <a:bodyPr/>
                    <a:lstStyle/>
                    <a:p>
                      <a:pPr algn="just" fontAlgn="ctr"/>
                      <a:r>
                        <a:rPr lang="es-MX" sz="1100" u="none" strike="noStrike">
                          <a:effectLst/>
                        </a:rPr>
                        <a:t>Técnico Superior Universitario en Paramédico.</a:t>
                      </a:r>
                      <a:endParaRPr lang="es-MX"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dirty="0">
                          <a:effectLst/>
                        </a:rPr>
                        <a:t>1</a:t>
                      </a:r>
                      <a:endParaRPr lang="es-MX"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3</a:t>
                      </a:r>
                      <a:endParaRPr lang="es-MX"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4</a:t>
                      </a:r>
                      <a:endParaRPr lang="es-MX" sz="1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0.50</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3"/>
                  </a:ext>
                </a:extLst>
              </a:tr>
              <a:tr h="333375">
                <a:tc>
                  <a:txBody>
                    <a:bodyPr/>
                    <a:lstStyle/>
                    <a:p>
                      <a:pPr algn="just" fontAlgn="ctr"/>
                      <a:r>
                        <a:rPr lang="es-ES" sz="1100" u="none" strike="noStrike">
                          <a:effectLst/>
                        </a:rPr>
                        <a:t>Técnico Superior Universitario en Turismo, Área Hotelería.</a:t>
                      </a:r>
                      <a:endParaRPr lang="es-ES"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 </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4</a:t>
                      </a:r>
                      <a:endParaRPr lang="es-MX"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4</a:t>
                      </a:r>
                      <a:endParaRPr lang="es-MX" sz="1400" b="0" i="0" u="none" strike="noStrike">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0.50</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4"/>
                  </a:ext>
                </a:extLst>
              </a:tr>
              <a:tr h="333375">
                <a:tc>
                  <a:txBody>
                    <a:bodyPr/>
                    <a:lstStyle/>
                    <a:p>
                      <a:pPr algn="just" fontAlgn="ctr"/>
                      <a:r>
                        <a:rPr lang="es-ES" sz="1100" u="none" strike="noStrike">
                          <a:effectLst/>
                        </a:rPr>
                        <a:t>Técnico Superior Universitario en Contaduría</a:t>
                      </a:r>
                      <a:endParaRPr lang="es-ES"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 </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5</a:t>
                      </a:r>
                      <a:endParaRPr lang="es-MX"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5</a:t>
                      </a:r>
                      <a:endParaRPr lang="es-MX" sz="1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0.62</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5"/>
                  </a:ext>
                </a:extLst>
              </a:tr>
              <a:tr h="495300">
                <a:tc>
                  <a:txBody>
                    <a:bodyPr/>
                    <a:lstStyle/>
                    <a:p>
                      <a:pPr algn="just" fontAlgn="ctr"/>
                      <a:r>
                        <a:rPr lang="es-ES" sz="1100" u="none" strike="noStrike">
                          <a:effectLst/>
                        </a:rPr>
                        <a:t>Técnico Superior Universitario en Tecnologías de la Información, Área Entornos Virtuales y Negocios Digitales.</a:t>
                      </a:r>
                      <a:endParaRPr lang="es-ES"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2</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5</a:t>
                      </a:r>
                      <a:endParaRPr lang="es-MX"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7</a:t>
                      </a:r>
                      <a:endParaRPr lang="es-MX" sz="1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0.87</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6"/>
                  </a:ext>
                </a:extLst>
              </a:tr>
              <a:tr h="333375">
                <a:tc>
                  <a:txBody>
                    <a:bodyPr/>
                    <a:lstStyle/>
                    <a:p>
                      <a:pPr algn="just" fontAlgn="ctr"/>
                      <a:r>
                        <a:rPr lang="es-ES" sz="1100" u="none" strike="noStrike">
                          <a:effectLst/>
                        </a:rPr>
                        <a:t>Técnico Superior Universitario en Gastronomía.</a:t>
                      </a:r>
                      <a:endParaRPr lang="es-ES"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7</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2</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9</a:t>
                      </a:r>
                      <a:endParaRPr lang="es-MX" sz="1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1.12</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7"/>
                  </a:ext>
                </a:extLst>
              </a:tr>
              <a:tr h="495300">
                <a:tc>
                  <a:txBody>
                    <a:bodyPr/>
                    <a:lstStyle/>
                    <a:p>
                      <a:pPr algn="just" fontAlgn="ctr"/>
                      <a:r>
                        <a:rPr lang="es-ES" sz="1100" u="none" strike="noStrike">
                          <a:effectLst/>
                        </a:rPr>
                        <a:t>Técnico Superior Universitario en Desarrollo de Negocios, Área Mercadotecnia.</a:t>
                      </a:r>
                      <a:endParaRPr lang="es-ES"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4</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6</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10</a:t>
                      </a:r>
                      <a:endParaRPr lang="es-MX" sz="1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1.25</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8"/>
                  </a:ext>
                </a:extLst>
              </a:tr>
              <a:tr h="219075">
                <a:tc>
                  <a:txBody>
                    <a:bodyPr/>
                    <a:lstStyle/>
                    <a:p>
                      <a:pPr algn="ctr" fontAlgn="ctr"/>
                      <a:r>
                        <a:rPr lang="es-MX" sz="1100" u="none" strike="noStrike">
                          <a:effectLst/>
                        </a:rPr>
                        <a:t>Total</a:t>
                      </a:r>
                      <a:endParaRPr lang="es-MX" sz="11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14</a:t>
                      </a:r>
                      <a:endParaRPr lang="es-MX" sz="14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27</a:t>
                      </a:r>
                      <a:endParaRPr lang="es-MX" sz="14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dirty="0">
                          <a:effectLst/>
                        </a:rPr>
                        <a:t>41</a:t>
                      </a:r>
                      <a:endParaRPr lang="es-MX" sz="14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dirty="0">
                          <a:effectLst/>
                        </a:rPr>
                        <a:t>5.11</a:t>
                      </a:r>
                      <a:endParaRPr lang="es-MX" sz="14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xmlns="" val="10009"/>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282883501"/>
              </p:ext>
            </p:extLst>
          </p:nvPr>
        </p:nvGraphicFramePr>
        <p:xfrm>
          <a:off x="5034822" y="1817741"/>
          <a:ext cx="3865089" cy="3222517"/>
        </p:xfrm>
        <a:graphic>
          <a:graphicData uri="http://schemas.openxmlformats.org/drawingml/2006/table">
            <a:tbl>
              <a:tblPr>
                <a:tableStyleId>{E8B1032C-EA38-4F05-BA0D-38AFFFC7BED3}</a:tableStyleId>
              </a:tblPr>
              <a:tblGrid>
                <a:gridCol w="1649515">
                  <a:extLst>
                    <a:ext uri="{9D8B030D-6E8A-4147-A177-3AD203B41FA5}">
                      <a16:colId xmlns:a16="http://schemas.microsoft.com/office/drawing/2014/main" xmlns="" val="20000"/>
                    </a:ext>
                  </a:extLst>
                </a:gridCol>
                <a:gridCol w="604480">
                  <a:extLst>
                    <a:ext uri="{9D8B030D-6E8A-4147-A177-3AD203B41FA5}">
                      <a16:colId xmlns:a16="http://schemas.microsoft.com/office/drawing/2014/main" xmlns="" val="20001"/>
                    </a:ext>
                  </a:extLst>
                </a:gridCol>
                <a:gridCol w="607042">
                  <a:extLst>
                    <a:ext uri="{9D8B030D-6E8A-4147-A177-3AD203B41FA5}">
                      <a16:colId xmlns:a16="http://schemas.microsoft.com/office/drawing/2014/main" xmlns="" val="20002"/>
                    </a:ext>
                  </a:extLst>
                </a:gridCol>
                <a:gridCol w="543008">
                  <a:extLst>
                    <a:ext uri="{9D8B030D-6E8A-4147-A177-3AD203B41FA5}">
                      <a16:colId xmlns:a16="http://schemas.microsoft.com/office/drawing/2014/main" xmlns="" val="20003"/>
                    </a:ext>
                  </a:extLst>
                </a:gridCol>
                <a:gridCol w="461044">
                  <a:extLst>
                    <a:ext uri="{9D8B030D-6E8A-4147-A177-3AD203B41FA5}">
                      <a16:colId xmlns:a16="http://schemas.microsoft.com/office/drawing/2014/main" xmlns="" val="20004"/>
                    </a:ext>
                  </a:extLst>
                </a:gridCol>
              </a:tblGrid>
              <a:tr h="278245">
                <a:tc rowSpan="2">
                  <a:txBody>
                    <a:bodyPr/>
                    <a:lstStyle/>
                    <a:p>
                      <a:pPr algn="ctr" fontAlgn="ctr"/>
                      <a:r>
                        <a:rPr lang="es-MX" sz="1100" u="none" strike="noStrike" dirty="0">
                          <a:effectLst/>
                        </a:rPr>
                        <a:t>Carrera</a:t>
                      </a:r>
                      <a:endParaRPr lang="es-MX" sz="1100" b="1" i="0" u="none" strike="noStrike" dirty="0">
                        <a:solidFill>
                          <a:srgbClr val="000000"/>
                        </a:solidFill>
                        <a:effectLst/>
                        <a:latin typeface="Arial Narrow" panose="020B0606020202030204" pitchFamily="34" charset="0"/>
                      </a:endParaRPr>
                    </a:p>
                  </a:txBody>
                  <a:tcPr marL="9525" marR="9525" marT="9525" marB="0" anchor="ctr"/>
                </a:tc>
                <a:tc gridSpan="4">
                  <a:txBody>
                    <a:bodyPr/>
                    <a:lstStyle/>
                    <a:p>
                      <a:pPr algn="ctr" fontAlgn="ctr"/>
                      <a:r>
                        <a:rPr lang="es-MX" sz="1400" b="1" u="none" strike="noStrike" dirty="0">
                          <a:effectLst/>
                          <a:latin typeface="Arial" panose="020B0604020202020204" pitchFamily="34" charset="0"/>
                          <a:cs typeface="Arial" panose="020B0604020202020204" pitchFamily="34" charset="0"/>
                        </a:rPr>
                        <a:t>Tipo de </a:t>
                      </a:r>
                      <a:r>
                        <a:rPr lang="es-MX" sz="1400" b="1" u="none" strike="noStrike" dirty="0" smtClean="0">
                          <a:effectLst/>
                          <a:latin typeface="Arial" panose="020B0604020202020204" pitchFamily="34" charset="0"/>
                          <a:cs typeface="Arial" panose="020B0604020202020204" pitchFamily="34" charset="0"/>
                        </a:rPr>
                        <a:t>Bajas </a:t>
                      </a:r>
                      <a:r>
                        <a:rPr lang="es-MX" sz="1400" b="1" u="none" strike="noStrike" dirty="0" err="1">
                          <a:effectLst/>
                          <a:latin typeface="Arial" panose="020B0604020202020204" pitchFamily="34" charset="0"/>
                          <a:cs typeface="Arial" panose="020B0604020202020204" pitchFamily="34" charset="0"/>
                        </a:rPr>
                        <a:t>Ing</a:t>
                      </a:r>
                      <a:r>
                        <a:rPr lang="es-MX" sz="1400" b="1" u="none" strike="noStrike" dirty="0">
                          <a:effectLst/>
                          <a:latin typeface="Arial" panose="020B0604020202020204" pitchFamily="34" charset="0"/>
                          <a:cs typeface="Arial" panose="020B0604020202020204" pitchFamily="34" charset="0"/>
                        </a:rPr>
                        <a:t>/Lic.</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000"/>
                  </a:ext>
                </a:extLst>
              </a:tr>
              <a:tr h="291889">
                <a:tc vMerge="1">
                  <a:txBody>
                    <a:bodyPr/>
                    <a:lstStyle/>
                    <a:p>
                      <a:endParaRPr lang="es-MX"/>
                    </a:p>
                  </a:txBody>
                  <a:tcPr/>
                </a:tc>
                <a:tc>
                  <a:txBody>
                    <a:bodyPr/>
                    <a:lstStyle/>
                    <a:p>
                      <a:pPr algn="ctr" fontAlgn="ctr"/>
                      <a:r>
                        <a:rPr lang="es-MX" sz="1100" u="none" strike="noStrike">
                          <a:effectLst/>
                        </a:rPr>
                        <a:t>Temporal</a:t>
                      </a:r>
                      <a:endParaRPr lang="es-MX" sz="11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100" u="none" strike="noStrike">
                          <a:effectLst/>
                        </a:rPr>
                        <a:t>Definitiva</a:t>
                      </a:r>
                      <a:endParaRPr lang="es-MX" sz="11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100" u="none" strike="noStrike">
                          <a:effectLst/>
                        </a:rPr>
                        <a:t>Total</a:t>
                      </a:r>
                      <a:endParaRPr lang="es-MX" sz="11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100" u="none" strike="noStrike">
                          <a:effectLst/>
                        </a:rPr>
                        <a:t>%</a:t>
                      </a:r>
                      <a:endParaRPr lang="es-MX" sz="1100" b="1" i="0" u="none" strike="noStrike">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xmlns="" val="10001"/>
                  </a:ext>
                </a:extLst>
              </a:tr>
              <a:tr h="291889">
                <a:tc>
                  <a:txBody>
                    <a:bodyPr/>
                    <a:lstStyle/>
                    <a:p>
                      <a:pPr algn="just" fontAlgn="ctr"/>
                      <a:r>
                        <a:rPr lang="es-MX" sz="1100" u="none" strike="noStrike">
                          <a:effectLst/>
                        </a:rPr>
                        <a:t>Ingeniería en TIC</a:t>
                      </a:r>
                      <a:endParaRPr lang="es-MX"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dirty="0">
                          <a:effectLst/>
                        </a:rPr>
                        <a:t>1</a:t>
                      </a:r>
                      <a:endParaRPr lang="es-MX"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 </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1</a:t>
                      </a:r>
                      <a:endParaRPr lang="es-MX" sz="1400" b="0" i="0" u="none" strike="noStrike">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0.12</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2"/>
                  </a:ext>
                </a:extLst>
              </a:tr>
              <a:tr h="444179">
                <a:tc>
                  <a:txBody>
                    <a:bodyPr/>
                    <a:lstStyle/>
                    <a:p>
                      <a:pPr algn="just" fontAlgn="ctr"/>
                      <a:r>
                        <a:rPr lang="es-ES" sz="1100" u="none" strike="noStrike">
                          <a:effectLst/>
                        </a:rPr>
                        <a:t>Licenciatura en innvación de negocios y mercadotecnia</a:t>
                      </a:r>
                      <a:endParaRPr lang="es-ES"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dirty="0">
                          <a:effectLst/>
                        </a:rPr>
                        <a:t>2</a:t>
                      </a:r>
                      <a:endParaRPr lang="es-MX"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 </a:t>
                      </a:r>
                      <a:endParaRPr lang="es-MX"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2</a:t>
                      </a:r>
                      <a:endParaRPr lang="es-MX" sz="1400" b="0" i="0" u="none" strike="noStrike">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0.25</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3"/>
                  </a:ext>
                </a:extLst>
              </a:tr>
              <a:tr h="444179">
                <a:tc>
                  <a:txBody>
                    <a:bodyPr/>
                    <a:lstStyle/>
                    <a:p>
                      <a:pPr algn="just" fontAlgn="ctr"/>
                      <a:r>
                        <a:rPr lang="es-ES" sz="1100" u="none" strike="noStrike">
                          <a:effectLst/>
                        </a:rPr>
                        <a:t>Licenciatura en Protección Civil y Emergencias</a:t>
                      </a:r>
                      <a:endParaRPr lang="es-ES"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3</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 </a:t>
                      </a:r>
                      <a:endParaRPr lang="es-MX"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3</a:t>
                      </a:r>
                      <a:endParaRPr lang="es-MX" sz="1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0.37</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4"/>
                  </a:ext>
                </a:extLst>
              </a:tr>
              <a:tr h="444179">
                <a:tc>
                  <a:txBody>
                    <a:bodyPr/>
                    <a:lstStyle/>
                    <a:p>
                      <a:pPr algn="just" fontAlgn="ctr"/>
                      <a:r>
                        <a:rPr lang="es-ES" sz="1100" u="none" strike="noStrike" dirty="0">
                          <a:effectLst/>
                        </a:rPr>
                        <a:t>Licenciatura en Gestión y desarrollo </a:t>
                      </a:r>
                      <a:r>
                        <a:rPr lang="es-ES" sz="1100" u="none" strike="noStrike" dirty="0" err="1">
                          <a:effectLst/>
                        </a:rPr>
                        <a:t>turistico</a:t>
                      </a:r>
                      <a:endParaRPr lang="es-ES" sz="11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3</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 </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3</a:t>
                      </a:r>
                      <a:endParaRPr lang="es-MX" sz="1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0.37</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5"/>
                  </a:ext>
                </a:extLst>
              </a:tr>
              <a:tr h="291889">
                <a:tc>
                  <a:txBody>
                    <a:bodyPr/>
                    <a:lstStyle/>
                    <a:p>
                      <a:pPr algn="just" fontAlgn="ctr"/>
                      <a:r>
                        <a:rPr lang="es-MX" sz="1100" u="none" strike="noStrike">
                          <a:effectLst/>
                        </a:rPr>
                        <a:t>Licenciatura en Gastronomìa</a:t>
                      </a:r>
                      <a:endParaRPr lang="es-MX"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6</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 </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dirty="0">
                          <a:effectLst/>
                        </a:rPr>
                        <a:t>6</a:t>
                      </a:r>
                      <a:endParaRPr lang="es-MX" sz="14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a:effectLst/>
                        </a:rPr>
                        <a:t>0.75</a:t>
                      </a:r>
                      <a:endParaRPr lang="es-MX"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6"/>
                  </a:ext>
                </a:extLst>
              </a:tr>
              <a:tr h="444179">
                <a:tc>
                  <a:txBody>
                    <a:bodyPr/>
                    <a:lstStyle/>
                    <a:p>
                      <a:pPr algn="just" fontAlgn="ctr"/>
                      <a:r>
                        <a:rPr lang="es-ES" sz="1100" u="none" strike="noStrike">
                          <a:effectLst/>
                        </a:rPr>
                        <a:t>Ingenierìa e entornos virtuales y negocios digitales</a:t>
                      </a:r>
                      <a:endParaRPr lang="es-ES" sz="1100" b="0"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7</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 </a:t>
                      </a:r>
                      <a:endParaRPr lang="es-MX"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400" u="none" strike="noStrike">
                          <a:effectLst/>
                        </a:rPr>
                        <a:t>7</a:t>
                      </a:r>
                      <a:endParaRPr lang="es-MX" sz="1400" b="0" i="0" u="none" strike="noStrike">
                        <a:solidFill>
                          <a:srgbClr val="000000"/>
                        </a:solidFill>
                        <a:effectLst/>
                        <a:latin typeface="Arial Narrow" panose="020B0606020202030204" pitchFamily="34" charset="0"/>
                      </a:endParaRPr>
                    </a:p>
                  </a:txBody>
                  <a:tcPr marL="9525" marR="9525" marT="9525" marB="0" anchor="ctr"/>
                </a:tc>
                <a:tc>
                  <a:txBody>
                    <a:bodyPr/>
                    <a:lstStyle/>
                    <a:p>
                      <a:pPr algn="r" fontAlgn="b"/>
                      <a:r>
                        <a:rPr lang="es-MX" sz="1400" u="none" strike="noStrike" dirty="0">
                          <a:effectLst/>
                        </a:rPr>
                        <a:t>0.87</a:t>
                      </a:r>
                      <a:endParaRPr lang="es-MX"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7"/>
                  </a:ext>
                </a:extLst>
              </a:tr>
              <a:tr h="291889">
                <a:tc>
                  <a:txBody>
                    <a:bodyPr/>
                    <a:lstStyle/>
                    <a:p>
                      <a:pPr algn="ctr" fontAlgn="ctr"/>
                      <a:r>
                        <a:rPr lang="es-MX" sz="1100" u="none" strike="noStrike">
                          <a:effectLst/>
                        </a:rPr>
                        <a:t>Total</a:t>
                      </a:r>
                      <a:endParaRPr lang="es-MX" sz="11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22</a:t>
                      </a:r>
                      <a:endParaRPr lang="es-MX" sz="14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0</a:t>
                      </a:r>
                      <a:endParaRPr lang="es-MX" sz="14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a:effectLst/>
                        </a:rPr>
                        <a:t>22</a:t>
                      </a:r>
                      <a:endParaRPr lang="es-MX" sz="1400" b="1" i="0" u="none" strike="noStrike">
                        <a:solidFill>
                          <a:srgbClr val="000000"/>
                        </a:solidFill>
                        <a:effectLst/>
                        <a:latin typeface="Arial Narrow" panose="020B0606020202030204" pitchFamily="34" charset="0"/>
                      </a:endParaRPr>
                    </a:p>
                  </a:txBody>
                  <a:tcPr marL="9525" marR="9525" marT="9525" marB="0" anchor="ctr"/>
                </a:tc>
                <a:tc>
                  <a:txBody>
                    <a:bodyPr/>
                    <a:lstStyle/>
                    <a:p>
                      <a:pPr algn="ctr" fontAlgn="ctr"/>
                      <a:r>
                        <a:rPr lang="es-MX" sz="1400" u="none" strike="noStrike" dirty="0">
                          <a:effectLst/>
                        </a:rPr>
                        <a:t>2.74</a:t>
                      </a:r>
                      <a:endParaRPr lang="es-MX" sz="14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7967113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ext uri="{D42A27DB-BD31-4B8C-83A1-F6EECF244321}">
                <p14:modId xmlns:p14="http://schemas.microsoft.com/office/powerpoint/2010/main" val="2762649416"/>
              </p:ext>
            </p:extLst>
          </p:nvPr>
        </p:nvGraphicFramePr>
        <p:xfrm>
          <a:off x="352107" y="1761808"/>
          <a:ext cx="8016037" cy="4007291"/>
        </p:xfrm>
        <a:graphic>
          <a:graphicData uri="http://schemas.openxmlformats.org/drawingml/2006/table">
            <a:tbl>
              <a:tblPr firstRow="1" bandRow="1" bandCol="1">
                <a:tableStyleId>{5A111915-BE36-4E01-A7E5-04B1672EAD32}</a:tableStyleId>
              </a:tblPr>
              <a:tblGrid>
                <a:gridCol w="6471708">
                  <a:extLst>
                    <a:ext uri="{9D8B030D-6E8A-4147-A177-3AD203B41FA5}">
                      <a16:colId xmlns:a16="http://schemas.microsoft.com/office/drawing/2014/main" xmlns="" val="20000"/>
                    </a:ext>
                  </a:extLst>
                </a:gridCol>
                <a:gridCol w="1544329">
                  <a:extLst>
                    <a:ext uri="{9D8B030D-6E8A-4147-A177-3AD203B41FA5}">
                      <a16:colId xmlns:a16="http://schemas.microsoft.com/office/drawing/2014/main" xmlns="" val="20001"/>
                    </a:ext>
                  </a:extLst>
                </a:gridCol>
              </a:tblGrid>
              <a:tr h="461309">
                <a:tc>
                  <a:txBody>
                    <a:bodyPr/>
                    <a:lstStyle/>
                    <a:p>
                      <a:pPr algn="ctr" rtl="0" fontAlgn="ctr"/>
                      <a:r>
                        <a:rPr lang="es-MX" sz="1400" u="none" strike="noStrike" dirty="0" smtClean="0">
                          <a:effectLst/>
                        </a:rPr>
                        <a:t>Programa Educativo</a:t>
                      </a:r>
                      <a:endParaRPr lang="es-MX" sz="1400" b="1" i="0" u="none" strike="noStrike" dirty="0">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u="none" strike="noStrike">
                          <a:effectLst/>
                        </a:rPr>
                        <a:t>Promedio</a:t>
                      </a:r>
                      <a:endParaRPr lang="es-MX" sz="1400" b="1" i="0" u="none" strike="noStrike">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00"/>
                  </a:ext>
                </a:extLst>
              </a:tr>
              <a:tr h="235362">
                <a:tc>
                  <a:txBody>
                    <a:bodyPr/>
                    <a:lstStyle/>
                    <a:p>
                      <a:pPr algn="just" rtl="0" fontAlgn="ctr"/>
                      <a:r>
                        <a:rPr lang="es-ES" sz="1400" u="none" strike="noStrike">
                          <a:effectLst/>
                        </a:rPr>
                        <a:t>Ingeniería en Tecnologías de la Información y Comunicación.</a:t>
                      </a:r>
                      <a:endParaRPr lang="es-ES"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9.76</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01"/>
                  </a:ext>
                </a:extLst>
              </a:tr>
              <a:tr h="235362">
                <a:tc>
                  <a:txBody>
                    <a:bodyPr/>
                    <a:lstStyle/>
                    <a:p>
                      <a:pPr algn="just" rtl="0" fontAlgn="ctr"/>
                      <a:r>
                        <a:rPr lang="es-ES" sz="1400" u="none" strike="noStrike">
                          <a:effectLst/>
                        </a:rPr>
                        <a:t>Licenciatura Innovación de Negocios y Mercadotecnia</a:t>
                      </a:r>
                      <a:endParaRPr lang="es-ES"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a:effectLst/>
                        </a:rPr>
                        <a:t>9.67</a:t>
                      </a:r>
                      <a:endParaRPr lang="es-MX" sz="1400" b="1" i="0" u="none" strike="noStrike">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02"/>
                  </a:ext>
                </a:extLst>
              </a:tr>
              <a:tr h="235362">
                <a:tc>
                  <a:txBody>
                    <a:bodyPr/>
                    <a:lstStyle/>
                    <a:p>
                      <a:pPr algn="just" rtl="0" fontAlgn="ctr"/>
                      <a:r>
                        <a:rPr lang="es-ES" sz="1400" u="none" strike="noStrike">
                          <a:effectLst/>
                        </a:rPr>
                        <a:t>Licenciatura en Gestión y Desarrollo Turístico</a:t>
                      </a:r>
                      <a:endParaRPr lang="es-ES"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9.6</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03"/>
                  </a:ext>
                </a:extLst>
              </a:tr>
              <a:tr h="235362">
                <a:tc>
                  <a:txBody>
                    <a:bodyPr/>
                    <a:lstStyle/>
                    <a:p>
                      <a:pPr algn="just" rtl="0" fontAlgn="ctr"/>
                      <a:r>
                        <a:rPr lang="es-MX" sz="1400" u="none" strike="noStrike">
                          <a:effectLst/>
                        </a:rPr>
                        <a:t>Ingeniería en Procesos Biotecnológicos.</a:t>
                      </a:r>
                      <a:endParaRPr lang="es-MX"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9.5</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04"/>
                  </a:ext>
                </a:extLst>
              </a:tr>
              <a:tr h="255320">
                <a:tc>
                  <a:txBody>
                    <a:bodyPr/>
                    <a:lstStyle/>
                    <a:p>
                      <a:pPr algn="just" rtl="0" fontAlgn="ctr"/>
                      <a:r>
                        <a:rPr lang="es-ES" sz="1400" u="none" strike="noStrike">
                          <a:effectLst/>
                        </a:rPr>
                        <a:t>Técnico Superior Universitario en Desarrollo de Negocios, Área Mercadotecnia.</a:t>
                      </a:r>
                      <a:endParaRPr lang="es-ES"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a:effectLst/>
                        </a:rPr>
                        <a:t>9.48</a:t>
                      </a:r>
                      <a:endParaRPr lang="es-MX" sz="1400" b="1" i="0" u="none" strike="noStrike">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05"/>
                  </a:ext>
                </a:extLst>
              </a:tr>
              <a:tr h="235362">
                <a:tc>
                  <a:txBody>
                    <a:bodyPr/>
                    <a:lstStyle/>
                    <a:p>
                      <a:pPr algn="just" rtl="0" fontAlgn="ctr"/>
                      <a:r>
                        <a:rPr lang="es-ES" sz="1400" u="none" strike="noStrike">
                          <a:effectLst/>
                        </a:rPr>
                        <a:t>Licenciatura en Protección Civil y Emergencias</a:t>
                      </a:r>
                      <a:endParaRPr lang="es-ES"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9.47</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06"/>
                  </a:ext>
                </a:extLst>
              </a:tr>
              <a:tr h="235362">
                <a:tc>
                  <a:txBody>
                    <a:bodyPr/>
                    <a:lstStyle/>
                    <a:p>
                      <a:pPr algn="just" rtl="0" fontAlgn="ctr"/>
                      <a:r>
                        <a:rPr lang="es-ES" sz="1400" u="none" strike="noStrike" dirty="0">
                          <a:effectLst/>
                        </a:rPr>
                        <a:t>Ingeniería en Entornos virtuales y Negocios Digitales</a:t>
                      </a:r>
                      <a:endParaRPr lang="es-ES" sz="1400" b="0" i="0" u="none" strike="noStrike" dirty="0">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9.41</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07"/>
                  </a:ext>
                </a:extLst>
              </a:tr>
              <a:tr h="249356">
                <a:tc>
                  <a:txBody>
                    <a:bodyPr/>
                    <a:lstStyle/>
                    <a:p>
                      <a:pPr algn="just" rtl="0" fontAlgn="ctr"/>
                      <a:r>
                        <a:rPr lang="es-ES" sz="1400" u="none" strike="noStrike" dirty="0">
                          <a:effectLst/>
                        </a:rPr>
                        <a:t>Técnico Superior Universitario en Química, Área Biotecnología.</a:t>
                      </a:r>
                      <a:endParaRPr lang="es-ES" sz="1400" b="0" i="0" u="none" strike="noStrike" dirty="0">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9.4</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08"/>
                  </a:ext>
                </a:extLst>
              </a:tr>
              <a:tr h="235362">
                <a:tc>
                  <a:txBody>
                    <a:bodyPr/>
                    <a:lstStyle/>
                    <a:p>
                      <a:pPr algn="just" rtl="0" fontAlgn="ctr"/>
                      <a:r>
                        <a:rPr lang="es-ES" sz="1400" u="none" strike="noStrike">
                          <a:effectLst/>
                        </a:rPr>
                        <a:t>Técnico Superior Universitario en Gastronomía.</a:t>
                      </a:r>
                      <a:endParaRPr lang="es-ES"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9.4</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09"/>
                  </a:ext>
                </a:extLst>
              </a:tr>
              <a:tr h="235362">
                <a:tc>
                  <a:txBody>
                    <a:bodyPr/>
                    <a:lstStyle/>
                    <a:p>
                      <a:pPr algn="just" rtl="0" fontAlgn="ctr"/>
                      <a:r>
                        <a:rPr lang="es-ES" sz="1400" u="none" strike="noStrike">
                          <a:effectLst/>
                        </a:rPr>
                        <a:t>Técnico Superior Universitario en Contaduría.</a:t>
                      </a:r>
                      <a:endParaRPr lang="es-ES"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9.39</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10"/>
                  </a:ext>
                </a:extLst>
              </a:tr>
              <a:tr h="235362">
                <a:tc>
                  <a:txBody>
                    <a:bodyPr/>
                    <a:lstStyle/>
                    <a:p>
                      <a:pPr algn="just" rtl="0" fontAlgn="ctr"/>
                      <a:r>
                        <a:rPr lang="es-ES" sz="1400" u="none" strike="noStrike">
                          <a:effectLst/>
                        </a:rPr>
                        <a:t>Técnico Superior Universitario en Turismo, Área Hotelería.</a:t>
                      </a:r>
                      <a:endParaRPr lang="es-ES"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9.3</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11"/>
                  </a:ext>
                </a:extLst>
              </a:tr>
              <a:tr h="235362">
                <a:tc>
                  <a:txBody>
                    <a:bodyPr/>
                    <a:lstStyle/>
                    <a:p>
                      <a:pPr algn="just" rtl="0" fontAlgn="ctr"/>
                      <a:r>
                        <a:rPr lang="es-MX" sz="1400" u="none" strike="noStrike">
                          <a:effectLst/>
                        </a:rPr>
                        <a:t>Licenciatura en Gastronomía.</a:t>
                      </a:r>
                      <a:endParaRPr lang="es-MX"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9.3</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12"/>
                  </a:ext>
                </a:extLst>
              </a:tr>
              <a:tr h="461309">
                <a:tc>
                  <a:txBody>
                    <a:bodyPr/>
                    <a:lstStyle/>
                    <a:p>
                      <a:pPr algn="just" rtl="0" fontAlgn="ctr"/>
                      <a:r>
                        <a:rPr lang="es-ES" sz="1400" u="none" strike="noStrike">
                          <a:effectLst/>
                        </a:rPr>
                        <a:t>Técnico Superior Universitario en Tecnologías de la Información, Área en torno virtuales y negocios digitales</a:t>
                      </a:r>
                      <a:endParaRPr lang="es-ES"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9.19</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13"/>
                  </a:ext>
                </a:extLst>
              </a:tr>
              <a:tr h="226377">
                <a:tc>
                  <a:txBody>
                    <a:bodyPr/>
                    <a:lstStyle/>
                    <a:p>
                      <a:pPr algn="just" rtl="0" fontAlgn="ctr"/>
                      <a:r>
                        <a:rPr lang="es-MX" sz="1400" u="none" strike="noStrike">
                          <a:effectLst/>
                        </a:rPr>
                        <a:t>Técnico Superior Universitario en Paramédico.</a:t>
                      </a:r>
                      <a:endParaRPr lang="es-MX" sz="1400" b="0" i="0" u="none" strike="noStrike">
                        <a:solidFill>
                          <a:srgbClr val="000000"/>
                        </a:solidFill>
                        <a:effectLst/>
                        <a:latin typeface="Arial Narrow" panose="020B0606020202030204" pitchFamily="34" charset="0"/>
                      </a:endParaRPr>
                    </a:p>
                  </a:txBody>
                  <a:tcPr marL="9258" marR="9258" marT="9258" marB="0" anchor="ctr"/>
                </a:tc>
                <a:tc>
                  <a:txBody>
                    <a:bodyPr/>
                    <a:lstStyle/>
                    <a:p>
                      <a:pPr algn="ctr" rtl="0" fontAlgn="ctr"/>
                      <a:r>
                        <a:rPr lang="es-MX" sz="1400" b="1" u="none" strike="noStrike" dirty="0">
                          <a:effectLst/>
                        </a:rPr>
                        <a:t>9.08</a:t>
                      </a:r>
                      <a:endParaRPr lang="es-MX" sz="1400" b="1" i="0" u="none" strike="noStrike" dirty="0">
                        <a:solidFill>
                          <a:srgbClr val="000000"/>
                        </a:solidFill>
                        <a:effectLst/>
                        <a:latin typeface="Arial Narrow" panose="020B0606020202030204" pitchFamily="34" charset="0"/>
                      </a:endParaRPr>
                    </a:p>
                  </a:txBody>
                  <a:tcPr marL="9258" marR="9258" marT="9258" marB="0" anchor="ctr"/>
                </a:tc>
                <a:extLst>
                  <a:ext uri="{0D108BD9-81ED-4DB2-BD59-A6C34878D82A}">
                    <a16:rowId xmlns:a16="http://schemas.microsoft.com/office/drawing/2014/main" xmlns="" val="10014"/>
                  </a:ext>
                </a:extLst>
              </a:tr>
            </a:tbl>
          </a:graphicData>
        </a:graphic>
      </p:graphicFrame>
      <p:sp>
        <p:nvSpPr>
          <p:cNvPr id="6" name="Rectángulo 5"/>
          <p:cNvSpPr/>
          <p:nvPr/>
        </p:nvSpPr>
        <p:spPr>
          <a:xfrm>
            <a:off x="623455" y="930811"/>
            <a:ext cx="7744689" cy="461665"/>
          </a:xfrm>
          <a:prstGeom prst="rect">
            <a:avLst/>
          </a:prstGeom>
        </p:spPr>
        <p:txBody>
          <a:bodyPr wrap="square">
            <a:spAutoFit/>
          </a:bodyPr>
          <a:lstStyle/>
          <a:p>
            <a:pPr algn="ctr"/>
            <a:r>
              <a:rPr lang="es-MX" sz="2400" b="1" dirty="0" smtClean="0">
                <a:latin typeface="Arial" panose="020B0604020202020204" pitchFamily="34" charset="0"/>
                <a:cs typeface="Arial" panose="020B0604020202020204" pitchFamily="34" charset="0"/>
              </a:rPr>
              <a:t>8.1.4. </a:t>
            </a:r>
            <a:r>
              <a:rPr lang="es-MX" sz="2400" b="1" dirty="0">
                <a:latin typeface="Arial" panose="020B0604020202020204" pitchFamily="34" charset="0"/>
                <a:cs typeface="Arial" panose="020B0604020202020204" pitchFamily="34" charset="0"/>
              </a:rPr>
              <a:t>Aprovechamiento </a:t>
            </a:r>
            <a:r>
              <a:rPr lang="es-MX" sz="2400" b="1" dirty="0" smtClean="0">
                <a:latin typeface="Arial" panose="020B0604020202020204" pitchFamily="34" charset="0"/>
                <a:cs typeface="Arial" panose="020B0604020202020204" pitchFamily="34" charset="0"/>
              </a:rPr>
              <a:t>Académico </a:t>
            </a:r>
            <a:r>
              <a:rPr lang="es-MX" sz="2400" b="1" dirty="0">
                <a:latin typeface="Arial" panose="020B0604020202020204" pitchFamily="34" charset="0"/>
                <a:cs typeface="Arial" panose="020B0604020202020204" pitchFamily="34" charset="0"/>
              </a:rPr>
              <a:t>(Sept-Dic 2020)</a:t>
            </a:r>
          </a:p>
        </p:txBody>
      </p:sp>
    </p:spTree>
    <p:extLst>
      <p:ext uri="{BB962C8B-B14F-4D97-AF65-F5344CB8AC3E}">
        <p14:creationId xmlns:p14="http://schemas.microsoft.com/office/powerpoint/2010/main" val="33892109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b="20601"/>
          <a:stretch/>
        </p:blipFill>
        <p:spPr>
          <a:xfrm>
            <a:off x="0" y="0"/>
            <a:ext cx="9144000" cy="5445224"/>
          </a:xfrm>
          <a:prstGeom prst="rect">
            <a:avLst/>
          </a:prstGeom>
        </p:spPr>
      </p:pic>
      <p:graphicFrame>
        <p:nvGraphicFramePr>
          <p:cNvPr id="10" name="1 Gráfico"/>
          <p:cNvGraphicFramePr>
            <a:graphicFrameLocks/>
          </p:cNvGraphicFramePr>
          <p:nvPr>
            <p:extLst>
              <p:ext uri="{D42A27DB-BD31-4B8C-83A1-F6EECF244321}">
                <p14:modId xmlns:p14="http://schemas.microsoft.com/office/powerpoint/2010/main" val="3851607419"/>
              </p:ext>
            </p:extLst>
          </p:nvPr>
        </p:nvGraphicFramePr>
        <p:xfrm>
          <a:off x="0" y="1080655"/>
          <a:ext cx="9144000" cy="5247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21408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b="20601"/>
          <a:stretch/>
        </p:blipFill>
        <p:spPr>
          <a:xfrm>
            <a:off x="0" y="0"/>
            <a:ext cx="9144000" cy="5445224"/>
          </a:xfrm>
          <a:prstGeom prst="rect">
            <a:avLst/>
          </a:prstGeom>
        </p:spPr>
      </p:pic>
      <p:graphicFrame>
        <p:nvGraphicFramePr>
          <p:cNvPr id="5" name="4 Gráfico"/>
          <p:cNvGraphicFramePr>
            <a:graphicFrameLocks/>
          </p:cNvGraphicFramePr>
          <p:nvPr>
            <p:extLst>
              <p:ext uri="{D42A27DB-BD31-4B8C-83A1-F6EECF244321}">
                <p14:modId xmlns:p14="http://schemas.microsoft.com/office/powerpoint/2010/main" val="3180784403"/>
              </p:ext>
            </p:extLst>
          </p:nvPr>
        </p:nvGraphicFramePr>
        <p:xfrm>
          <a:off x="10914" y="2715488"/>
          <a:ext cx="8769927" cy="3906984"/>
        </p:xfrm>
        <a:graphic>
          <a:graphicData uri="http://schemas.openxmlformats.org/drawingml/2006/chart">
            <c:chart xmlns:c="http://schemas.openxmlformats.org/drawingml/2006/chart" xmlns:r="http://schemas.openxmlformats.org/officeDocument/2006/relationships" r:id="rId3"/>
          </a:graphicData>
        </a:graphic>
      </p:graphicFrame>
      <p:sp>
        <p:nvSpPr>
          <p:cNvPr id="6" name="5 CuadroTexto"/>
          <p:cNvSpPr txBox="1"/>
          <p:nvPr/>
        </p:nvSpPr>
        <p:spPr>
          <a:xfrm>
            <a:off x="179512" y="1538240"/>
            <a:ext cx="8784976" cy="523220"/>
          </a:xfrm>
          <a:prstGeom prst="rect">
            <a:avLst/>
          </a:prstGeom>
          <a:noFill/>
        </p:spPr>
        <p:txBody>
          <a:bodyPr wrap="square" rtlCol="0">
            <a:spAutoFit/>
          </a:bodyPr>
          <a:lstStyle/>
          <a:p>
            <a:pPr algn="ctr"/>
            <a:r>
              <a:rPr lang="es-MX" sz="2800" b="1" dirty="0" smtClean="0">
                <a:latin typeface="Arial" pitchFamily="34" charset="0"/>
                <a:cs typeface="Arial" pitchFamily="34" charset="0"/>
              </a:rPr>
              <a:t>Eficiencia Terminal Licenciatura e Ingeniería</a:t>
            </a:r>
            <a:endParaRPr lang="es-MX" sz="2800" b="1" dirty="0">
              <a:latin typeface="Arial" pitchFamily="34" charset="0"/>
              <a:cs typeface="Arial" pitchFamily="34" charset="0"/>
            </a:endParaRPr>
          </a:p>
        </p:txBody>
      </p:sp>
    </p:spTree>
    <p:extLst>
      <p:ext uri="{BB962C8B-B14F-4D97-AF65-F5344CB8AC3E}">
        <p14:creationId xmlns:p14="http://schemas.microsoft.com/office/powerpoint/2010/main" val="22554254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2700"/>
          <a:stretch/>
        </p:blipFill>
        <p:spPr>
          <a:xfrm>
            <a:off x="0" y="0"/>
            <a:ext cx="9144000" cy="5301208"/>
          </a:xfrm>
        </p:spPr>
      </p:pic>
      <p:sp>
        <p:nvSpPr>
          <p:cNvPr id="5" name="5 CuadroTexto"/>
          <p:cNvSpPr txBox="1"/>
          <p:nvPr/>
        </p:nvSpPr>
        <p:spPr>
          <a:xfrm>
            <a:off x="276387" y="809593"/>
            <a:ext cx="9019308" cy="461665"/>
          </a:xfrm>
          <a:prstGeom prst="rect">
            <a:avLst/>
          </a:prstGeom>
          <a:noFill/>
        </p:spPr>
        <p:txBody>
          <a:bodyPr wrap="square" rtlCol="0">
            <a:spAutoFit/>
          </a:bodyPr>
          <a:lstStyle/>
          <a:p>
            <a:pPr algn="ctr"/>
            <a:r>
              <a:rPr lang="es-MX" sz="2400" b="1" dirty="0" smtClean="0">
                <a:latin typeface="Arial" pitchFamily="34" charset="0"/>
                <a:cs typeface="Arial" pitchFamily="34" charset="0"/>
              </a:rPr>
              <a:t>8.1.6. Becas por PE.</a:t>
            </a:r>
            <a:endParaRPr lang="es-MX" sz="2400" b="1" dirty="0">
              <a:latin typeface="Arial" pitchFamily="34" charset="0"/>
              <a:cs typeface="Arial"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328954866"/>
              </p:ext>
            </p:extLst>
          </p:nvPr>
        </p:nvGraphicFramePr>
        <p:xfrm>
          <a:off x="276383" y="1271253"/>
          <a:ext cx="8576671" cy="5446506"/>
        </p:xfrm>
        <a:graphic>
          <a:graphicData uri="http://schemas.openxmlformats.org/drawingml/2006/table">
            <a:tbl>
              <a:tblPr firstRow="1" firstCol="1" bandRow="1">
                <a:tableStyleId>{E8B1032C-EA38-4F05-BA0D-38AFFFC7BED3}</a:tableStyleId>
              </a:tblPr>
              <a:tblGrid>
                <a:gridCol w="2746128">
                  <a:extLst>
                    <a:ext uri="{9D8B030D-6E8A-4147-A177-3AD203B41FA5}">
                      <a16:colId xmlns:a16="http://schemas.microsoft.com/office/drawing/2014/main" xmlns="" val="304167722"/>
                    </a:ext>
                  </a:extLst>
                </a:gridCol>
                <a:gridCol w="221879">
                  <a:extLst>
                    <a:ext uri="{9D8B030D-6E8A-4147-A177-3AD203B41FA5}">
                      <a16:colId xmlns:a16="http://schemas.microsoft.com/office/drawing/2014/main" xmlns="" val="1134377747"/>
                    </a:ext>
                  </a:extLst>
                </a:gridCol>
                <a:gridCol w="414904">
                  <a:extLst>
                    <a:ext uri="{9D8B030D-6E8A-4147-A177-3AD203B41FA5}">
                      <a16:colId xmlns:a16="http://schemas.microsoft.com/office/drawing/2014/main" xmlns="" val="6569014"/>
                    </a:ext>
                  </a:extLst>
                </a:gridCol>
                <a:gridCol w="277596">
                  <a:extLst>
                    <a:ext uri="{9D8B030D-6E8A-4147-A177-3AD203B41FA5}">
                      <a16:colId xmlns:a16="http://schemas.microsoft.com/office/drawing/2014/main" xmlns="" val="3484698152"/>
                    </a:ext>
                  </a:extLst>
                </a:gridCol>
                <a:gridCol w="359186">
                  <a:extLst>
                    <a:ext uri="{9D8B030D-6E8A-4147-A177-3AD203B41FA5}">
                      <a16:colId xmlns:a16="http://schemas.microsoft.com/office/drawing/2014/main" xmlns="" val="1730834291"/>
                    </a:ext>
                  </a:extLst>
                </a:gridCol>
                <a:gridCol w="277596">
                  <a:extLst>
                    <a:ext uri="{9D8B030D-6E8A-4147-A177-3AD203B41FA5}">
                      <a16:colId xmlns:a16="http://schemas.microsoft.com/office/drawing/2014/main" xmlns="" val="2347415944"/>
                    </a:ext>
                  </a:extLst>
                </a:gridCol>
                <a:gridCol w="359186">
                  <a:extLst>
                    <a:ext uri="{9D8B030D-6E8A-4147-A177-3AD203B41FA5}">
                      <a16:colId xmlns:a16="http://schemas.microsoft.com/office/drawing/2014/main" xmlns="" val="2891189814"/>
                    </a:ext>
                  </a:extLst>
                </a:gridCol>
                <a:gridCol w="318392">
                  <a:extLst>
                    <a:ext uri="{9D8B030D-6E8A-4147-A177-3AD203B41FA5}">
                      <a16:colId xmlns:a16="http://schemas.microsoft.com/office/drawing/2014/main" xmlns="" val="4027991003"/>
                    </a:ext>
                  </a:extLst>
                </a:gridCol>
                <a:gridCol w="318392">
                  <a:extLst>
                    <a:ext uri="{9D8B030D-6E8A-4147-A177-3AD203B41FA5}">
                      <a16:colId xmlns:a16="http://schemas.microsoft.com/office/drawing/2014/main" xmlns="" val="1104191141"/>
                    </a:ext>
                  </a:extLst>
                </a:gridCol>
                <a:gridCol w="278592">
                  <a:extLst>
                    <a:ext uri="{9D8B030D-6E8A-4147-A177-3AD203B41FA5}">
                      <a16:colId xmlns:a16="http://schemas.microsoft.com/office/drawing/2014/main" xmlns="" val="2061402564"/>
                    </a:ext>
                  </a:extLst>
                </a:gridCol>
                <a:gridCol w="278592">
                  <a:extLst>
                    <a:ext uri="{9D8B030D-6E8A-4147-A177-3AD203B41FA5}">
                      <a16:colId xmlns:a16="http://schemas.microsoft.com/office/drawing/2014/main" xmlns="" val="1598906234"/>
                    </a:ext>
                  </a:extLst>
                </a:gridCol>
                <a:gridCol w="258693">
                  <a:extLst>
                    <a:ext uri="{9D8B030D-6E8A-4147-A177-3AD203B41FA5}">
                      <a16:colId xmlns:a16="http://schemas.microsoft.com/office/drawing/2014/main" xmlns="" val="2317637563"/>
                    </a:ext>
                  </a:extLst>
                </a:gridCol>
                <a:gridCol w="258693">
                  <a:extLst>
                    <a:ext uri="{9D8B030D-6E8A-4147-A177-3AD203B41FA5}">
                      <a16:colId xmlns:a16="http://schemas.microsoft.com/office/drawing/2014/main" xmlns="" val="2947387081"/>
                    </a:ext>
                  </a:extLst>
                </a:gridCol>
                <a:gridCol w="258693">
                  <a:extLst>
                    <a:ext uri="{9D8B030D-6E8A-4147-A177-3AD203B41FA5}">
                      <a16:colId xmlns:a16="http://schemas.microsoft.com/office/drawing/2014/main" xmlns="" val="3697765433"/>
                    </a:ext>
                  </a:extLst>
                </a:gridCol>
                <a:gridCol w="258693">
                  <a:extLst>
                    <a:ext uri="{9D8B030D-6E8A-4147-A177-3AD203B41FA5}">
                      <a16:colId xmlns:a16="http://schemas.microsoft.com/office/drawing/2014/main" xmlns="" val="3695967077"/>
                    </a:ext>
                  </a:extLst>
                </a:gridCol>
                <a:gridCol w="318392">
                  <a:extLst>
                    <a:ext uri="{9D8B030D-6E8A-4147-A177-3AD203B41FA5}">
                      <a16:colId xmlns:a16="http://schemas.microsoft.com/office/drawing/2014/main" xmlns="" val="3942398717"/>
                    </a:ext>
                  </a:extLst>
                </a:gridCol>
                <a:gridCol w="318392">
                  <a:extLst>
                    <a:ext uri="{9D8B030D-6E8A-4147-A177-3AD203B41FA5}">
                      <a16:colId xmlns:a16="http://schemas.microsoft.com/office/drawing/2014/main" xmlns="" val="1603398682"/>
                    </a:ext>
                  </a:extLst>
                </a:gridCol>
                <a:gridCol w="527336">
                  <a:extLst>
                    <a:ext uri="{9D8B030D-6E8A-4147-A177-3AD203B41FA5}">
                      <a16:colId xmlns:a16="http://schemas.microsoft.com/office/drawing/2014/main" xmlns="" val="2215036233"/>
                    </a:ext>
                  </a:extLst>
                </a:gridCol>
                <a:gridCol w="527336">
                  <a:extLst>
                    <a:ext uri="{9D8B030D-6E8A-4147-A177-3AD203B41FA5}">
                      <a16:colId xmlns:a16="http://schemas.microsoft.com/office/drawing/2014/main" xmlns="" val="342784713"/>
                    </a:ext>
                  </a:extLst>
                </a:gridCol>
              </a:tblGrid>
              <a:tr h="901541">
                <a:tc>
                  <a:txBody>
                    <a:bodyPr/>
                    <a:lstStyle/>
                    <a:p>
                      <a:pPr algn="ctr">
                        <a:spcAft>
                          <a:spcPts val="0"/>
                        </a:spcAft>
                      </a:pPr>
                      <a:r>
                        <a:rPr lang="es-MX" sz="1000" u="none" strike="noStrike" dirty="0" smtClean="0">
                          <a:effectLst/>
                          <a:uFill>
                            <a:solidFill>
                              <a:srgbClr val="000000"/>
                            </a:solidFill>
                          </a:uFill>
                        </a:rPr>
                        <a:t>PROGRAMA EDUCATIVO</a:t>
                      </a:r>
                      <a:endParaRPr lang="es-MX" sz="32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2">
                  <a:txBody>
                    <a:bodyPr/>
                    <a:lstStyle/>
                    <a:p>
                      <a:pPr algn="ctr">
                        <a:spcAft>
                          <a:spcPts val="0"/>
                        </a:spcAft>
                      </a:pPr>
                      <a:r>
                        <a:rPr lang="es-MX" sz="1100" u="none" strike="noStrike" dirty="0">
                          <a:effectLst/>
                          <a:uFill>
                            <a:solidFill>
                              <a:srgbClr val="000000"/>
                            </a:solidFill>
                          </a:uFill>
                        </a:rPr>
                        <a:t>Alimentos</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vert="vert270" anchor="ctr"/>
                </a:tc>
                <a:tc hMerge="1">
                  <a:txBody>
                    <a:bodyPr/>
                    <a:lstStyle/>
                    <a:p>
                      <a:endParaRPr lang="es-MX"/>
                    </a:p>
                  </a:txBody>
                  <a:tcPr/>
                </a:tc>
                <a:tc gridSpan="2">
                  <a:txBody>
                    <a:bodyPr/>
                    <a:lstStyle/>
                    <a:p>
                      <a:pPr algn="ctr">
                        <a:spcAft>
                          <a:spcPts val="0"/>
                        </a:spcAft>
                      </a:pPr>
                      <a:r>
                        <a:rPr lang="es-MX" sz="1100" u="none" strike="noStrike" dirty="0">
                          <a:effectLst/>
                          <a:uFill>
                            <a:solidFill>
                              <a:srgbClr val="000000"/>
                            </a:solidFill>
                          </a:uFill>
                        </a:rPr>
                        <a:t>Transporte</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vert="vert270" anchor="ctr"/>
                </a:tc>
                <a:tc hMerge="1">
                  <a:txBody>
                    <a:bodyPr/>
                    <a:lstStyle/>
                    <a:p>
                      <a:endParaRPr lang="es-MX"/>
                    </a:p>
                  </a:txBody>
                  <a:tcPr/>
                </a:tc>
                <a:tc gridSpan="2">
                  <a:txBody>
                    <a:bodyPr/>
                    <a:lstStyle/>
                    <a:p>
                      <a:pPr algn="ctr">
                        <a:spcAft>
                          <a:spcPts val="0"/>
                        </a:spcAft>
                      </a:pPr>
                      <a:r>
                        <a:rPr lang="es-MX" sz="1100" u="none" strike="noStrike" dirty="0">
                          <a:effectLst/>
                          <a:uFill>
                            <a:solidFill>
                              <a:srgbClr val="000000"/>
                            </a:solidFill>
                          </a:uFill>
                        </a:rPr>
                        <a:t>Fotocopias</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vert="vert270" anchor="ctr"/>
                </a:tc>
                <a:tc hMerge="1">
                  <a:txBody>
                    <a:bodyPr/>
                    <a:lstStyle/>
                    <a:p>
                      <a:endParaRPr lang="es-MX"/>
                    </a:p>
                  </a:txBody>
                  <a:tcPr/>
                </a:tc>
                <a:tc gridSpan="2">
                  <a:txBody>
                    <a:bodyPr/>
                    <a:lstStyle/>
                    <a:p>
                      <a:pPr algn="ctr">
                        <a:spcAft>
                          <a:spcPts val="0"/>
                        </a:spcAft>
                      </a:pPr>
                      <a:r>
                        <a:rPr lang="es-MX" sz="1100" u="none" strike="noStrike" dirty="0">
                          <a:effectLst/>
                          <a:uFill>
                            <a:solidFill>
                              <a:srgbClr val="000000"/>
                            </a:solidFill>
                          </a:uFill>
                        </a:rPr>
                        <a:t>Deportivas</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vert="vert270" anchor="ctr"/>
                </a:tc>
                <a:tc hMerge="1">
                  <a:txBody>
                    <a:bodyPr/>
                    <a:lstStyle/>
                    <a:p>
                      <a:endParaRPr lang="es-MX"/>
                    </a:p>
                  </a:txBody>
                  <a:tcPr/>
                </a:tc>
                <a:tc gridSpan="2">
                  <a:txBody>
                    <a:bodyPr/>
                    <a:lstStyle/>
                    <a:p>
                      <a:pPr algn="ctr">
                        <a:spcAft>
                          <a:spcPts val="0"/>
                        </a:spcAft>
                      </a:pPr>
                      <a:r>
                        <a:rPr lang="es-MX" sz="1100" u="none" strike="noStrike" dirty="0">
                          <a:effectLst/>
                          <a:uFill>
                            <a:solidFill>
                              <a:srgbClr val="000000"/>
                            </a:solidFill>
                          </a:uFill>
                        </a:rPr>
                        <a:t>Trabajadores/Hijos de Trabajadores</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vert="vert270" anchor="ctr"/>
                </a:tc>
                <a:tc hMerge="1">
                  <a:txBody>
                    <a:bodyPr/>
                    <a:lstStyle/>
                    <a:p>
                      <a:endParaRPr lang="es-MX"/>
                    </a:p>
                  </a:txBody>
                  <a:tcPr/>
                </a:tc>
                <a:tc gridSpan="2">
                  <a:txBody>
                    <a:bodyPr/>
                    <a:lstStyle/>
                    <a:p>
                      <a:pPr algn="ctr">
                        <a:spcAft>
                          <a:spcPts val="0"/>
                        </a:spcAft>
                      </a:pPr>
                      <a:r>
                        <a:rPr lang="es-MX" sz="1100" u="none" strike="noStrike" dirty="0">
                          <a:effectLst/>
                          <a:uFill>
                            <a:solidFill>
                              <a:srgbClr val="000000"/>
                            </a:solidFill>
                          </a:uFill>
                        </a:rPr>
                        <a:t>Beca Hermanos</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vert="vert270" anchor="ctr"/>
                </a:tc>
                <a:tc hMerge="1">
                  <a:txBody>
                    <a:bodyPr/>
                    <a:lstStyle/>
                    <a:p>
                      <a:endParaRPr lang="es-MX"/>
                    </a:p>
                  </a:txBody>
                  <a:tcPr/>
                </a:tc>
                <a:tc gridSpan="2">
                  <a:txBody>
                    <a:bodyPr/>
                    <a:lstStyle/>
                    <a:p>
                      <a:pPr algn="ctr">
                        <a:spcAft>
                          <a:spcPts val="0"/>
                        </a:spcAft>
                      </a:pPr>
                      <a:r>
                        <a:rPr lang="es-MX" sz="1100" u="none" strike="noStrike" dirty="0">
                          <a:effectLst/>
                          <a:uFill>
                            <a:solidFill>
                              <a:srgbClr val="000000"/>
                            </a:solidFill>
                          </a:uFill>
                        </a:rPr>
                        <a:t>Inclusión</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vert="vert270" anchor="ctr"/>
                </a:tc>
                <a:tc hMerge="1">
                  <a:txBody>
                    <a:bodyPr/>
                    <a:lstStyle/>
                    <a:p>
                      <a:endParaRPr lang="es-MX"/>
                    </a:p>
                  </a:txBody>
                  <a:tcPr/>
                </a:tc>
                <a:tc gridSpan="2">
                  <a:txBody>
                    <a:bodyPr/>
                    <a:lstStyle/>
                    <a:p>
                      <a:pPr algn="ctr">
                        <a:spcAft>
                          <a:spcPts val="0"/>
                        </a:spcAft>
                      </a:pPr>
                      <a:r>
                        <a:rPr lang="es-MX" sz="1100" u="none" strike="noStrike" dirty="0">
                          <a:effectLst/>
                          <a:uFill>
                            <a:solidFill>
                              <a:srgbClr val="000000"/>
                            </a:solidFill>
                          </a:uFill>
                        </a:rPr>
                        <a:t>Empresariales</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vert="vert270" anchor="ctr"/>
                </a:tc>
                <a:tc hMerge="1">
                  <a:txBody>
                    <a:bodyPr/>
                    <a:lstStyle/>
                    <a:p>
                      <a:endParaRPr lang="es-MX"/>
                    </a:p>
                  </a:txBody>
                  <a:tcPr/>
                </a:tc>
                <a:tc gridSpan="2">
                  <a:txBody>
                    <a:bodyPr/>
                    <a:lstStyle/>
                    <a:p>
                      <a:pPr algn="ctr">
                        <a:spcAft>
                          <a:spcPts val="0"/>
                        </a:spcAft>
                      </a:pPr>
                      <a:r>
                        <a:rPr lang="es-MX" sz="1100" u="none" strike="noStrike" dirty="0">
                          <a:effectLst/>
                          <a:uFill>
                            <a:solidFill>
                              <a:srgbClr val="000000"/>
                            </a:solidFill>
                          </a:uFill>
                        </a:rPr>
                        <a:t>Totales</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vert="vert270" anchor="ctr"/>
                </a:tc>
                <a:tc hMerge="1">
                  <a:txBody>
                    <a:bodyPr/>
                    <a:lstStyle/>
                    <a:p>
                      <a:endParaRPr lang="es-MX"/>
                    </a:p>
                  </a:txBody>
                  <a:tcPr/>
                </a:tc>
                <a:extLst>
                  <a:ext uri="{0D108BD9-81ED-4DB2-BD59-A6C34878D82A}">
                    <a16:rowId xmlns:a16="http://schemas.microsoft.com/office/drawing/2014/main" xmlns="" val="1864634473"/>
                  </a:ext>
                </a:extLst>
              </a:tr>
              <a:tr h="189324">
                <a:tc>
                  <a:txBody>
                    <a:bodyPr/>
                    <a:lstStyle/>
                    <a:p>
                      <a:pPr algn="ctr">
                        <a:spcAft>
                          <a:spcPts val="0"/>
                        </a:spcAft>
                      </a:pPr>
                      <a:r>
                        <a:rPr lang="es-MX" sz="800" u="none" strike="noStrike">
                          <a:effectLst/>
                          <a:uFill>
                            <a:solidFill>
                              <a:srgbClr val="000000"/>
                            </a:solidFill>
                          </a:uFill>
                        </a:rPr>
                        <a:t> </a:t>
                      </a:r>
                      <a:endParaRPr lang="es-MX" sz="24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dirty="0">
                          <a:effectLst/>
                          <a:uFill>
                            <a:solidFill>
                              <a:srgbClr val="000000"/>
                            </a:solidFill>
                          </a:uFill>
                        </a:rPr>
                        <a:t>H</a:t>
                      </a:r>
                      <a:endParaRPr lang="es-MX" sz="28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M</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H</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M</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H</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M</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H</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M</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H</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spcAft>
                          <a:spcPts val="0"/>
                        </a:spcAft>
                      </a:pPr>
                      <a:r>
                        <a:rPr lang="es-MX" sz="900" u="none" strike="noStrike">
                          <a:effectLst/>
                          <a:uFill>
                            <a:solidFill>
                              <a:srgbClr val="000000"/>
                            </a:solidFill>
                          </a:uFill>
                        </a:rPr>
                        <a:t>M</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spcAft>
                          <a:spcPts val="0"/>
                        </a:spcAft>
                      </a:pPr>
                      <a:r>
                        <a:rPr lang="es-MX" sz="900" u="none" strike="noStrike">
                          <a:effectLst/>
                          <a:uFill>
                            <a:solidFill>
                              <a:srgbClr val="000000"/>
                            </a:solidFill>
                          </a:uFill>
                        </a:rPr>
                        <a:t>H</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spcAft>
                          <a:spcPts val="0"/>
                        </a:spcAft>
                      </a:pPr>
                      <a:r>
                        <a:rPr lang="es-MX" sz="900" u="none" strike="noStrike">
                          <a:effectLst/>
                          <a:uFill>
                            <a:solidFill>
                              <a:srgbClr val="000000"/>
                            </a:solidFill>
                          </a:uFill>
                        </a:rPr>
                        <a:t>M</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H</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M</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H</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M</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900" u="none" strike="noStrike">
                          <a:effectLst/>
                          <a:uFill>
                            <a:solidFill>
                              <a:srgbClr val="000000"/>
                            </a:solidFill>
                          </a:uFill>
                        </a:rPr>
                        <a:t>H</a:t>
                      </a:r>
                      <a:endParaRPr lang="es-MX" sz="28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spcAft>
                          <a:spcPts val="0"/>
                        </a:spcAft>
                      </a:pPr>
                      <a:r>
                        <a:rPr lang="es-MX" sz="900" u="none" strike="noStrike" dirty="0">
                          <a:effectLst/>
                          <a:uFill>
                            <a:solidFill>
                              <a:srgbClr val="000000"/>
                            </a:solidFill>
                          </a:uFill>
                        </a:rPr>
                        <a:t>M</a:t>
                      </a:r>
                      <a:endParaRPr lang="es-MX" sz="28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508538032"/>
                  </a:ext>
                </a:extLst>
              </a:tr>
              <a:tr h="279477">
                <a:tc>
                  <a:txBody>
                    <a:bodyPr/>
                    <a:lstStyle/>
                    <a:p>
                      <a:pPr algn="ctr">
                        <a:spcAft>
                          <a:spcPts val="0"/>
                        </a:spcAft>
                      </a:pPr>
                      <a:r>
                        <a:rPr lang="es-MX" sz="1050" u="none" strike="noStrike" dirty="0">
                          <a:effectLst/>
                          <a:uFill>
                            <a:solidFill>
                              <a:srgbClr val="000000"/>
                            </a:solidFill>
                          </a:uFill>
                        </a:rPr>
                        <a:t>Técnico Superior Universitario en Química Área Biotecnológica</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13" gridSpan="6">
                  <a:txBody>
                    <a:bodyPr/>
                    <a:lstStyle/>
                    <a:p>
                      <a:pPr algn="ctr">
                        <a:spcAft>
                          <a:spcPts val="0"/>
                        </a:spcAft>
                      </a:pPr>
                      <a:r>
                        <a:rPr lang="es-MX" sz="1600" u="none" strike="noStrike" dirty="0">
                          <a:effectLst/>
                          <a:uFill>
                            <a:solidFill>
                              <a:srgbClr val="000000"/>
                            </a:solidFill>
                          </a:uFill>
                        </a:rPr>
                        <a:t>SUSPENDIDAS POR COVID 19, DEBIDO A QUE </a:t>
                      </a:r>
                      <a:r>
                        <a:rPr lang="es-MX" sz="1600" u="none" strike="noStrike" dirty="0" smtClean="0">
                          <a:effectLst/>
                          <a:uFill>
                            <a:solidFill>
                              <a:srgbClr val="000000"/>
                            </a:solidFill>
                          </a:uFill>
                        </a:rPr>
                        <a:t>SON </a:t>
                      </a:r>
                      <a:r>
                        <a:rPr lang="es-MX" sz="1600" u="none" strike="noStrike" dirty="0">
                          <a:effectLst/>
                          <a:uFill>
                            <a:solidFill>
                              <a:srgbClr val="000000"/>
                            </a:solidFill>
                          </a:uFill>
                        </a:rPr>
                        <a:t>BENEFICIOS QUE SE OTORGAN EN CLASES PRESENCIALES</a:t>
                      </a:r>
                      <a:endParaRPr lang="es-MX" sz="1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13" hMerge="1">
                  <a:txBody>
                    <a:bodyPr/>
                    <a:lstStyle/>
                    <a:p>
                      <a:endParaRPr lang="es-MX"/>
                    </a:p>
                  </a:txBody>
                  <a:tcPr/>
                </a:tc>
                <a:tc rowSpan="13" hMerge="1">
                  <a:txBody>
                    <a:bodyPr/>
                    <a:lstStyle/>
                    <a:p>
                      <a:endParaRPr lang="es-MX"/>
                    </a:p>
                  </a:txBody>
                  <a:tcPr/>
                </a:tc>
                <a:tc rowSpan="13" hMerge="1">
                  <a:txBody>
                    <a:bodyPr/>
                    <a:lstStyle/>
                    <a:p>
                      <a:endParaRPr lang="es-MX"/>
                    </a:p>
                  </a:txBody>
                  <a:tcPr/>
                </a:tc>
                <a:tc rowSpan="13" hMerge="1">
                  <a:txBody>
                    <a:bodyPr/>
                    <a:lstStyle/>
                    <a:p>
                      <a:endParaRPr lang="es-MX"/>
                    </a:p>
                  </a:txBody>
                  <a:tcPr/>
                </a:tc>
                <a:tc rowSpan="13" hMerge="1">
                  <a:txBody>
                    <a:bodyPr/>
                    <a:lstStyle/>
                    <a:p>
                      <a:endParaRPr lang="es-MX"/>
                    </a:p>
                  </a:txBody>
                  <a:tcP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2</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1</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0</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3</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199236308"/>
                  </a:ext>
                </a:extLst>
              </a:tr>
              <a:tr h="414709">
                <a:tc>
                  <a:txBody>
                    <a:bodyPr/>
                    <a:lstStyle/>
                    <a:p>
                      <a:pPr algn="ctr">
                        <a:spcAft>
                          <a:spcPts val="0"/>
                        </a:spcAft>
                      </a:pPr>
                      <a:r>
                        <a:rPr lang="es-MX" sz="1050" u="none" strike="noStrike" dirty="0">
                          <a:effectLst/>
                          <a:uFill>
                            <a:solidFill>
                              <a:srgbClr val="000000"/>
                            </a:solidFill>
                          </a:uFill>
                        </a:rPr>
                        <a:t>Técnico Superior Universitario en Desarrollo de Negocios Área Mercadotecnia</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ctr">
                        <a:spcAft>
                          <a:spcPts val="0"/>
                        </a:spcAft>
                      </a:pPr>
                      <a:r>
                        <a:rPr lang="es-MX" sz="1100" u="none" strike="noStrike">
                          <a:effectLst/>
                          <a:uFill>
                            <a:solidFill>
                              <a:srgbClr val="000000"/>
                            </a:solidFill>
                          </a:uFill>
                        </a:rPr>
                        <a:t>4</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9</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7</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9</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2274867671"/>
                  </a:ext>
                </a:extLst>
              </a:tr>
              <a:tr h="549941">
                <a:tc rowSpan="2">
                  <a:txBody>
                    <a:bodyPr/>
                    <a:lstStyle/>
                    <a:p>
                      <a:pPr algn="ctr">
                        <a:spcAft>
                          <a:spcPts val="0"/>
                        </a:spcAft>
                      </a:pPr>
                      <a:r>
                        <a:rPr lang="es-MX" sz="1050" u="none" strike="noStrike" dirty="0">
                          <a:effectLst/>
                          <a:uFill>
                            <a:solidFill>
                              <a:srgbClr val="000000"/>
                            </a:solidFill>
                          </a:uFill>
                        </a:rPr>
                        <a:t>Técnico Superior Universitario en Tecnologías de la Información  Área Entornos Virtuales y Negocios Digitales</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ctr">
                        <a:spcAft>
                          <a:spcPts val="0"/>
                        </a:spcAft>
                      </a:pPr>
                      <a:r>
                        <a:rPr lang="es-MX" sz="1100" u="none" strike="noStrike">
                          <a:effectLst/>
                          <a:uFill>
                            <a:solidFill>
                              <a:srgbClr val="000000"/>
                            </a:solidFill>
                          </a:uFill>
                        </a:rPr>
                        <a:t>3</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1</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3</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2</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9</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1184392673"/>
                  </a:ext>
                </a:extLst>
              </a:tr>
              <a:tr h="279400">
                <a:tc vMerge="1">
                  <a:txBody>
                    <a:bodyPr/>
                    <a:lstStyle/>
                    <a:p>
                      <a:pPr algn="ctr">
                        <a:spcAft>
                          <a:spcPts val="0"/>
                        </a:spcAft>
                      </a:pPr>
                      <a:endParaRPr lang="es-MX" sz="32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rowSpan="2">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2">
                  <a:txBody>
                    <a:bodyPr/>
                    <a:lstStyle/>
                    <a:p>
                      <a:pPr algn="ctr">
                        <a:spcAft>
                          <a:spcPts val="0"/>
                        </a:spcAft>
                      </a:pPr>
                      <a:r>
                        <a:rPr lang="es-MX" sz="1100" u="none" strike="noStrike">
                          <a:effectLst/>
                          <a:uFill>
                            <a:solidFill>
                              <a:srgbClr val="000000"/>
                            </a:solidFill>
                          </a:uFill>
                        </a:rPr>
                        <a:t>7</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2">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2">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2">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2">
                  <a:txBody>
                    <a:bodyPr/>
                    <a:lstStyle/>
                    <a:p>
                      <a:pPr algn="ctr">
                        <a:spcAft>
                          <a:spcPts val="0"/>
                        </a:spcAft>
                      </a:pPr>
                      <a:r>
                        <a:rPr lang="es-MX" sz="1100" u="none" strike="noStrike">
                          <a:effectLst/>
                          <a:uFill>
                            <a:solidFill>
                              <a:srgbClr val="000000"/>
                            </a:solidFill>
                          </a:uFill>
                        </a:rPr>
                        <a:t>2</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2">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2">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2">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2">
                  <a:txBody>
                    <a:bodyPr/>
                    <a:lstStyle/>
                    <a:p>
                      <a:pPr algn="ctr">
                        <a:spcAft>
                          <a:spcPts val="0"/>
                        </a:spcAft>
                      </a:pPr>
                      <a:r>
                        <a:rPr lang="es-MX" sz="1100" u="none" strike="noStrike">
                          <a:effectLst/>
                          <a:uFill>
                            <a:solidFill>
                              <a:srgbClr val="000000"/>
                            </a:solidFill>
                          </a:uFill>
                        </a:rPr>
                        <a:t>2</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2">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rowSpan="2">
                  <a:txBody>
                    <a:bodyPr/>
                    <a:lstStyle/>
                    <a:p>
                      <a:pPr algn="ctr">
                        <a:spcAft>
                          <a:spcPts val="0"/>
                        </a:spcAft>
                      </a:pPr>
                      <a:r>
                        <a:rPr lang="es-MX" sz="1100" u="none" strike="noStrike">
                          <a:effectLst/>
                          <a:uFill>
                            <a:solidFill>
                              <a:srgbClr val="000000"/>
                            </a:solidFill>
                          </a:uFill>
                        </a:rPr>
                        <a:t>11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1328454066"/>
                  </a:ext>
                </a:extLst>
              </a:tr>
              <a:tr h="0">
                <a:tc>
                  <a:txBody>
                    <a:bodyPr/>
                    <a:lstStyle/>
                    <a:p>
                      <a:pPr algn="ctr">
                        <a:spcAft>
                          <a:spcPts val="0"/>
                        </a:spcAft>
                      </a:pPr>
                      <a:r>
                        <a:rPr lang="es-MX" sz="1050" u="none" strike="noStrike" dirty="0">
                          <a:effectLst/>
                          <a:uFill>
                            <a:solidFill>
                              <a:srgbClr val="000000"/>
                            </a:solidFill>
                          </a:uFill>
                        </a:rPr>
                        <a:t>Técnico Superior Universitario en Turismo Área Hotelería</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xmlns="" val="10006"/>
                  </a:ext>
                </a:extLst>
              </a:tr>
              <a:tr h="279477">
                <a:tc>
                  <a:txBody>
                    <a:bodyPr/>
                    <a:lstStyle/>
                    <a:p>
                      <a:pPr algn="ctr">
                        <a:spcAft>
                          <a:spcPts val="0"/>
                        </a:spcAft>
                      </a:pPr>
                      <a:r>
                        <a:rPr lang="es-MX" sz="1050" u="none" strike="noStrike" dirty="0">
                          <a:effectLst/>
                          <a:uFill>
                            <a:solidFill>
                              <a:srgbClr val="000000"/>
                            </a:solidFill>
                          </a:uFill>
                        </a:rPr>
                        <a:t>Técnico Superior Universitario en Paramédico</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ctr">
                        <a:spcAft>
                          <a:spcPts val="0"/>
                        </a:spcAft>
                      </a:pPr>
                      <a:r>
                        <a:rPr lang="es-MX" sz="1100" u="none" strike="noStrike">
                          <a:effectLst/>
                          <a:uFill>
                            <a:solidFill>
                              <a:srgbClr val="000000"/>
                            </a:solidFill>
                          </a:uFill>
                        </a:rPr>
                        <a:t>5</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5</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4</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2</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10</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7</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2567025050"/>
                  </a:ext>
                </a:extLst>
              </a:tr>
              <a:tr h="279477">
                <a:tc>
                  <a:txBody>
                    <a:bodyPr/>
                    <a:lstStyle/>
                    <a:p>
                      <a:pPr algn="ctr">
                        <a:spcAft>
                          <a:spcPts val="0"/>
                        </a:spcAft>
                      </a:pPr>
                      <a:r>
                        <a:rPr lang="es-MX" sz="1050" u="none" strike="noStrike" dirty="0">
                          <a:effectLst/>
                          <a:uFill>
                            <a:solidFill>
                              <a:srgbClr val="000000"/>
                            </a:solidFill>
                          </a:uFill>
                        </a:rPr>
                        <a:t>Técnico Superior Universitario en Gastronomía</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2</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2107609443"/>
                  </a:ext>
                </a:extLst>
              </a:tr>
              <a:tr h="279477">
                <a:tc>
                  <a:txBody>
                    <a:bodyPr/>
                    <a:lstStyle/>
                    <a:p>
                      <a:pPr algn="ctr">
                        <a:spcAft>
                          <a:spcPts val="0"/>
                        </a:spcAft>
                      </a:pPr>
                      <a:r>
                        <a:rPr lang="es-MX" sz="1050" u="none" strike="noStrike" dirty="0">
                          <a:effectLst/>
                          <a:uFill>
                            <a:solidFill>
                              <a:srgbClr val="000000"/>
                            </a:solidFill>
                          </a:uFill>
                        </a:rPr>
                        <a:t>Ingeniería en Procesos Biotecnológicos</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3</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0</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455520522"/>
                  </a:ext>
                </a:extLst>
              </a:tr>
              <a:tr h="279477">
                <a:tc>
                  <a:txBody>
                    <a:bodyPr/>
                    <a:lstStyle/>
                    <a:p>
                      <a:pPr algn="ctr">
                        <a:spcAft>
                          <a:spcPts val="0"/>
                        </a:spcAft>
                      </a:pPr>
                      <a:r>
                        <a:rPr lang="es-MX" sz="1050" u="none" strike="noStrike" dirty="0">
                          <a:effectLst/>
                          <a:uFill>
                            <a:solidFill>
                              <a:srgbClr val="000000"/>
                            </a:solidFill>
                          </a:uFill>
                        </a:rPr>
                        <a:t>Licenciatura en Protección Civil y Emergencias</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0</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2423927347"/>
                  </a:ext>
                </a:extLst>
              </a:tr>
              <a:tr h="279477">
                <a:tc>
                  <a:txBody>
                    <a:bodyPr/>
                    <a:lstStyle/>
                    <a:p>
                      <a:pPr algn="ctr">
                        <a:spcAft>
                          <a:spcPts val="0"/>
                        </a:spcAft>
                      </a:pPr>
                      <a:r>
                        <a:rPr lang="es-MX" sz="1050" u="none" strike="noStrike" dirty="0">
                          <a:effectLst/>
                          <a:uFill>
                            <a:solidFill>
                              <a:srgbClr val="000000"/>
                            </a:solidFill>
                          </a:uFill>
                        </a:rPr>
                        <a:t>Licenciatura en </a:t>
                      </a:r>
                      <a:r>
                        <a:rPr lang="es-MX" sz="1050" u="none" strike="noStrike" dirty="0" err="1">
                          <a:effectLst/>
                          <a:uFill>
                            <a:solidFill>
                              <a:srgbClr val="000000"/>
                            </a:solidFill>
                          </a:uFill>
                        </a:rPr>
                        <a:t>Innovacion</a:t>
                      </a:r>
                      <a:r>
                        <a:rPr lang="es-MX" sz="1050" u="none" strike="noStrike" dirty="0">
                          <a:effectLst/>
                          <a:uFill>
                            <a:solidFill>
                              <a:srgbClr val="000000"/>
                            </a:solidFill>
                          </a:uFill>
                        </a:rPr>
                        <a:t> de Negocios y Mercadotecnia</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2</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1</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1</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2</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3</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4</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101140833"/>
                  </a:ext>
                </a:extLst>
              </a:tr>
              <a:tr h="279477">
                <a:tc>
                  <a:txBody>
                    <a:bodyPr/>
                    <a:lstStyle/>
                    <a:p>
                      <a:pPr algn="ctr">
                        <a:spcAft>
                          <a:spcPts val="0"/>
                        </a:spcAft>
                      </a:pPr>
                      <a:r>
                        <a:rPr lang="es-MX" sz="1050" u="none" strike="noStrike" dirty="0">
                          <a:effectLst/>
                          <a:uFill>
                            <a:solidFill>
                              <a:srgbClr val="000000"/>
                            </a:solidFill>
                          </a:uFill>
                        </a:rPr>
                        <a:t>Ingeniería en Tecnologías de la Información y Comunicación</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0</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911289484"/>
                  </a:ext>
                </a:extLst>
              </a:tr>
              <a:tr h="279477">
                <a:tc>
                  <a:txBody>
                    <a:bodyPr/>
                    <a:lstStyle/>
                    <a:p>
                      <a:pPr algn="ctr">
                        <a:spcAft>
                          <a:spcPts val="0"/>
                        </a:spcAft>
                      </a:pPr>
                      <a:r>
                        <a:rPr lang="es-MX" sz="1050" u="none" strike="noStrike" dirty="0">
                          <a:effectLst/>
                          <a:uFill>
                            <a:solidFill>
                              <a:srgbClr val="000000"/>
                            </a:solidFill>
                          </a:uFill>
                        </a:rPr>
                        <a:t>Licenciatura en </a:t>
                      </a:r>
                      <a:r>
                        <a:rPr lang="es-MX" sz="1050" u="none" strike="noStrike" dirty="0" err="1">
                          <a:effectLst/>
                          <a:uFill>
                            <a:solidFill>
                              <a:srgbClr val="000000"/>
                            </a:solidFill>
                          </a:uFill>
                        </a:rPr>
                        <a:t>Gestion</a:t>
                      </a:r>
                      <a:r>
                        <a:rPr lang="es-MX" sz="1050" u="none" strike="noStrike" dirty="0">
                          <a:effectLst/>
                          <a:uFill>
                            <a:solidFill>
                              <a:srgbClr val="000000"/>
                            </a:solidFill>
                          </a:uFill>
                        </a:rPr>
                        <a:t> y Desarrollo </a:t>
                      </a:r>
                      <a:r>
                        <a:rPr lang="es-MX" sz="1050" u="none" strike="noStrike" dirty="0" err="1">
                          <a:effectLst/>
                          <a:uFill>
                            <a:solidFill>
                              <a:srgbClr val="000000"/>
                            </a:solidFill>
                          </a:uFill>
                        </a:rPr>
                        <a:t>Turistico</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1</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1</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0</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469613483"/>
                  </a:ext>
                </a:extLst>
              </a:tr>
              <a:tr h="189324">
                <a:tc>
                  <a:txBody>
                    <a:bodyPr/>
                    <a:lstStyle/>
                    <a:p>
                      <a:pPr algn="ctr">
                        <a:spcAft>
                          <a:spcPts val="0"/>
                        </a:spcAft>
                      </a:pPr>
                      <a:r>
                        <a:rPr lang="es-MX" sz="1050" u="none" strike="noStrike" dirty="0">
                          <a:effectLst/>
                          <a:uFill>
                            <a:solidFill>
                              <a:srgbClr val="000000"/>
                            </a:solidFill>
                          </a:uFill>
                        </a:rPr>
                        <a:t>Licenciatura en Gastronomía</a:t>
                      </a:r>
                      <a:endParaRPr lang="es-MX" sz="36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gridSpan="6"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dirty="0">
                          <a:effectLst/>
                          <a:uFill>
                            <a:solidFill>
                              <a:srgbClr val="000000"/>
                            </a:solidFill>
                          </a:uFill>
                        </a:rPr>
                        <a:t> </a:t>
                      </a:r>
                      <a:endParaRPr lang="es-MX" sz="4000"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 </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1</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u="none" strike="noStrike">
                          <a:effectLst/>
                          <a:uFill>
                            <a:solidFill>
                              <a:srgbClr val="000000"/>
                            </a:solidFill>
                          </a:uFill>
                        </a:rPr>
                        <a:t>0</a:t>
                      </a:r>
                      <a:endParaRPr lang="es-MX" sz="4000"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2626301159"/>
                  </a:ext>
                </a:extLst>
              </a:tr>
              <a:tr h="244722">
                <a:tc>
                  <a:txBody>
                    <a:bodyPr/>
                    <a:lstStyle/>
                    <a:p>
                      <a:pPr algn="ctr">
                        <a:spcAft>
                          <a:spcPts val="0"/>
                        </a:spcAft>
                      </a:pPr>
                      <a:r>
                        <a:rPr lang="es-MX" sz="1050" b="1" u="none" strike="noStrike" dirty="0">
                          <a:effectLst/>
                          <a:uFill>
                            <a:solidFill>
                              <a:srgbClr val="000000"/>
                            </a:solidFill>
                          </a:uFill>
                        </a:rPr>
                        <a:t>Total</a:t>
                      </a:r>
                      <a:endParaRPr lang="es-MX" sz="3600" b="1"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000" b="1" u="none" strike="noStrike">
                          <a:effectLst/>
                          <a:uFill>
                            <a:solidFill>
                              <a:srgbClr val="000000"/>
                            </a:solidFill>
                          </a:uFill>
                        </a:rPr>
                        <a:t>0</a:t>
                      </a:r>
                      <a:endParaRPr lang="es-MX" sz="3200" b="1"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000" b="1" u="none" strike="noStrike">
                          <a:effectLst/>
                          <a:uFill>
                            <a:solidFill>
                              <a:srgbClr val="000000"/>
                            </a:solidFill>
                          </a:uFill>
                        </a:rPr>
                        <a:t>0</a:t>
                      </a:r>
                      <a:endParaRPr lang="es-MX" sz="3200" b="1"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000" b="1" u="none" strike="noStrike" dirty="0">
                          <a:effectLst/>
                          <a:uFill>
                            <a:solidFill>
                              <a:srgbClr val="000000"/>
                            </a:solidFill>
                          </a:uFill>
                        </a:rPr>
                        <a:t>0</a:t>
                      </a:r>
                      <a:endParaRPr lang="es-MX" sz="3200" b="1"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000" b="1" u="none" strike="noStrike">
                          <a:effectLst/>
                          <a:uFill>
                            <a:solidFill>
                              <a:srgbClr val="000000"/>
                            </a:solidFill>
                          </a:uFill>
                        </a:rPr>
                        <a:t>0</a:t>
                      </a:r>
                      <a:endParaRPr lang="es-MX" sz="3200" b="1"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000" b="1" u="none" strike="noStrike">
                          <a:effectLst/>
                          <a:uFill>
                            <a:solidFill>
                              <a:srgbClr val="000000"/>
                            </a:solidFill>
                          </a:uFill>
                        </a:rPr>
                        <a:t>0</a:t>
                      </a:r>
                      <a:endParaRPr lang="es-MX" sz="3200" b="1"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000" b="1" u="none" strike="noStrike">
                          <a:effectLst/>
                          <a:uFill>
                            <a:solidFill>
                              <a:srgbClr val="000000"/>
                            </a:solidFill>
                          </a:uFill>
                        </a:rPr>
                        <a:t>0</a:t>
                      </a:r>
                      <a:endParaRPr lang="es-MX" sz="3200" b="1"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dirty="0">
                          <a:effectLst/>
                          <a:uFill>
                            <a:solidFill>
                              <a:srgbClr val="000000"/>
                            </a:solidFill>
                          </a:uFill>
                        </a:rPr>
                        <a:t>15</a:t>
                      </a:r>
                      <a:endParaRPr lang="es-MX" sz="4000" b="1"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a:effectLst/>
                          <a:uFill>
                            <a:solidFill>
                              <a:srgbClr val="000000"/>
                            </a:solidFill>
                          </a:uFill>
                        </a:rPr>
                        <a:t>18</a:t>
                      </a:r>
                      <a:endParaRPr lang="es-MX" sz="4000" b="1"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dirty="0">
                          <a:effectLst/>
                          <a:uFill>
                            <a:solidFill>
                              <a:srgbClr val="000000"/>
                            </a:solidFill>
                          </a:uFill>
                        </a:rPr>
                        <a:t>3</a:t>
                      </a:r>
                      <a:endParaRPr lang="es-MX" sz="4000" b="1"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dirty="0">
                          <a:effectLst/>
                          <a:uFill>
                            <a:solidFill>
                              <a:srgbClr val="000000"/>
                            </a:solidFill>
                          </a:uFill>
                        </a:rPr>
                        <a:t>2</a:t>
                      </a:r>
                      <a:endParaRPr lang="es-MX" sz="4000" b="1"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a:effectLst/>
                          <a:uFill>
                            <a:solidFill>
                              <a:srgbClr val="000000"/>
                            </a:solidFill>
                          </a:uFill>
                        </a:rPr>
                        <a:t>7</a:t>
                      </a:r>
                      <a:endParaRPr lang="es-MX" sz="4000" b="1"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a:effectLst/>
                          <a:uFill>
                            <a:solidFill>
                              <a:srgbClr val="000000"/>
                            </a:solidFill>
                          </a:uFill>
                        </a:rPr>
                        <a:t>12</a:t>
                      </a:r>
                      <a:endParaRPr lang="es-MX" sz="4000" b="1" u="words">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dirty="0">
                          <a:effectLst/>
                          <a:uFill>
                            <a:solidFill>
                              <a:srgbClr val="000000"/>
                            </a:solidFill>
                          </a:uFill>
                        </a:rPr>
                        <a:t>3</a:t>
                      </a:r>
                      <a:endParaRPr lang="es-MX" sz="4000" b="1"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dirty="0">
                          <a:effectLst/>
                          <a:uFill>
                            <a:solidFill>
                              <a:srgbClr val="000000"/>
                            </a:solidFill>
                          </a:uFill>
                        </a:rPr>
                        <a:t>1</a:t>
                      </a:r>
                      <a:endParaRPr lang="es-MX" sz="4000" b="1"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dirty="0">
                          <a:effectLst/>
                          <a:uFill>
                            <a:solidFill>
                              <a:srgbClr val="000000"/>
                            </a:solidFill>
                          </a:uFill>
                        </a:rPr>
                        <a:t>9</a:t>
                      </a:r>
                      <a:endParaRPr lang="es-MX" sz="4000" b="1"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dirty="0">
                          <a:effectLst/>
                          <a:uFill>
                            <a:solidFill>
                              <a:srgbClr val="000000"/>
                            </a:solidFill>
                          </a:uFill>
                        </a:rPr>
                        <a:t>5</a:t>
                      </a:r>
                      <a:endParaRPr lang="es-MX" sz="4000" b="1"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dirty="0">
                          <a:effectLst/>
                          <a:uFill>
                            <a:solidFill>
                              <a:srgbClr val="000000"/>
                            </a:solidFill>
                          </a:uFill>
                        </a:rPr>
                        <a:t>37</a:t>
                      </a:r>
                      <a:endParaRPr lang="es-MX" sz="4000" b="1"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tc>
                  <a:txBody>
                    <a:bodyPr/>
                    <a:lstStyle/>
                    <a:p>
                      <a:pPr algn="ctr">
                        <a:spcAft>
                          <a:spcPts val="0"/>
                        </a:spcAft>
                      </a:pPr>
                      <a:r>
                        <a:rPr lang="es-MX" sz="1100" b="1" u="none" strike="noStrike" dirty="0">
                          <a:effectLst/>
                          <a:uFill>
                            <a:solidFill>
                              <a:srgbClr val="000000"/>
                            </a:solidFill>
                          </a:uFill>
                        </a:rPr>
                        <a:t>38</a:t>
                      </a:r>
                      <a:endParaRPr lang="es-MX" sz="4000" b="1" u="words" dirty="0">
                        <a:solidFill>
                          <a:srgbClr val="3366FF"/>
                        </a:solidFill>
                        <a:effectLst/>
                        <a:uFill>
                          <a:solidFill>
                            <a:srgbClr val="FFFFFF"/>
                          </a:solidFill>
                        </a:uFill>
                        <a:latin typeface="Arial" panose="020B0604020202020204" pitchFamily="34" charset="0"/>
                        <a:ea typeface="Times New Roman" panose="02020603050405020304" pitchFamily="18" charset="0"/>
                        <a:cs typeface="Times New Roman" panose="02020603050405020304" pitchFamily="18" charset="0"/>
                      </a:endParaRPr>
                    </a:p>
                  </a:txBody>
                  <a:tcPr marL="36680" marR="36680" marT="0" marB="0" anchor="ctr"/>
                </a:tc>
                <a:extLst>
                  <a:ext uri="{0D108BD9-81ED-4DB2-BD59-A6C34878D82A}">
                    <a16:rowId xmlns:a16="http://schemas.microsoft.com/office/drawing/2014/main" xmlns="" val="1812373733"/>
                  </a:ext>
                </a:extLst>
              </a:tr>
            </a:tbl>
          </a:graphicData>
        </a:graphic>
      </p:graphicFrame>
    </p:spTree>
    <p:extLst>
      <p:ext uri="{BB962C8B-B14F-4D97-AF65-F5344CB8AC3E}">
        <p14:creationId xmlns:p14="http://schemas.microsoft.com/office/powerpoint/2010/main" val="919876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p:cNvSpPr/>
          <p:nvPr/>
        </p:nvSpPr>
        <p:spPr>
          <a:xfrm>
            <a:off x="12477" y="1583033"/>
            <a:ext cx="9119045" cy="1815882"/>
          </a:xfrm>
          <a:prstGeom prst="rect">
            <a:avLst/>
          </a:prstGeom>
        </p:spPr>
        <p:txBody>
          <a:bodyPr wrap="square">
            <a:spAutoFit/>
          </a:bodyPr>
          <a:lstStyle/>
          <a:p>
            <a:pPr algn="just"/>
            <a:r>
              <a:rPr lang="es-MX" sz="1600" b="1" dirty="0">
                <a:latin typeface="Arial" panose="020B0604020202020204" pitchFamily="34" charset="0"/>
                <a:cs typeface="Arial" panose="020B0604020202020204" pitchFamily="34" charset="0"/>
              </a:rPr>
              <a:t>UTU “Tutorías y/o Asesorías Septiembre- Diciembre 2020”</a:t>
            </a:r>
          </a:p>
          <a:p>
            <a:pPr algn="just"/>
            <a:r>
              <a:rPr lang="es-MX" sz="1600" dirty="0" smtClean="0">
                <a:latin typeface="Arial" panose="020B0604020202020204" pitchFamily="34" charset="0"/>
                <a:cs typeface="Arial" panose="020B0604020202020204" pitchFamily="34" charset="0"/>
              </a:rPr>
              <a:t>Las </a:t>
            </a:r>
            <a:r>
              <a:rPr lang="es-MX" sz="1600" dirty="0">
                <a:latin typeface="Arial" panose="020B0604020202020204" pitchFamily="34" charset="0"/>
                <a:cs typeface="Arial" panose="020B0604020202020204" pitchFamily="34" charset="0"/>
              </a:rPr>
              <a:t>Divisiones Académicas, </a:t>
            </a:r>
            <a:r>
              <a:rPr lang="es-MX" sz="1600" dirty="0" smtClean="0">
                <a:latin typeface="Arial" panose="020B0604020202020204" pitchFamily="34" charset="0"/>
                <a:cs typeface="Arial" panose="020B0604020202020204" pitchFamily="34" charset="0"/>
              </a:rPr>
              <a:t>llevan a </a:t>
            </a:r>
            <a:r>
              <a:rPr lang="es-MX" sz="1600" dirty="0">
                <a:latin typeface="Arial" panose="020B0604020202020204" pitchFamily="34" charset="0"/>
                <a:cs typeface="Arial" panose="020B0604020202020204" pitchFamily="34" charset="0"/>
              </a:rPr>
              <a:t>cabo las tutorías  y/o asesorías de manera virtual, whatsapp, zoom, </a:t>
            </a:r>
            <a:r>
              <a:rPr lang="es-MX" sz="1600" dirty="0" err="1">
                <a:latin typeface="Arial" panose="020B0604020202020204" pitchFamily="34" charset="0"/>
                <a:cs typeface="Arial" panose="020B0604020202020204" pitchFamily="34" charset="0"/>
              </a:rPr>
              <a:t>classroom</a:t>
            </a:r>
            <a:r>
              <a:rPr lang="es-MX" sz="1600" dirty="0">
                <a:latin typeface="Arial" panose="020B0604020202020204" pitchFamily="34" charset="0"/>
                <a:cs typeface="Arial" panose="020B0604020202020204" pitchFamily="34" charset="0"/>
              </a:rPr>
              <a:t> entre otras herramientas con el fin de detectar las problemáticas de índole académico, personal, psicológico, de salud, socioeconómica, familiar e interpersonales, durante el periodo noviembre-enero 2021, que corresponden a Tutorías grupales y/o individuales que se realizan durante cada semana a los estudiantes, en función de las necesidades de cada grupo, mismas que se muestran a continuación:</a:t>
            </a:r>
          </a:p>
        </p:txBody>
      </p:sp>
      <p:pic>
        <p:nvPicPr>
          <p:cNvPr id="8" name="Imagen 7"/>
          <p:cNvPicPr>
            <a:picLocks noChangeAspect="1"/>
          </p:cNvPicPr>
          <p:nvPr/>
        </p:nvPicPr>
        <p:blipFill>
          <a:blip r:embed="rId3"/>
          <a:stretch>
            <a:fillRect/>
          </a:stretch>
        </p:blipFill>
        <p:spPr>
          <a:xfrm>
            <a:off x="1085350" y="3435544"/>
            <a:ext cx="3143276" cy="2858156"/>
          </a:xfrm>
          <a:prstGeom prst="rect">
            <a:avLst/>
          </a:prstGeom>
        </p:spPr>
      </p:pic>
      <p:pic>
        <p:nvPicPr>
          <p:cNvPr id="9" name="Imagen 8"/>
          <p:cNvPicPr/>
          <p:nvPr/>
        </p:nvPicPr>
        <p:blipFill>
          <a:blip r:embed="rId4"/>
          <a:stretch>
            <a:fillRect/>
          </a:stretch>
        </p:blipFill>
        <p:spPr>
          <a:xfrm>
            <a:off x="4955324" y="3365529"/>
            <a:ext cx="3184887" cy="1871910"/>
          </a:xfrm>
          <a:prstGeom prst="rect">
            <a:avLst/>
          </a:prstGeom>
        </p:spPr>
      </p:pic>
      <p:sp>
        <p:nvSpPr>
          <p:cNvPr id="11" name="Rectángulo 10"/>
          <p:cNvSpPr/>
          <p:nvPr/>
        </p:nvSpPr>
        <p:spPr>
          <a:xfrm>
            <a:off x="117974" y="1055137"/>
            <a:ext cx="9026026" cy="461665"/>
          </a:xfrm>
          <a:prstGeom prst="rect">
            <a:avLst/>
          </a:prstGeom>
        </p:spPr>
        <p:txBody>
          <a:bodyPr wrap="square">
            <a:spAutoFit/>
          </a:bodyPr>
          <a:lstStyle/>
          <a:p>
            <a:pPr algn="ctr"/>
            <a:r>
              <a:rPr lang="es-MX" sz="2400" b="1" dirty="0" smtClean="0">
                <a:latin typeface="Arial" panose="020B0604020202020204" pitchFamily="34" charset="0"/>
                <a:cs typeface="Arial" panose="020B0604020202020204" pitchFamily="34" charset="0"/>
              </a:rPr>
              <a:t>8.1.7. Asesorías y tutorías.</a:t>
            </a:r>
            <a:endParaRPr lang="es-MX" sz="2400" b="1" dirty="0">
              <a:latin typeface="Arial" panose="020B0604020202020204" pitchFamily="34" charset="0"/>
              <a:cs typeface="Arial" panose="020B0604020202020204" pitchFamily="34" charset="0"/>
            </a:endParaRPr>
          </a:p>
        </p:txBody>
      </p:sp>
      <p:sp>
        <p:nvSpPr>
          <p:cNvPr id="2" name="CuadroTexto 1"/>
          <p:cNvSpPr txBox="1"/>
          <p:nvPr/>
        </p:nvSpPr>
        <p:spPr>
          <a:xfrm>
            <a:off x="5781805" y="1413164"/>
            <a:ext cx="3337240" cy="369332"/>
          </a:xfrm>
          <a:prstGeom prst="rect">
            <a:avLst/>
          </a:prstGeom>
          <a:noFill/>
        </p:spPr>
        <p:txBody>
          <a:bodyPr wrap="square" rtlCol="0">
            <a:spAutoFit/>
          </a:bodyPr>
          <a:lstStyle/>
          <a:p>
            <a:pPr algn="r"/>
            <a:r>
              <a:rPr lang="es-MX" sz="1400" dirty="0" smtClean="0">
                <a:latin typeface="Arial" panose="020B0604020202020204" pitchFamily="34" charset="0"/>
                <a:cs typeface="Arial" panose="020B0604020202020204" pitchFamily="34" charset="0"/>
              </a:rPr>
              <a:t>Noviembre</a:t>
            </a:r>
            <a:r>
              <a:rPr lang="es-MX" dirty="0" smtClean="0"/>
              <a:t> 2020 enero 2021</a:t>
            </a:r>
            <a:endParaRPr lang="es-MX" dirty="0"/>
          </a:p>
        </p:txBody>
      </p:sp>
    </p:spTree>
    <p:extLst>
      <p:ext uri="{BB962C8B-B14F-4D97-AF65-F5344CB8AC3E}">
        <p14:creationId xmlns:p14="http://schemas.microsoft.com/office/powerpoint/2010/main" val="9369084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b="19551"/>
          <a:stretch/>
        </p:blipFill>
        <p:spPr>
          <a:xfrm>
            <a:off x="0" y="0"/>
            <a:ext cx="9144000" cy="5517232"/>
          </a:xfrm>
          <a:prstGeom prst="rect">
            <a:avLst/>
          </a:prstGeom>
        </p:spPr>
      </p:pic>
      <p:sp>
        <p:nvSpPr>
          <p:cNvPr id="6" name="Rectángulo 5"/>
          <p:cNvSpPr/>
          <p:nvPr/>
        </p:nvSpPr>
        <p:spPr>
          <a:xfrm>
            <a:off x="6520722" y="848910"/>
            <a:ext cx="2996604" cy="553998"/>
          </a:xfrm>
          <a:prstGeom prst="rect">
            <a:avLst/>
          </a:prstGeom>
        </p:spPr>
        <p:txBody>
          <a:bodyPr wrap="square">
            <a:spAutoFit/>
          </a:bodyPr>
          <a:lstStyle/>
          <a:p>
            <a:pPr algn="just"/>
            <a:r>
              <a:rPr lang="es-ES" sz="1400" dirty="0" smtClean="0">
                <a:solidFill>
                  <a:srgbClr val="050505"/>
                </a:solidFill>
                <a:latin typeface="Arial" panose="020B0604020202020204" pitchFamily="34" charset="0"/>
                <a:cs typeface="Arial" panose="020B0604020202020204" pitchFamily="34" charset="0"/>
              </a:rPr>
              <a:t>Noviembre 2020 - enero 2021</a:t>
            </a:r>
          </a:p>
          <a:p>
            <a:pPr algn="just"/>
            <a:endParaRPr lang="es-ES" sz="1600" dirty="0">
              <a:solidFill>
                <a:srgbClr val="050505"/>
              </a:solidFill>
              <a:latin typeface="Arial" panose="020B0604020202020204" pitchFamily="34" charset="0"/>
              <a:cs typeface="Arial" panose="020B0604020202020204" pitchFamily="34" charset="0"/>
            </a:endParaRPr>
          </a:p>
        </p:txBody>
      </p:sp>
      <p:graphicFrame>
        <p:nvGraphicFramePr>
          <p:cNvPr id="11" name="Tabla 10"/>
          <p:cNvGraphicFramePr>
            <a:graphicFrameLocks noGrp="1"/>
          </p:cNvGraphicFramePr>
          <p:nvPr>
            <p:extLst>
              <p:ext uri="{D42A27DB-BD31-4B8C-83A1-F6EECF244321}">
                <p14:modId xmlns:p14="http://schemas.microsoft.com/office/powerpoint/2010/main" val="3088598247"/>
              </p:ext>
            </p:extLst>
          </p:nvPr>
        </p:nvGraphicFramePr>
        <p:xfrm>
          <a:off x="113045" y="2038180"/>
          <a:ext cx="8912081" cy="4440555"/>
        </p:xfrm>
        <a:graphic>
          <a:graphicData uri="http://schemas.openxmlformats.org/drawingml/2006/table">
            <a:tbl>
              <a:tblPr firstRow="1" bandRow="1">
                <a:tableStyleId>{5C22544A-7EE6-4342-B048-85BDC9FD1C3A}</a:tableStyleId>
              </a:tblPr>
              <a:tblGrid>
                <a:gridCol w="2701608">
                  <a:extLst>
                    <a:ext uri="{9D8B030D-6E8A-4147-A177-3AD203B41FA5}">
                      <a16:colId xmlns:a16="http://schemas.microsoft.com/office/drawing/2014/main" xmlns="" val="557298948"/>
                    </a:ext>
                  </a:extLst>
                </a:gridCol>
                <a:gridCol w="1023237">
                  <a:extLst>
                    <a:ext uri="{9D8B030D-6E8A-4147-A177-3AD203B41FA5}">
                      <a16:colId xmlns:a16="http://schemas.microsoft.com/office/drawing/2014/main" xmlns="" val="4045079560"/>
                    </a:ext>
                  </a:extLst>
                </a:gridCol>
                <a:gridCol w="866908">
                  <a:extLst>
                    <a:ext uri="{9D8B030D-6E8A-4147-A177-3AD203B41FA5}">
                      <a16:colId xmlns:a16="http://schemas.microsoft.com/office/drawing/2014/main" xmlns="" val="4014807041"/>
                    </a:ext>
                  </a:extLst>
                </a:gridCol>
                <a:gridCol w="767426">
                  <a:extLst>
                    <a:ext uri="{9D8B030D-6E8A-4147-A177-3AD203B41FA5}">
                      <a16:colId xmlns:a16="http://schemas.microsoft.com/office/drawing/2014/main" xmlns="" val="3727305187"/>
                    </a:ext>
                  </a:extLst>
                </a:gridCol>
                <a:gridCol w="838485">
                  <a:extLst>
                    <a:ext uri="{9D8B030D-6E8A-4147-A177-3AD203B41FA5}">
                      <a16:colId xmlns:a16="http://schemas.microsoft.com/office/drawing/2014/main" xmlns="" val="1086410392"/>
                    </a:ext>
                  </a:extLst>
                </a:gridCol>
                <a:gridCol w="838485">
                  <a:extLst>
                    <a:ext uri="{9D8B030D-6E8A-4147-A177-3AD203B41FA5}">
                      <a16:colId xmlns:a16="http://schemas.microsoft.com/office/drawing/2014/main" xmlns="" val="1777875786"/>
                    </a:ext>
                  </a:extLst>
                </a:gridCol>
                <a:gridCol w="937966">
                  <a:extLst>
                    <a:ext uri="{9D8B030D-6E8A-4147-A177-3AD203B41FA5}">
                      <a16:colId xmlns:a16="http://schemas.microsoft.com/office/drawing/2014/main" xmlns="" val="2947230470"/>
                    </a:ext>
                  </a:extLst>
                </a:gridCol>
                <a:gridCol w="937966">
                  <a:extLst>
                    <a:ext uri="{9D8B030D-6E8A-4147-A177-3AD203B41FA5}">
                      <a16:colId xmlns:a16="http://schemas.microsoft.com/office/drawing/2014/main" xmlns="" val="1183441977"/>
                    </a:ext>
                  </a:extLst>
                </a:gridCol>
              </a:tblGrid>
              <a:tr h="304800">
                <a:tc rowSpan="2">
                  <a:txBody>
                    <a:bodyPr/>
                    <a:lstStyle/>
                    <a:p>
                      <a:pPr algn="ctr" rtl="0" fontAlgn="ctr"/>
                      <a:r>
                        <a:rPr lang="es-MX" sz="1100" u="none" strike="noStrike" dirty="0">
                          <a:effectLst/>
                        </a:rPr>
                        <a:t>Tutor</a:t>
                      </a:r>
                      <a:endParaRPr lang="es-MX"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rtl="0" fontAlgn="ctr"/>
                      <a:r>
                        <a:rPr lang="es-MX" sz="1050" u="none" strike="noStrike" dirty="0">
                          <a:effectLst/>
                        </a:rPr>
                        <a:t>Grupo</a:t>
                      </a:r>
                      <a:endParaRPr lang="es-MX" sz="105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rtl="0" fontAlgn="ctr"/>
                      <a:r>
                        <a:rPr lang="es-MX" sz="1100" u="none" strike="noStrike" dirty="0">
                          <a:effectLst/>
                        </a:rPr>
                        <a:t>Total Grupo</a:t>
                      </a:r>
                      <a:endParaRPr lang="es-MX" sz="1100" b="0"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rtl="0" fontAlgn="ctr"/>
                      <a:r>
                        <a:rPr lang="es-MX" sz="1100" u="none" strike="noStrike" dirty="0">
                          <a:effectLst/>
                        </a:rPr>
                        <a:t>Modalidad Tutorías</a:t>
                      </a:r>
                      <a:endParaRPr lang="es-MX"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MX"/>
                    </a:p>
                  </a:txBody>
                  <a:tcPr/>
                </a:tc>
                <a:tc rowSpan="2">
                  <a:txBody>
                    <a:bodyPr/>
                    <a:lstStyle/>
                    <a:p>
                      <a:pPr algn="ctr" rtl="0" fontAlgn="ctr"/>
                      <a:r>
                        <a:rPr lang="es-MX" sz="1100" u="none" strike="noStrike" dirty="0">
                          <a:effectLst/>
                        </a:rPr>
                        <a:t>Asesoría </a:t>
                      </a:r>
                      <a:endParaRPr lang="es-MX"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rtl="0" fontAlgn="ctr"/>
                      <a:r>
                        <a:rPr lang="es-MX" sz="1100" u="none" strike="noStrike" dirty="0">
                          <a:effectLst/>
                        </a:rPr>
                        <a:t>Platicas de Motivación</a:t>
                      </a:r>
                      <a:endParaRPr lang="es-MX"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rtl="0" fontAlgn="ctr"/>
                      <a:r>
                        <a:rPr lang="es-MX" sz="1100" b="1" i="0" u="none" strike="noStrike" dirty="0" smtClean="0">
                          <a:solidFill>
                            <a:schemeClr val="bg1"/>
                          </a:solidFill>
                          <a:effectLst/>
                          <a:latin typeface="Calibri" panose="020F0502020204030204" pitchFamily="34" charset="0"/>
                        </a:rPr>
                        <a:t>Consulta Psicopedagógica</a:t>
                      </a:r>
                      <a:endParaRPr lang="es-MX" sz="1100" b="1"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43159883"/>
                  </a:ext>
                </a:extLst>
              </a:tr>
              <a:tr h="200025">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marL="0" algn="ctr" defTabSz="914400" rtl="0" eaLnBrk="1" fontAlgn="ctr" latinLnBrk="0" hangingPunct="1"/>
                      <a:r>
                        <a:rPr lang="es-MX" sz="1100" b="1" u="none" strike="noStrike" kern="1200" dirty="0">
                          <a:solidFill>
                            <a:schemeClr val="lt1"/>
                          </a:solidFill>
                          <a:effectLst/>
                          <a:latin typeface="+mn-lt"/>
                          <a:ea typeface="+mn-ea"/>
                          <a:cs typeface="+mn-cs"/>
                        </a:rPr>
                        <a:t>Grupal</a:t>
                      </a:r>
                    </a:p>
                  </a:txBody>
                  <a:tcPr marL="9525" marR="9525" marT="9525" marB="0" anchor="ctr">
                    <a:solidFill>
                      <a:schemeClr val="accent1"/>
                    </a:solidFill>
                  </a:tcPr>
                </a:tc>
                <a:tc>
                  <a:txBody>
                    <a:bodyPr/>
                    <a:lstStyle/>
                    <a:p>
                      <a:pPr marL="0" algn="ctr" defTabSz="914400" rtl="0" eaLnBrk="1" fontAlgn="ctr" latinLnBrk="0" hangingPunct="1"/>
                      <a:r>
                        <a:rPr lang="es-MX" sz="1100" b="1" u="none" strike="noStrike" kern="1200" dirty="0">
                          <a:solidFill>
                            <a:schemeClr val="lt1"/>
                          </a:solidFill>
                          <a:effectLst/>
                          <a:latin typeface="+mn-lt"/>
                          <a:ea typeface="+mn-ea"/>
                          <a:cs typeface="+mn-cs"/>
                        </a:rPr>
                        <a:t>Individual</a:t>
                      </a:r>
                    </a:p>
                  </a:txBody>
                  <a:tcPr marL="9525" marR="9525" marT="9525" marB="0" anchor="ctr">
                    <a:solidFill>
                      <a:schemeClr val="accent1"/>
                    </a:solidFill>
                  </a:tcPr>
                </a:tc>
                <a:tc vMerge="1">
                  <a:txBody>
                    <a:bodyPr/>
                    <a:lstStyle/>
                    <a:p>
                      <a:endParaRPr lang="es-MX"/>
                    </a:p>
                  </a:txBody>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xmlns="" val="205352182"/>
                  </a:ext>
                </a:extLst>
              </a:tr>
              <a:tr h="323850">
                <a:tc>
                  <a:txBody>
                    <a:bodyPr/>
                    <a:lstStyle/>
                    <a:p>
                      <a:pPr algn="l" rtl="0" fontAlgn="ctr"/>
                      <a:r>
                        <a:rPr lang="es-MX" sz="1200" u="none" strike="noStrike" dirty="0">
                          <a:effectLst/>
                        </a:rPr>
                        <a:t>L.A.C. Gabriela Janeth Mendoza Ramírez </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100" u="none" strike="noStrike">
                          <a:effectLst/>
                        </a:rPr>
                        <a:t>1ro. A  Gastronomía</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17</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10</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2</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b="0" i="0" u="none" strike="noStrike" dirty="0" smtClean="0">
                          <a:solidFill>
                            <a:srgbClr val="000000"/>
                          </a:solidFill>
                          <a:effectLst/>
                          <a:latin typeface="Calibri" panose="020F0502020204030204" pitchFamily="34" charset="0"/>
                        </a:rPr>
                        <a:t>0</a:t>
                      </a:r>
                      <a:endParaRPr lang="es-MX"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661121667"/>
                  </a:ext>
                </a:extLst>
              </a:tr>
              <a:tr h="323850">
                <a:tc>
                  <a:txBody>
                    <a:bodyPr/>
                    <a:lstStyle/>
                    <a:p>
                      <a:pPr algn="l" rtl="0" fontAlgn="ctr"/>
                      <a:r>
                        <a:rPr lang="es-MX" sz="1200" u="none" strike="noStrike">
                          <a:effectLst/>
                        </a:rPr>
                        <a:t>M.G.H.I. Pamela Guadalupe Alegría Mezquita</a:t>
                      </a:r>
                      <a:endParaRPr lang="es-MX"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100" u="none" strike="noStrike" dirty="0">
                          <a:effectLst/>
                        </a:rPr>
                        <a:t>4to. A Gastronomía</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17</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6</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b="0" i="0" u="none" strike="noStrike" dirty="0" smtClean="0">
                          <a:solidFill>
                            <a:srgbClr val="000000"/>
                          </a:solidFill>
                          <a:effectLst/>
                          <a:latin typeface="Calibri" panose="020F0502020204030204" pitchFamily="34" charset="0"/>
                        </a:rPr>
                        <a:t>0</a:t>
                      </a:r>
                      <a:endParaRPr lang="es-MX"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714452419"/>
                  </a:ext>
                </a:extLst>
              </a:tr>
              <a:tr h="323850">
                <a:tc>
                  <a:txBody>
                    <a:bodyPr/>
                    <a:lstStyle/>
                    <a:p>
                      <a:pPr algn="l" rtl="0" fontAlgn="ctr"/>
                      <a:r>
                        <a:rPr lang="es-MX" sz="1200" u="none" strike="noStrike">
                          <a:effectLst/>
                        </a:rPr>
                        <a:t>M.A. . Guadalupe Honorio López</a:t>
                      </a:r>
                      <a:endParaRPr lang="es-MX"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100" u="none" strike="noStrike" dirty="0">
                          <a:effectLst/>
                        </a:rPr>
                        <a:t>1ro. A Turismo</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19</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15</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12</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3</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b="0" i="0" u="none" strike="noStrike" dirty="0" smtClean="0">
                          <a:solidFill>
                            <a:srgbClr val="000000"/>
                          </a:solidFill>
                          <a:effectLst/>
                          <a:latin typeface="Calibri" panose="020F0502020204030204" pitchFamily="34" charset="0"/>
                        </a:rPr>
                        <a:t>0</a:t>
                      </a:r>
                      <a:endParaRPr lang="es-MX"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461246609"/>
                  </a:ext>
                </a:extLst>
              </a:tr>
              <a:tr h="323850">
                <a:tc>
                  <a:txBody>
                    <a:bodyPr/>
                    <a:lstStyle/>
                    <a:p>
                      <a:pPr algn="l" rtl="0" fontAlgn="ctr"/>
                      <a:r>
                        <a:rPr lang="es-MX" sz="1200" u="none" strike="noStrike">
                          <a:effectLst/>
                        </a:rPr>
                        <a:t>M.M. Yuridya Cámara Rodríguez </a:t>
                      </a:r>
                      <a:endParaRPr lang="es-MX"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100" u="none" strike="noStrike">
                          <a:effectLst/>
                        </a:rPr>
                        <a:t>4to. A Turismo</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18</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10</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8</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smtClean="0">
                          <a:effectLst/>
                        </a:rPr>
                        <a:t>0</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b="0" i="0" u="none" strike="noStrike" dirty="0" smtClean="0">
                          <a:solidFill>
                            <a:srgbClr val="000000"/>
                          </a:solidFill>
                          <a:effectLst/>
                          <a:latin typeface="Calibri" panose="020F0502020204030204" pitchFamily="34" charset="0"/>
                        </a:rPr>
                        <a:t>0</a:t>
                      </a:r>
                      <a:endParaRPr lang="es-MX"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842734959"/>
                  </a:ext>
                </a:extLst>
              </a:tr>
              <a:tr h="323850">
                <a:tc>
                  <a:txBody>
                    <a:bodyPr/>
                    <a:lstStyle/>
                    <a:p>
                      <a:pPr algn="l" rtl="0" fontAlgn="ctr"/>
                      <a:r>
                        <a:rPr lang="es-MX" sz="1200" u="none" strike="noStrike">
                          <a:effectLst/>
                        </a:rPr>
                        <a:t>M.M. Yuridya Cámara Rodríguez </a:t>
                      </a:r>
                      <a:endParaRPr lang="es-MX"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100" u="none" strike="noStrike">
                          <a:effectLst/>
                        </a:rPr>
                        <a:t>4to. B Turismo</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15</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12</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5</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2</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smtClean="0">
                          <a:effectLst/>
                        </a:rPr>
                        <a:t>0</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b="0" i="0" u="none" strike="noStrike" dirty="0" smtClean="0">
                          <a:solidFill>
                            <a:srgbClr val="000000"/>
                          </a:solidFill>
                          <a:effectLst/>
                          <a:latin typeface="Calibri" panose="020F0502020204030204" pitchFamily="34" charset="0"/>
                        </a:rPr>
                        <a:t>0</a:t>
                      </a:r>
                      <a:endParaRPr lang="es-MX"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575743500"/>
                  </a:ext>
                </a:extLst>
              </a:tr>
              <a:tr h="323850">
                <a:tc>
                  <a:txBody>
                    <a:bodyPr/>
                    <a:lstStyle/>
                    <a:p>
                      <a:pPr algn="l" rtl="0" fontAlgn="ctr"/>
                      <a:r>
                        <a:rPr lang="es-MX" sz="1200" u="none" strike="noStrike" dirty="0">
                          <a:effectLst/>
                        </a:rPr>
                        <a:t> </a:t>
                      </a:r>
                      <a:r>
                        <a:rPr lang="es-MX" sz="1200" u="none" strike="noStrike" dirty="0" smtClean="0">
                          <a:effectLst/>
                        </a:rPr>
                        <a:t>M.A Julia</a:t>
                      </a:r>
                      <a:r>
                        <a:rPr lang="es-MX" sz="1200" u="none" strike="noStrike" baseline="0" dirty="0" smtClean="0">
                          <a:effectLst/>
                        </a:rPr>
                        <a:t> P. </a:t>
                      </a:r>
                      <a:r>
                        <a:rPr lang="es-MX" sz="1200" u="none" strike="noStrike" baseline="0" dirty="0" err="1" smtClean="0">
                          <a:effectLst/>
                        </a:rPr>
                        <a:t>Macossay</a:t>
                      </a:r>
                      <a:r>
                        <a:rPr lang="es-MX" sz="1200" u="none" strike="noStrike" baseline="0" dirty="0" smtClean="0">
                          <a:effectLst/>
                        </a:rPr>
                        <a:t> Padilla</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100" u="none" strike="noStrike" dirty="0">
                          <a:effectLst/>
                        </a:rPr>
                        <a:t> </a:t>
                      </a:r>
                      <a:r>
                        <a:rPr lang="es-MX" sz="1100" u="none" strike="noStrike" dirty="0" smtClean="0">
                          <a:effectLst/>
                        </a:rPr>
                        <a:t>1ro</a:t>
                      </a:r>
                      <a:r>
                        <a:rPr lang="es-MX" sz="1100" u="none" strike="noStrike" baseline="0" dirty="0" smtClean="0">
                          <a:effectLst/>
                        </a:rPr>
                        <a:t>. A Contaduría</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 </a:t>
                      </a:r>
                      <a:r>
                        <a:rPr lang="es-MX" sz="1200" u="none" strike="noStrike" dirty="0" smtClean="0">
                          <a:effectLst/>
                        </a:rPr>
                        <a:t>18</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smtClean="0">
                          <a:effectLst/>
                        </a:rPr>
                        <a:t>1</a:t>
                      </a:r>
                      <a:r>
                        <a:rPr lang="es-MX" sz="1200" u="none" strike="noStrike" dirty="0">
                          <a:effectLst/>
                        </a:rPr>
                        <a:t> </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smtClean="0">
                          <a:effectLst/>
                        </a:rPr>
                        <a:t>23</a:t>
                      </a:r>
                      <a:r>
                        <a:rPr lang="es-MX" sz="1200" u="none" strike="noStrike" dirty="0">
                          <a:effectLst/>
                        </a:rPr>
                        <a:t> </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smtClean="0">
                          <a:effectLst/>
                        </a:rPr>
                        <a:t>2</a:t>
                      </a:r>
                      <a:r>
                        <a:rPr lang="es-MX" sz="1200" u="none" strike="noStrike" dirty="0">
                          <a:effectLst/>
                        </a:rPr>
                        <a:t> </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smtClean="0">
                          <a:effectLst/>
                        </a:rPr>
                        <a:t>5</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b="0" i="0" u="none" strike="noStrike" dirty="0" smtClean="0">
                          <a:solidFill>
                            <a:srgbClr val="000000"/>
                          </a:solidFill>
                          <a:effectLst/>
                          <a:latin typeface="Calibri" panose="020F0502020204030204" pitchFamily="34" charset="0"/>
                        </a:rPr>
                        <a:t>0</a:t>
                      </a:r>
                      <a:endParaRPr lang="es-MX"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688962278"/>
                  </a:ext>
                </a:extLst>
              </a:tr>
              <a:tr h="323850">
                <a:tc>
                  <a:txBody>
                    <a:bodyPr/>
                    <a:lstStyle/>
                    <a:p>
                      <a:pPr algn="l" rtl="0" fontAlgn="ctr"/>
                      <a:r>
                        <a:rPr lang="es-MX" sz="1200" u="none" strike="noStrike" dirty="0">
                          <a:effectLst/>
                        </a:rPr>
                        <a:t> </a:t>
                      </a:r>
                      <a:r>
                        <a:rPr lang="es-MX" sz="1200" u="none" strike="noStrike" dirty="0" smtClean="0">
                          <a:effectLst/>
                        </a:rPr>
                        <a:t>M.E.D. Luis</a:t>
                      </a:r>
                      <a:r>
                        <a:rPr lang="es-MX" sz="1200" u="none" strike="noStrike" baseline="0" dirty="0" smtClean="0">
                          <a:effectLst/>
                        </a:rPr>
                        <a:t> Arzola Jiménez</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100" u="none" strike="noStrike" dirty="0">
                          <a:effectLst/>
                        </a:rPr>
                        <a:t> </a:t>
                      </a:r>
                      <a:r>
                        <a:rPr lang="es-MX" sz="1100" u="none" strike="noStrike" dirty="0" smtClean="0">
                          <a:effectLst/>
                        </a:rPr>
                        <a:t>1ro A Desarrollo de Negocios</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smtClean="0">
                          <a:effectLst/>
                        </a:rPr>
                        <a:t>15</a:t>
                      </a:r>
                      <a:r>
                        <a:rPr lang="es-MX" sz="1200" u="none" strike="noStrike" dirty="0">
                          <a:effectLst/>
                        </a:rPr>
                        <a:t> </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smtClean="0">
                          <a:effectLst/>
                        </a:rPr>
                        <a:t>6</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smtClean="0">
                          <a:effectLst/>
                        </a:rPr>
                        <a:t>17</a:t>
                      </a:r>
                      <a:r>
                        <a:rPr lang="es-MX" sz="1200" u="none" strike="noStrike" dirty="0">
                          <a:effectLst/>
                        </a:rPr>
                        <a:t> </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smtClean="0">
                          <a:effectLst/>
                        </a:rPr>
                        <a:t>2</a:t>
                      </a:r>
                      <a:r>
                        <a:rPr lang="es-MX" sz="1200" u="none" strike="noStrike" dirty="0">
                          <a:effectLst/>
                        </a:rPr>
                        <a:t> </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u="none" strike="noStrike" dirty="0">
                          <a:effectLst/>
                        </a:rPr>
                        <a:t> </a:t>
                      </a:r>
                      <a:r>
                        <a:rPr lang="es-MX" sz="1200" u="none" strike="noStrike" dirty="0" smtClean="0">
                          <a:effectLst/>
                        </a:rPr>
                        <a:t>3</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200" b="0" i="0" u="none" strike="noStrike" dirty="0" smtClean="0">
                          <a:solidFill>
                            <a:srgbClr val="000000"/>
                          </a:solidFill>
                          <a:effectLst/>
                          <a:latin typeface="Calibri" panose="020F0502020204030204" pitchFamily="34" charset="0"/>
                        </a:rPr>
                        <a:t>3</a:t>
                      </a:r>
                      <a:endParaRPr lang="es-MX"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821547590"/>
                  </a:ext>
                </a:extLst>
              </a:tr>
              <a:tr h="323850">
                <a:tc>
                  <a:txBody>
                    <a:bodyPr/>
                    <a:lstStyle/>
                    <a:p>
                      <a:pPr algn="l" fontAlgn="t"/>
                      <a:r>
                        <a:rPr lang="es-MX" sz="1200" u="none" strike="noStrike" dirty="0">
                          <a:effectLst/>
                        </a:rPr>
                        <a:t> </a:t>
                      </a:r>
                      <a:r>
                        <a:rPr lang="es-MX" sz="1200" u="none" strike="noStrike" dirty="0" smtClean="0">
                          <a:effectLst/>
                        </a:rPr>
                        <a:t>Ing.</a:t>
                      </a:r>
                      <a:r>
                        <a:rPr lang="es-MX" sz="1200" u="none" strike="noStrike" baseline="0" dirty="0" smtClean="0">
                          <a:effectLst/>
                        </a:rPr>
                        <a:t> </a:t>
                      </a:r>
                      <a:r>
                        <a:rPr lang="es-MX" sz="1200" u="none" strike="noStrike" baseline="0" dirty="0" err="1" smtClean="0">
                          <a:effectLst/>
                        </a:rPr>
                        <a:t>Marjorie</a:t>
                      </a:r>
                      <a:r>
                        <a:rPr lang="es-MX" sz="1200" u="none" strike="noStrike" baseline="0" dirty="0" smtClean="0">
                          <a:effectLst/>
                        </a:rPr>
                        <a:t> M. Brown Thompson</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es-MX" sz="1100" u="none" strike="noStrike" dirty="0">
                          <a:effectLst/>
                        </a:rPr>
                        <a:t> </a:t>
                      </a:r>
                      <a:r>
                        <a:rPr lang="es-MX" sz="1100" u="none" strike="noStrike" dirty="0" smtClean="0">
                          <a:effectLst/>
                        </a:rPr>
                        <a:t>1ro B Desarrollo de Negocios</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u="none" strike="noStrike" dirty="0" smtClean="0">
                          <a:effectLst/>
                        </a:rPr>
                        <a:t>15</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u="none" strike="noStrike" dirty="0">
                          <a:effectLst/>
                        </a:rPr>
                        <a:t> </a:t>
                      </a:r>
                      <a:r>
                        <a:rPr lang="es-MX" sz="1200" u="none" strike="noStrike" dirty="0" smtClean="0">
                          <a:effectLst/>
                        </a:rPr>
                        <a:t>1</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u="none" strike="noStrike" dirty="0" smtClean="0">
                          <a:effectLst/>
                        </a:rPr>
                        <a:t>18</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u="none" strike="noStrike" dirty="0" smtClean="0">
                          <a:effectLst/>
                        </a:rPr>
                        <a:t>3</a:t>
                      </a:r>
                      <a:r>
                        <a:rPr lang="es-MX" sz="1200" u="none" strike="noStrike" dirty="0">
                          <a:effectLst/>
                        </a:rPr>
                        <a:t> </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u="none" strike="noStrike" dirty="0" smtClean="0">
                          <a:effectLst/>
                        </a:rPr>
                        <a:t>2</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1</a:t>
                      </a:r>
                      <a:endParaRPr lang="es-MX" sz="12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xmlns="" val="875449975"/>
                  </a:ext>
                </a:extLst>
              </a:tr>
              <a:tr h="323850">
                <a:tc>
                  <a:txBody>
                    <a:bodyPr/>
                    <a:lstStyle/>
                    <a:p>
                      <a:pPr algn="l" fontAlgn="t"/>
                      <a:r>
                        <a:rPr lang="es-MX" sz="1200" u="none" strike="noStrike" dirty="0">
                          <a:effectLst/>
                        </a:rPr>
                        <a:t> </a:t>
                      </a:r>
                      <a:r>
                        <a:rPr lang="es-MX" sz="1200" u="none" strike="noStrike" dirty="0" err="1" smtClean="0">
                          <a:effectLst/>
                        </a:rPr>
                        <a:t>Psic</a:t>
                      </a:r>
                      <a:r>
                        <a:rPr lang="es-MX" sz="1200" u="none" strike="noStrike" dirty="0" smtClean="0">
                          <a:effectLst/>
                        </a:rPr>
                        <a:t>. Lizbeth Melissa </a:t>
                      </a:r>
                      <a:r>
                        <a:rPr lang="es-MX" sz="1200" u="none" strike="noStrike" dirty="0" err="1" smtClean="0">
                          <a:effectLst/>
                        </a:rPr>
                        <a:t>Culebro</a:t>
                      </a:r>
                      <a:r>
                        <a:rPr lang="es-MX" sz="1200" u="none" strike="noStrike" dirty="0" smtClean="0">
                          <a:effectLst/>
                        </a:rPr>
                        <a:t> Gallegos</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es-MX" sz="1100" u="none" strike="noStrike" dirty="0">
                          <a:effectLst/>
                        </a:rPr>
                        <a:t> </a:t>
                      </a:r>
                      <a:r>
                        <a:rPr lang="es-MX" sz="1100" u="none" strike="noStrike" dirty="0" smtClean="0">
                          <a:effectLst/>
                        </a:rPr>
                        <a:t>4to A Desarrollo de Negocios</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u="none" strike="noStrike" dirty="0" smtClean="0">
                          <a:effectLst/>
                        </a:rPr>
                        <a:t>26</a:t>
                      </a:r>
                      <a:r>
                        <a:rPr lang="es-MX" sz="1200" u="none" strike="noStrike" dirty="0">
                          <a:effectLst/>
                        </a:rPr>
                        <a:t> </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u="none" strike="noStrike" dirty="0">
                          <a:effectLst/>
                        </a:rPr>
                        <a:t> </a:t>
                      </a:r>
                      <a:r>
                        <a:rPr lang="es-MX" sz="1200" u="none" strike="noStrike" dirty="0" smtClean="0">
                          <a:effectLst/>
                        </a:rPr>
                        <a:t>2</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u="none" strike="noStrike" dirty="0">
                          <a:effectLst/>
                        </a:rPr>
                        <a:t> </a:t>
                      </a:r>
                      <a:r>
                        <a:rPr lang="es-MX" sz="1200" u="none" strike="noStrike" dirty="0" smtClean="0">
                          <a:effectLst/>
                        </a:rPr>
                        <a:t>26</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u="none" strike="noStrike" dirty="0" smtClean="0">
                          <a:effectLst/>
                        </a:rPr>
                        <a:t>6</a:t>
                      </a:r>
                      <a:r>
                        <a:rPr lang="es-MX" sz="1200" u="none" strike="noStrike" dirty="0">
                          <a:effectLst/>
                        </a:rPr>
                        <a:t> </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u="none" strike="noStrike" dirty="0" smtClean="0">
                          <a:effectLst/>
                        </a:rPr>
                        <a:t>0</a:t>
                      </a:r>
                      <a:r>
                        <a:rPr lang="es-MX" sz="1200" u="none" strike="noStrike" dirty="0">
                          <a:effectLst/>
                        </a:rPr>
                        <a:t> </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4</a:t>
                      </a:r>
                      <a:endParaRPr lang="es-MX" sz="12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xmlns="" val="3267021645"/>
                  </a:ext>
                </a:extLst>
              </a:tr>
              <a:tr h="323850">
                <a:tc>
                  <a:txBody>
                    <a:bodyPr/>
                    <a:lstStyle/>
                    <a:p>
                      <a:pPr algn="l" fontAlgn="t"/>
                      <a:r>
                        <a:rPr lang="es-MX" sz="1200" b="0" i="0" u="none" strike="noStrike" dirty="0" smtClean="0">
                          <a:solidFill>
                            <a:srgbClr val="000000"/>
                          </a:solidFill>
                          <a:effectLst/>
                          <a:latin typeface="Arial" panose="020B0604020202020204" pitchFamily="34" charset="0"/>
                        </a:rPr>
                        <a:t>MDE.</a:t>
                      </a:r>
                      <a:r>
                        <a:rPr lang="es-MX" sz="1200" b="0" i="0" u="none" strike="noStrike" baseline="0" dirty="0" smtClean="0">
                          <a:solidFill>
                            <a:srgbClr val="000000"/>
                          </a:solidFill>
                          <a:effectLst/>
                          <a:latin typeface="Arial" panose="020B0604020202020204" pitchFamily="34" charset="0"/>
                        </a:rPr>
                        <a:t> </a:t>
                      </a:r>
                      <a:r>
                        <a:rPr lang="es-MX" sz="1200" b="0" i="0" u="none" strike="noStrike" baseline="0" dirty="0" err="1" smtClean="0">
                          <a:solidFill>
                            <a:srgbClr val="000000"/>
                          </a:solidFill>
                          <a:effectLst/>
                          <a:latin typeface="Arial" panose="020B0604020202020204" pitchFamily="34" charset="0"/>
                        </a:rPr>
                        <a:t>Salustino</a:t>
                      </a:r>
                      <a:r>
                        <a:rPr lang="es-MX" sz="1200" b="0" i="0" u="none" strike="noStrike" baseline="0" dirty="0" smtClean="0">
                          <a:solidFill>
                            <a:srgbClr val="000000"/>
                          </a:solidFill>
                          <a:effectLst/>
                          <a:latin typeface="Arial" panose="020B0604020202020204" pitchFamily="34" charset="0"/>
                        </a:rPr>
                        <a:t> Abreu Jiménez</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es-MX" sz="1100" b="0" i="0" u="none" strike="noStrike" dirty="0" smtClean="0">
                          <a:solidFill>
                            <a:srgbClr val="000000"/>
                          </a:solidFill>
                          <a:effectLst/>
                          <a:latin typeface="Arial" panose="020B0604020202020204" pitchFamily="34" charset="0"/>
                        </a:rPr>
                        <a:t>4to B Desarrollo de Negocios</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26</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2</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10</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1</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0</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2</a:t>
                      </a:r>
                      <a:endParaRPr lang="es-MX" sz="12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xmlns="" val="4257770368"/>
                  </a:ext>
                </a:extLst>
              </a:tr>
              <a:tr h="323850">
                <a:tc>
                  <a:txBody>
                    <a:bodyPr/>
                    <a:lstStyle/>
                    <a:p>
                      <a:pPr algn="l" fontAlgn="t"/>
                      <a:r>
                        <a:rPr lang="es-MX" sz="1200" u="none" strike="noStrike" dirty="0" err="1" smtClean="0">
                          <a:effectLst/>
                        </a:rPr>
                        <a:t>Psic</a:t>
                      </a:r>
                      <a:r>
                        <a:rPr lang="es-MX" sz="1200" u="none" strike="noStrike" dirty="0" smtClean="0">
                          <a:effectLst/>
                        </a:rPr>
                        <a:t>. Lizbeth Melissa </a:t>
                      </a:r>
                      <a:r>
                        <a:rPr lang="es-MX" sz="1200" u="none" strike="noStrike" dirty="0" err="1" smtClean="0">
                          <a:effectLst/>
                        </a:rPr>
                        <a:t>Culebro</a:t>
                      </a:r>
                      <a:r>
                        <a:rPr lang="es-MX" sz="1200" u="none" strike="noStrike" dirty="0" smtClean="0">
                          <a:effectLst/>
                        </a:rPr>
                        <a:t> Gallegos</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es-MX" sz="1100" b="0" i="0" u="none" strike="noStrike" dirty="0" smtClean="0">
                          <a:solidFill>
                            <a:srgbClr val="000000"/>
                          </a:solidFill>
                          <a:effectLst/>
                          <a:latin typeface="Arial" panose="020B0604020202020204" pitchFamily="34" charset="0"/>
                        </a:rPr>
                        <a:t>4to C Desarrollo de Negocios</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22</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2</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22</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1</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0</a:t>
                      </a:r>
                      <a:endParaRPr lang="es-MX" sz="12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200" b="0" i="0" u="none" strike="noStrike" dirty="0" smtClean="0">
                          <a:solidFill>
                            <a:srgbClr val="000000"/>
                          </a:solidFill>
                          <a:effectLst/>
                          <a:latin typeface="Arial" panose="020B0604020202020204" pitchFamily="34" charset="0"/>
                        </a:rPr>
                        <a:t>2</a:t>
                      </a:r>
                      <a:endParaRPr lang="es-MX" sz="12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xmlns="" val="2634594208"/>
                  </a:ext>
                </a:extLst>
              </a:tr>
            </a:tbl>
          </a:graphicData>
        </a:graphic>
      </p:graphicFrame>
      <p:sp>
        <p:nvSpPr>
          <p:cNvPr id="7" name="Rectángulo 6"/>
          <p:cNvSpPr/>
          <p:nvPr/>
        </p:nvSpPr>
        <p:spPr>
          <a:xfrm>
            <a:off x="117974" y="1258878"/>
            <a:ext cx="9026026" cy="461665"/>
          </a:xfrm>
          <a:prstGeom prst="rect">
            <a:avLst/>
          </a:prstGeom>
        </p:spPr>
        <p:txBody>
          <a:bodyPr wrap="square">
            <a:spAutoFit/>
          </a:bodyPr>
          <a:lstStyle/>
          <a:p>
            <a:pPr algn="ctr"/>
            <a:r>
              <a:rPr lang="es-MX" sz="2400" b="1" dirty="0" smtClean="0">
                <a:latin typeface="Arial" panose="020B0604020202020204" pitchFamily="34" charset="0"/>
                <a:cs typeface="Arial" panose="020B0604020202020204" pitchFamily="34" charset="0"/>
              </a:rPr>
              <a:t>Asesorías y tutorías.</a:t>
            </a:r>
            <a:endParaRPr lang="es-MX"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6799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p:cNvSpPr txBox="1"/>
          <p:nvPr/>
        </p:nvSpPr>
        <p:spPr>
          <a:xfrm>
            <a:off x="1041987" y="2060848"/>
            <a:ext cx="7506586" cy="1938992"/>
          </a:xfrm>
          <a:prstGeom prst="rect">
            <a:avLst/>
          </a:prstGeom>
          <a:noFill/>
        </p:spPr>
        <p:txBody>
          <a:bodyPr wrap="square" rtlCol="0">
            <a:spAutoFit/>
          </a:bodyPr>
          <a:lstStyle/>
          <a:p>
            <a:pPr algn="ctr"/>
            <a:r>
              <a:rPr lang="es-MX" sz="6000" dirty="0"/>
              <a:t>3</a:t>
            </a:r>
            <a:r>
              <a:rPr lang="es-MX" sz="6000" dirty="0" smtClean="0"/>
              <a:t>. APERTURA DE LA SESIÓN.</a:t>
            </a:r>
            <a:endParaRPr lang="es-MX" sz="6000" dirty="0"/>
          </a:p>
        </p:txBody>
      </p:sp>
    </p:spTree>
    <p:extLst>
      <p:ext uri="{BB962C8B-B14F-4D97-AF65-F5344CB8AC3E}">
        <p14:creationId xmlns:p14="http://schemas.microsoft.com/office/powerpoint/2010/main" val="17264315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b="24801"/>
          <a:stretch/>
        </p:blipFill>
        <p:spPr>
          <a:xfrm>
            <a:off x="0" y="0"/>
            <a:ext cx="9144000" cy="5157192"/>
          </a:xfrm>
          <a:prstGeom prst="rect">
            <a:avLst/>
          </a:prstGeom>
        </p:spPr>
      </p:pic>
      <p:sp>
        <p:nvSpPr>
          <p:cNvPr id="6" name="Rectángulo 5"/>
          <p:cNvSpPr/>
          <p:nvPr/>
        </p:nvSpPr>
        <p:spPr>
          <a:xfrm>
            <a:off x="6326758" y="987085"/>
            <a:ext cx="2996604" cy="553998"/>
          </a:xfrm>
          <a:prstGeom prst="rect">
            <a:avLst/>
          </a:prstGeom>
        </p:spPr>
        <p:txBody>
          <a:bodyPr wrap="square">
            <a:spAutoFit/>
          </a:bodyPr>
          <a:lstStyle/>
          <a:p>
            <a:pPr algn="just"/>
            <a:r>
              <a:rPr lang="es-ES" sz="1400" dirty="0" smtClean="0">
                <a:solidFill>
                  <a:srgbClr val="050505"/>
                </a:solidFill>
                <a:latin typeface="Arial" panose="020B0604020202020204" pitchFamily="34" charset="0"/>
                <a:cs typeface="Arial" panose="020B0604020202020204" pitchFamily="34" charset="0"/>
              </a:rPr>
              <a:t>Noviembre 2020 - enero 2021</a:t>
            </a:r>
          </a:p>
          <a:p>
            <a:pPr algn="just"/>
            <a:endParaRPr lang="es-ES" sz="1600" dirty="0">
              <a:solidFill>
                <a:srgbClr val="050505"/>
              </a:solidFill>
              <a:latin typeface="Arial" panose="020B0604020202020204" pitchFamily="34" charset="0"/>
              <a:cs typeface="Arial" panose="020B0604020202020204" pitchFamily="34" charset="0"/>
            </a:endParaRPr>
          </a:p>
        </p:txBody>
      </p:sp>
      <p:graphicFrame>
        <p:nvGraphicFramePr>
          <p:cNvPr id="11" name="Tabla 10"/>
          <p:cNvGraphicFramePr>
            <a:graphicFrameLocks noGrp="1"/>
          </p:cNvGraphicFramePr>
          <p:nvPr>
            <p:extLst>
              <p:ext uri="{D42A27DB-BD31-4B8C-83A1-F6EECF244321}">
                <p14:modId xmlns:p14="http://schemas.microsoft.com/office/powerpoint/2010/main" val="3626943480"/>
              </p:ext>
            </p:extLst>
          </p:nvPr>
        </p:nvGraphicFramePr>
        <p:xfrm>
          <a:off x="115959" y="2060848"/>
          <a:ext cx="8912081" cy="4600575"/>
        </p:xfrm>
        <a:graphic>
          <a:graphicData uri="http://schemas.openxmlformats.org/drawingml/2006/table">
            <a:tbl>
              <a:tblPr firstRow="1" bandRow="1">
                <a:tableStyleId>{5C22544A-7EE6-4342-B048-85BDC9FD1C3A}</a:tableStyleId>
              </a:tblPr>
              <a:tblGrid>
                <a:gridCol w="2701608">
                  <a:extLst>
                    <a:ext uri="{9D8B030D-6E8A-4147-A177-3AD203B41FA5}">
                      <a16:colId xmlns:a16="http://schemas.microsoft.com/office/drawing/2014/main" xmlns="" val="557298948"/>
                    </a:ext>
                  </a:extLst>
                </a:gridCol>
                <a:gridCol w="1023237">
                  <a:extLst>
                    <a:ext uri="{9D8B030D-6E8A-4147-A177-3AD203B41FA5}">
                      <a16:colId xmlns:a16="http://schemas.microsoft.com/office/drawing/2014/main" xmlns="" val="4045079560"/>
                    </a:ext>
                  </a:extLst>
                </a:gridCol>
                <a:gridCol w="866908">
                  <a:extLst>
                    <a:ext uri="{9D8B030D-6E8A-4147-A177-3AD203B41FA5}">
                      <a16:colId xmlns:a16="http://schemas.microsoft.com/office/drawing/2014/main" xmlns="" val="4014807041"/>
                    </a:ext>
                  </a:extLst>
                </a:gridCol>
                <a:gridCol w="767426">
                  <a:extLst>
                    <a:ext uri="{9D8B030D-6E8A-4147-A177-3AD203B41FA5}">
                      <a16:colId xmlns:a16="http://schemas.microsoft.com/office/drawing/2014/main" xmlns="" val="3727305187"/>
                    </a:ext>
                  </a:extLst>
                </a:gridCol>
                <a:gridCol w="838485">
                  <a:extLst>
                    <a:ext uri="{9D8B030D-6E8A-4147-A177-3AD203B41FA5}">
                      <a16:colId xmlns:a16="http://schemas.microsoft.com/office/drawing/2014/main" xmlns="" val="1086410392"/>
                    </a:ext>
                  </a:extLst>
                </a:gridCol>
                <a:gridCol w="838485">
                  <a:extLst>
                    <a:ext uri="{9D8B030D-6E8A-4147-A177-3AD203B41FA5}">
                      <a16:colId xmlns:a16="http://schemas.microsoft.com/office/drawing/2014/main" xmlns="" val="1777875786"/>
                    </a:ext>
                  </a:extLst>
                </a:gridCol>
                <a:gridCol w="937966">
                  <a:extLst>
                    <a:ext uri="{9D8B030D-6E8A-4147-A177-3AD203B41FA5}">
                      <a16:colId xmlns:a16="http://schemas.microsoft.com/office/drawing/2014/main" xmlns="" val="2947230470"/>
                    </a:ext>
                  </a:extLst>
                </a:gridCol>
                <a:gridCol w="937966">
                  <a:extLst>
                    <a:ext uri="{9D8B030D-6E8A-4147-A177-3AD203B41FA5}">
                      <a16:colId xmlns:a16="http://schemas.microsoft.com/office/drawing/2014/main" xmlns="" val="1183441977"/>
                    </a:ext>
                  </a:extLst>
                </a:gridCol>
              </a:tblGrid>
              <a:tr h="304800">
                <a:tc rowSpan="2">
                  <a:txBody>
                    <a:bodyPr/>
                    <a:lstStyle/>
                    <a:p>
                      <a:pPr algn="ctr" rtl="0" fontAlgn="ctr"/>
                      <a:r>
                        <a:rPr lang="es-MX" sz="1100" u="none" strike="noStrike" dirty="0">
                          <a:effectLst/>
                        </a:rPr>
                        <a:t>Tutor</a:t>
                      </a:r>
                      <a:endParaRPr lang="es-MX"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rtl="0" fontAlgn="ctr"/>
                      <a:r>
                        <a:rPr lang="es-MX" sz="1100" u="none" strike="noStrike" dirty="0">
                          <a:effectLst/>
                        </a:rPr>
                        <a:t>Grupo</a:t>
                      </a:r>
                      <a:endParaRPr lang="es-MX"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rtl="0" fontAlgn="ctr"/>
                      <a:r>
                        <a:rPr lang="es-MX" sz="1100" u="none" strike="noStrike" dirty="0">
                          <a:effectLst/>
                        </a:rPr>
                        <a:t>Total Grupo</a:t>
                      </a:r>
                      <a:endParaRPr lang="es-MX" sz="1100" b="0"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rtl="0" fontAlgn="ctr"/>
                      <a:r>
                        <a:rPr lang="es-MX" sz="1100" u="none" strike="noStrike" dirty="0">
                          <a:effectLst/>
                        </a:rPr>
                        <a:t>Modalidad Tutorías</a:t>
                      </a:r>
                      <a:endParaRPr lang="es-MX"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MX"/>
                    </a:p>
                  </a:txBody>
                  <a:tcPr/>
                </a:tc>
                <a:tc rowSpan="2">
                  <a:txBody>
                    <a:bodyPr/>
                    <a:lstStyle/>
                    <a:p>
                      <a:pPr algn="ctr" rtl="0" fontAlgn="ctr"/>
                      <a:r>
                        <a:rPr lang="es-MX" sz="1100" u="none" strike="noStrike" dirty="0">
                          <a:effectLst/>
                        </a:rPr>
                        <a:t>Asesoría </a:t>
                      </a:r>
                      <a:endParaRPr lang="es-MX"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rtl="0" fontAlgn="ctr"/>
                      <a:r>
                        <a:rPr lang="es-MX" sz="1100" u="none" strike="noStrike" dirty="0">
                          <a:effectLst/>
                        </a:rPr>
                        <a:t>Platicas de Motivación</a:t>
                      </a:r>
                      <a:endParaRPr lang="es-MX" sz="1100" b="0"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rtl="0" fontAlgn="ctr"/>
                      <a:r>
                        <a:rPr lang="es-MX" sz="1100" b="1" i="0" u="none" strike="noStrike" dirty="0" smtClean="0">
                          <a:solidFill>
                            <a:schemeClr val="bg1"/>
                          </a:solidFill>
                          <a:effectLst/>
                          <a:latin typeface="Calibri" panose="020F0502020204030204" pitchFamily="34" charset="0"/>
                        </a:rPr>
                        <a:t>Consulta </a:t>
                      </a:r>
                      <a:r>
                        <a:rPr lang="es-MX" sz="1100" b="1" i="0" u="none" strike="noStrike" dirty="0" err="1" smtClean="0">
                          <a:solidFill>
                            <a:schemeClr val="bg1"/>
                          </a:solidFill>
                          <a:effectLst/>
                          <a:latin typeface="Calibri" panose="020F0502020204030204" pitchFamily="34" charset="0"/>
                        </a:rPr>
                        <a:t>Psicopedagígica</a:t>
                      </a:r>
                      <a:endParaRPr lang="es-MX" sz="1100" b="1"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43159883"/>
                  </a:ext>
                </a:extLst>
              </a:tr>
              <a:tr h="200025">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marL="0" algn="ctr" defTabSz="914400" rtl="0" eaLnBrk="1" fontAlgn="ctr" latinLnBrk="0" hangingPunct="1"/>
                      <a:r>
                        <a:rPr lang="es-MX" sz="1100" b="1" u="none" strike="noStrike" kern="1200" dirty="0">
                          <a:solidFill>
                            <a:schemeClr val="lt1"/>
                          </a:solidFill>
                          <a:effectLst/>
                          <a:latin typeface="+mn-lt"/>
                          <a:ea typeface="+mn-ea"/>
                          <a:cs typeface="+mn-cs"/>
                        </a:rPr>
                        <a:t>Grupal</a:t>
                      </a:r>
                    </a:p>
                  </a:txBody>
                  <a:tcPr marL="9525" marR="9525" marT="9525" marB="0" anchor="ctr">
                    <a:solidFill>
                      <a:schemeClr val="accent1"/>
                    </a:solidFill>
                  </a:tcPr>
                </a:tc>
                <a:tc>
                  <a:txBody>
                    <a:bodyPr/>
                    <a:lstStyle/>
                    <a:p>
                      <a:pPr marL="0" algn="ctr" defTabSz="914400" rtl="0" eaLnBrk="1" fontAlgn="ctr" latinLnBrk="0" hangingPunct="1"/>
                      <a:r>
                        <a:rPr lang="es-MX" sz="1100" b="1" u="none" strike="noStrike" kern="1200" dirty="0">
                          <a:solidFill>
                            <a:schemeClr val="lt1"/>
                          </a:solidFill>
                          <a:effectLst/>
                          <a:latin typeface="+mn-lt"/>
                          <a:ea typeface="+mn-ea"/>
                          <a:cs typeface="+mn-cs"/>
                        </a:rPr>
                        <a:t>Individual</a:t>
                      </a:r>
                    </a:p>
                  </a:txBody>
                  <a:tcPr marL="9525" marR="9525" marT="9525" marB="0" anchor="ctr">
                    <a:solidFill>
                      <a:schemeClr val="accent1"/>
                    </a:solidFill>
                  </a:tcPr>
                </a:tc>
                <a:tc vMerge="1">
                  <a:txBody>
                    <a:bodyPr/>
                    <a:lstStyle/>
                    <a:p>
                      <a:endParaRPr lang="es-MX"/>
                    </a:p>
                  </a:txBody>
                  <a:tcPr/>
                </a:tc>
                <a:tc vMerge="1">
                  <a:txBody>
                    <a:bodyPr/>
                    <a:lstStyle/>
                    <a:p>
                      <a:endParaRPr lang="es-MX"/>
                    </a:p>
                  </a:txBody>
                  <a:tcPr/>
                </a:tc>
                <a:tc vMerge="1">
                  <a:txBody>
                    <a:bodyPr/>
                    <a:lstStyle/>
                    <a:p>
                      <a:endParaRPr lang="es-MX"/>
                    </a:p>
                  </a:txBody>
                  <a:tcPr/>
                </a:tc>
                <a:extLst>
                  <a:ext uri="{0D108BD9-81ED-4DB2-BD59-A6C34878D82A}">
                    <a16:rowId xmlns:a16="http://schemas.microsoft.com/office/drawing/2014/main" xmlns="" val="205352182"/>
                  </a:ext>
                </a:extLst>
              </a:tr>
              <a:tr h="323850">
                <a:tc>
                  <a:txBody>
                    <a:bodyPr/>
                    <a:lstStyle/>
                    <a:p>
                      <a:pPr algn="l" rtl="0" fontAlgn="ctr"/>
                      <a:r>
                        <a:rPr lang="es-MX" sz="1100" b="0" i="0" u="none" strike="noStrike" dirty="0" smtClean="0">
                          <a:solidFill>
                            <a:srgbClr val="000000"/>
                          </a:solidFill>
                          <a:effectLst/>
                          <a:latin typeface="Calibri" panose="020F0502020204030204" pitchFamily="34" charset="0"/>
                        </a:rPr>
                        <a:t>MIS. Martha María</a:t>
                      </a:r>
                      <a:r>
                        <a:rPr lang="es-MX" sz="1100" b="0" i="0" u="none" strike="noStrike" baseline="0" dirty="0" smtClean="0">
                          <a:solidFill>
                            <a:srgbClr val="000000"/>
                          </a:solidFill>
                          <a:effectLst/>
                          <a:latin typeface="Calibri" panose="020F0502020204030204" pitchFamily="34" charset="0"/>
                        </a:rPr>
                        <a:t> Castro Luna</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050" b="0" i="0" u="none" strike="noStrike" dirty="0" smtClean="0">
                          <a:solidFill>
                            <a:srgbClr val="000000"/>
                          </a:solidFill>
                          <a:effectLst/>
                          <a:latin typeface="Calibri" panose="020F0502020204030204" pitchFamily="34" charset="0"/>
                        </a:rPr>
                        <a:t>1ro</a:t>
                      </a:r>
                      <a:r>
                        <a:rPr lang="es-MX" sz="1050" b="0" i="0" u="none" strike="noStrike" baseline="0" dirty="0" smtClean="0">
                          <a:solidFill>
                            <a:srgbClr val="000000"/>
                          </a:solidFill>
                          <a:effectLst/>
                          <a:latin typeface="Calibri" panose="020F0502020204030204" pitchFamily="34" charset="0"/>
                        </a:rPr>
                        <a:t> A Tecnologías de la Información</a:t>
                      </a:r>
                      <a:endParaRPr lang="es-MX" sz="105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18</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6</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19</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661121667"/>
                  </a:ext>
                </a:extLst>
              </a:tr>
              <a:tr h="32385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MX" sz="1100" b="0" i="0" u="none" strike="noStrike" dirty="0" smtClean="0">
                          <a:solidFill>
                            <a:srgbClr val="000000"/>
                          </a:solidFill>
                          <a:effectLst/>
                          <a:latin typeface="Calibri" panose="020F0502020204030204" pitchFamily="34" charset="0"/>
                        </a:rPr>
                        <a:t>MIS. Martha María</a:t>
                      </a:r>
                      <a:r>
                        <a:rPr lang="es-MX" sz="1100" b="0" i="0" u="none" strike="noStrike" baseline="0" dirty="0" smtClean="0">
                          <a:solidFill>
                            <a:srgbClr val="000000"/>
                          </a:solidFill>
                          <a:effectLst/>
                          <a:latin typeface="Calibri" panose="020F0502020204030204" pitchFamily="34" charset="0"/>
                        </a:rPr>
                        <a:t> Castro Luna</a:t>
                      </a:r>
                      <a:endParaRPr lang="es-MX" sz="1100" b="0" i="0" u="none" strike="noStrike" dirty="0" smtClean="0">
                        <a:solidFill>
                          <a:srgbClr val="000000"/>
                        </a:solidFill>
                        <a:effectLst/>
                        <a:latin typeface="Calibri" panose="020F0502020204030204" pitchFamily="34" charset="0"/>
                      </a:endParaRPr>
                    </a:p>
                    <a:p>
                      <a:pPr algn="l" rtl="0" fontAlgn="ct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050" b="0" i="0" u="none" strike="noStrike" dirty="0" smtClean="0">
                          <a:solidFill>
                            <a:srgbClr val="000000"/>
                          </a:solidFill>
                          <a:effectLst/>
                          <a:latin typeface="Calibri" panose="020F0502020204030204" pitchFamily="34" charset="0"/>
                        </a:rPr>
                        <a:t>1ro A Tecnologías de la Información</a:t>
                      </a:r>
                      <a:endParaRPr lang="es-MX" sz="105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22</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22</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7</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7</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714452419"/>
                  </a:ext>
                </a:extLst>
              </a:tr>
              <a:tr h="323850">
                <a:tc>
                  <a:txBody>
                    <a:bodyPr/>
                    <a:lstStyle/>
                    <a:p>
                      <a:pPr algn="l" rtl="0" fontAlgn="ctr"/>
                      <a:r>
                        <a:rPr lang="es-MX" sz="1100" b="0" i="0" u="none" strike="noStrike" dirty="0" smtClean="0">
                          <a:solidFill>
                            <a:srgbClr val="000000"/>
                          </a:solidFill>
                          <a:effectLst/>
                          <a:latin typeface="Calibri" panose="020F0502020204030204" pitchFamily="34" charset="0"/>
                        </a:rPr>
                        <a:t>MA. </a:t>
                      </a:r>
                      <a:r>
                        <a:rPr lang="es-MX" sz="1100" b="0" i="0" u="none" strike="noStrike" dirty="0" err="1" smtClean="0">
                          <a:solidFill>
                            <a:srgbClr val="000000"/>
                          </a:solidFill>
                          <a:effectLst/>
                          <a:latin typeface="Calibri" panose="020F0502020204030204" pitchFamily="34" charset="0"/>
                        </a:rPr>
                        <a:t>Victor</a:t>
                      </a:r>
                      <a:r>
                        <a:rPr lang="es-MX" sz="1100" b="0" i="0" u="none" strike="noStrike" dirty="0" smtClean="0">
                          <a:solidFill>
                            <a:srgbClr val="000000"/>
                          </a:solidFill>
                          <a:effectLst/>
                          <a:latin typeface="Calibri" panose="020F0502020204030204" pitchFamily="34" charset="0"/>
                        </a:rPr>
                        <a:t> Hugo Virgilio</a:t>
                      </a:r>
                      <a:r>
                        <a:rPr lang="es-MX" sz="1100" b="0" i="0" u="none" strike="noStrike" baseline="0" dirty="0" smtClean="0">
                          <a:solidFill>
                            <a:srgbClr val="000000"/>
                          </a:solidFill>
                          <a:effectLst/>
                          <a:latin typeface="Calibri" panose="020F0502020204030204" pitchFamily="34" charset="0"/>
                        </a:rPr>
                        <a:t> Méndez</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MX" sz="1050" b="0" i="0" u="none" strike="noStrike" dirty="0" smtClean="0">
                          <a:solidFill>
                            <a:srgbClr val="000000"/>
                          </a:solidFill>
                          <a:effectLst/>
                          <a:latin typeface="Calibri" panose="020F0502020204030204" pitchFamily="34" charset="0"/>
                        </a:rPr>
                        <a:t>4to A Tecnologías de la Información</a:t>
                      </a:r>
                    </a:p>
                    <a:p>
                      <a:pPr algn="l" rtl="0" fontAlgn="ctr"/>
                      <a:endParaRPr lang="es-MX" sz="105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14</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3</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14</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461246609"/>
                  </a:ext>
                </a:extLst>
              </a:tr>
              <a:tr h="323850">
                <a:tc>
                  <a:txBody>
                    <a:bodyPr/>
                    <a:lstStyle/>
                    <a:p>
                      <a:pPr algn="l" rtl="0" fontAlgn="ctr"/>
                      <a:r>
                        <a:rPr lang="es-MX" sz="1100" b="0" i="0" u="none" strike="noStrike" dirty="0" smtClean="0">
                          <a:solidFill>
                            <a:srgbClr val="000000"/>
                          </a:solidFill>
                          <a:effectLst/>
                          <a:latin typeface="Calibri" panose="020F0502020204030204" pitchFamily="34" charset="0"/>
                        </a:rPr>
                        <a:t>Ing. Jesús A. Ramírez Alamilla</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050" b="0" i="0" u="none" strike="noStrike" dirty="0" smtClean="0">
                          <a:solidFill>
                            <a:srgbClr val="000000"/>
                          </a:solidFill>
                          <a:effectLst/>
                          <a:latin typeface="Calibri" panose="020F0502020204030204" pitchFamily="34" charset="0"/>
                        </a:rPr>
                        <a:t>4to B Tecnologías de la Información</a:t>
                      </a:r>
                      <a:endParaRPr lang="es-MX" sz="105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19</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3</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19</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3</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842734959"/>
                  </a:ext>
                </a:extLst>
              </a:tr>
              <a:tr h="323850">
                <a:tc>
                  <a:txBody>
                    <a:bodyPr/>
                    <a:lstStyle/>
                    <a:p>
                      <a:pPr algn="l" rtl="0" fontAlgn="ctr"/>
                      <a:r>
                        <a:rPr lang="es-MX" sz="1100" b="0" i="0" u="none" strike="noStrike" dirty="0" smtClean="0">
                          <a:solidFill>
                            <a:srgbClr val="000000"/>
                          </a:solidFill>
                          <a:effectLst/>
                          <a:latin typeface="Calibri" panose="020F0502020204030204" pitchFamily="34" charset="0"/>
                        </a:rPr>
                        <a:t>Lic. Luis Ángel Marín Liscano</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050" b="0" i="0" u="none" strike="noStrike" dirty="0" smtClean="0">
                          <a:solidFill>
                            <a:srgbClr val="000000"/>
                          </a:solidFill>
                          <a:effectLst/>
                          <a:latin typeface="Calibri" panose="020F0502020204030204" pitchFamily="34" charset="0"/>
                        </a:rPr>
                        <a:t>1ro A Paramédico</a:t>
                      </a:r>
                      <a:endParaRPr lang="es-MX" sz="105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34</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39</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2</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575743500"/>
                  </a:ext>
                </a:extLst>
              </a:tr>
              <a:tr h="323850">
                <a:tc>
                  <a:txBody>
                    <a:bodyPr/>
                    <a:lstStyle/>
                    <a:p>
                      <a:pPr algn="l" rtl="0" fontAlgn="ctr"/>
                      <a:r>
                        <a:rPr lang="es-MX" sz="1100" b="0" i="0" u="none" strike="noStrike" dirty="0" smtClean="0">
                          <a:solidFill>
                            <a:srgbClr val="000000"/>
                          </a:solidFill>
                          <a:effectLst/>
                          <a:latin typeface="Calibri" panose="020F0502020204030204" pitchFamily="34" charset="0"/>
                        </a:rPr>
                        <a:t>MT. EZEQUIEL PAREDES MAAS</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050" b="0" i="0" u="none" strike="noStrike" dirty="0" smtClean="0">
                          <a:solidFill>
                            <a:srgbClr val="000000"/>
                          </a:solidFill>
                          <a:effectLst/>
                          <a:latin typeface="Calibri" panose="020F0502020204030204" pitchFamily="34" charset="0"/>
                        </a:rPr>
                        <a:t>4to</a:t>
                      </a:r>
                      <a:r>
                        <a:rPr lang="es-MX" sz="1050" b="0" i="0" u="none" strike="noStrike" baseline="0" dirty="0" smtClean="0">
                          <a:solidFill>
                            <a:srgbClr val="000000"/>
                          </a:solidFill>
                          <a:effectLst/>
                          <a:latin typeface="Calibri" panose="020F0502020204030204" pitchFamily="34" charset="0"/>
                        </a:rPr>
                        <a:t> A Paramédico</a:t>
                      </a:r>
                      <a:endParaRPr lang="es-MX" sz="105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24</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25</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5</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688962278"/>
                  </a:ext>
                </a:extLst>
              </a:tr>
              <a:tr h="323850">
                <a:tc>
                  <a:txBody>
                    <a:bodyPr/>
                    <a:lstStyle/>
                    <a:p>
                      <a:pPr algn="l" rtl="0" fontAlgn="ctr"/>
                      <a:r>
                        <a:rPr lang="es-MX" sz="1100" b="0" i="0" u="none" strike="noStrike" dirty="0" smtClean="0">
                          <a:solidFill>
                            <a:srgbClr val="000000"/>
                          </a:solidFill>
                          <a:effectLst/>
                          <a:latin typeface="Calibri" panose="020F0502020204030204" pitchFamily="34" charset="0"/>
                        </a:rPr>
                        <a:t>MDAS. Patricia del C. Paredes Suárez</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s-MX" sz="1050" b="0" i="0" u="none" strike="noStrike" dirty="0" smtClean="0">
                          <a:solidFill>
                            <a:srgbClr val="000000"/>
                          </a:solidFill>
                          <a:effectLst/>
                          <a:latin typeface="Calibri" panose="020F0502020204030204" pitchFamily="34" charset="0"/>
                        </a:rPr>
                        <a:t>4to B Paramédico</a:t>
                      </a:r>
                      <a:endParaRPr lang="es-MX" sz="105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26</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26</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1</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MX" sz="1100" b="0" i="0" u="none" strike="noStrike" dirty="0" smtClean="0">
                          <a:solidFill>
                            <a:srgbClr val="000000"/>
                          </a:solidFill>
                          <a:effectLst/>
                          <a:latin typeface="Calibri" panose="020F0502020204030204" pitchFamily="34" charset="0"/>
                        </a:rPr>
                        <a:t>0</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821547590"/>
                  </a:ext>
                </a:extLst>
              </a:tr>
              <a:tr h="323850">
                <a:tc>
                  <a:txBody>
                    <a:bodyPr/>
                    <a:lstStyle/>
                    <a:p>
                      <a:pPr algn="l" fontAlgn="t"/>
                      <a:r>
                        <a:rPr lang="es-MX" sz="1100" b="0" i="0" u="none" strike="noStrike" dirty="0" smtClean="0">
                          <a:solidFill>
                            <a:srgbClr val="000000"/>
                          </a:solidFill>
                          <a:effectLst/>
                          <a:latin typeface="Arial" panose="020B0604020202020204" pitchFamily="34" charset="0"/>
                        </a:rPr>
                        <a:t>MT Juan Francisco Chávez Dehesa</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es-MX" sz="1050" b="0" i="0" u="none" strike="noStrike" dirty="0" smtClean="0">
                          <a:solidFill>
                            <a:srgbClr val="000000"/>
                          </a:solidFill>
                          <a:effectLst/>
                          <a:latin typeface="Arial" panose="020B0604020202020204" pitchFamily="34" charset="0"/>
                        </a:rPr>
                        <a:t>1ero A Biotecnología</a:t>
                      </a:r>
                      <a:endParaRPr lang="es-MX" sz="105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12</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3</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12</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0</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2</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0</a:t>
                      </a:r>
                      <a:endParaRPr lang="es-MX" sz="11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xmlns="" val="875449975"/>
                  </a:ext>
                </a:extLst>
              </a:tr>
              <a:tr h="323850">
                <a:tc>
                  <a:txBody>
                    <a:bodyPr/>
                    <a:lstStyle/>
                    <a:p>
                      <a:pPr algn="l" fontAlgn="t"/>
                      <a:r>
                        <a:rPr lang="es-MX" sz="1100" b="0" i="0" u="none" strike="noStrike" dirty="0" smtClean="0">
                          <a:solidFill>
                            <a:srgbClr val="000000"/>
                          </a:solidFill>
                          <a:effectLst/>
                          <a:latin typeface="Arial" panose="020B0604020202020204" pitchFamily="34" charset="0"/>
                        </a:rPr>
                        <a:t>M.C. Manuela de Jesús </a:t>
                      </a:r>
                      <a:r>
                        <a:rPr lang="es-MX" sz="1100" b="0" i="0" u="none" strike="noStrike" dirty="0" err="1" smtClean="0">
                          <a:solidFill>
                            <a:srgbClr val="000000"/>
                          </a:solidFill>
                          <a:effectLst/>
                          <a:latin typeface="Arial" panose="020B0604020202020204" pitchFamily="34" charset="0"/>
                        </a:rPr>
                        <a:t>Cambranes</a:t>
                      </a:r>
                      <a:r>
                        <a:rPr lang="es-MX" sz="1100" b="0" i="0" u="none" strike="noStrike" dirty="0" smtClean="0">
                          <a:solidFill>
                            <a:srgbClr val="000000"/>
                          </a:solidFill>
                          <a:effectLst/>
                          <a:latin typeface="Arial" panose="020B0604020202020204" pitchFamily="34" charset="0"/>
                        </a:rPr>
                        <a:t> Chi</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es-MX" sz="1050" b="0" i="0" u="none" strike="noStrike" dirty="0" smtClean="0">
                          <a:solidFill>
                            <a:srgbClr val="000000"/>
                          </a:solidFill>
                          <a:effectLst/>
                          <a:latin typeface="Arial" panose="020B0604020202020204" pitchFamily="34" charset="0"/>
                        </a:rPr>
                        <a:t>4to A Biotecnología</a:t>
                      </a:r>
                      <a:endParaRPr lang="es-MX" sz="105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26</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1</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26</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0</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4</a:t>
                      </a:r>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0" i="0" u="none" strike="noStrike" dirty="0" smtClean="0">
                          <a:solidFill>
                            <a:srgbClr val="000000"/>
                          </a:solidFill>
                          <a:effectLst/>
                          <a:latin typeface="Arial" panose="020B0604020202020204" pitchFamily="34" charset="0"/>
                        </a:rPr>
                        <a:t>0</a:t>
                      </a:r>
                      <a:endParaRPr lang="es-MX" sz="11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xmlns="" val="3267021645"/>
                  </a:ext>
                </a:extLst>
              </a:tr>
              <a:tr h="323850">
                <a:tc>
                  <a:txBody>
                    <a:bodyPr/>
                    <a:lstStyle/>
                    <a:p>
                      <a:pPr algn="l" fontAlgn="t"/>
                      <a:endParaRPr lang="es-MX" sz="105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endParaRPr lang="es-MX" sz="105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endParaRPr lang="es-MX"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endParaRPr lang="es-MX" sz="11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xmlns="" val="4257770368"/>
                  </a:ext>
                </a:extLst>
              </a:tr>
              <a:tr h="323850">
                <a:tc>
                  <a:txBody>
                    <a:bodyPr/>
                    <a:lstStyle/>
                    <a:p>
                      <a:pPr algn="r" fontAlgn="t"/>
                      <a:r>
                        <a:rPr lang="es-MX" sz="1050" b="1" i="0" u="none" strike="noStrike" dirty="0" smtClean="0">
                          <a:solidFill>
                            <a:srgbClr val="000000"/>
                          </a:solidFill>
                          <a:effectLst/>
                          <a:latin typeface="Arial" panose="020B0604020202020204" pitchFamily="34" charset="0"/>
                        </a:rPr>
                        <a:t>TOTAL</a:t>
                      </a:r>
                      <a:endParaRPr lang="es-MX" sz="105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endParaRPr lang="es-MX" sz="1050" b="1"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1" i="0" u="none" strike="noStrike" dirty="0" smtClean="0">
                          <a:solidFill>
                            <a:srgbClr val="000000"/>
                          </a:solidFill>
                          <a:effectLst/>
                          <a:latin typeface="Arial" panose="020B0604020202020204" pitchFamily="34" charset="0"/>
                        </a:rPr>
                        <a:t>344</a:t>
                      </a:r>
                      <a:endParaRPr lang="es-MX" sz="1100" b="1"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1" i="0" u="none" strike="noStrike" dirty="0" smtClean="0">
                          <a:solidFill>
                            <a:srgbClr val="000000"/>
                          </a:solidFill>
                          <a:effectLst/>
                          <a:latin typeface="Arial" panose="020B0604020202020204" pitchFamily="34" charset="0"/>
                        </a:rPr>
                        <a:t>68</a:t>
                      </a:r>
                      <a:endParaRPr lang="es-MX" sz="1100" b="1"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1" i="0" u="none" strike="noStrike" dirty="0" smtClean="0">
                          <a:solidFill>
                            <a:srgbClr val="000000"/>
                          </a:solidFill>
                          <a:effectLst/>
                          <a:latin typeface="Arial" panose="020B0604020202020204" pitchFamily="34" charset="0"/>
                        </a:rPr>
                        <a:t>293</a:t>
                      </a:r>
                      <a:endParaRPr lang="es-MX" sz="1100" b="1"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1" i="0" u="none" strike="noStrike" dirty="0" smtClean="0">
                          <a:solidFill>
                            <a:srgbClr val="000000"/>
                          </a:solidFill>
                          <a:effectLst/>
                          <a:latin typeface="Arial" panose="020B0604020202020204" pitchFamily="34" charset="0"/>
                        </a:rPr>
                        <a:t>23</a:t>
                      </a:r>
                      <a:endParaRPr lang="es-MX" sz="1100" b="1"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1" i="0" u="none" strike="noStrike" dirty="0" smtClean="0">
                          <a:solidFill>
                            <a:srgbClr val="000000"/>
                          </a:solidFill>
                          <a:effectLst/>
                          <a:latin typeface="Arial" panose="020B0604020202020204" pitchFamily="34" charset="0"/>
                        </a:rPr>
                        <a:t>31</a:t>
                      </a:r>
                      <a:endParaRPr lang="es-MX" sz="1100" b="1"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s-MX" sz="1100" b="1" i="0" u="none" strike="noStrike" dirty="0" smtClean="0">
                          <a:solidFill>
                            <a:srgbClr val="000000"/>
                          </a:solidFill>
                          <a:effectLst/>
                          <a:latin typeface="Arial" panose="020B0604020202020204" pitchFamily="34" charset="0"/>
                        </a:rPr>
                        <a:t>13</a:t>
                      </a:r>
                      <a:endParaRPr lang="es-MX" sz="1100" b="1"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xmlns="" val="2634594208"/>
                  </a:ext>
                </a:extLst>
              </a:tr>
              <a:tr h="323850">
                <a:tc gridSpan="2">
                  <a:txBody>
                    <a:bodyPr/>
                    <a:lstStyle/>
                    <a:p>
                      <a:pPr algn="r" rtl="0" fontAlgn="ctr"/>
                      <a:endParaRPr lang="es-MX" sz="1050" b="0" i="0" u="none" strike="noStrike" dirty="0">
                        <a:solidFill>
                          <a:srgbClr val="000000"/>
                        </a:solidFill>
                        <a:effectLst/>
                        <a:latin typeface="Calibri" panose="020F0502020204030204" pitchFamily="34" charset="0"/>
                      </a:endParaRPr>
                    </a:p>
                  </a:txBody>
                  <a:tcPr marL="9525" marR="85725" marT="9525" marB="0" anchor="ctr"/>
                </a:tc>
                <a:tc hMerge="1">
                  <a:txBody>
                    <a:bodyPr/>
                    <a:lstStyle/>
                    <a:p>
                      <a:endParaRPr lang="es-MX"/>
                    </a:p>
                  </a:txBody>
                  <a:tcPr/>
                </a:tc>
                <a:tc>
                  <a:txBody>
                    <a:bodyPr/>
                    <a:lstStyle/>
                    <a:p>
                      <a:pPr algn="ctr" rtl="0" fontAlgn="ctr"/>
                      <a:endParaRPr lang="es-MX"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endParaRPr lang="es-MX"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endParaRPr lang="es-MX"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endParaRPr lang="es-MX"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endParaRPr lang="es-MX"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endParaRPr lang="es-MX"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312506378"/>
                  </a:ext>
                </a:extLst>
              </a:tr>
            </a:tbl>
          </a:graphicData>
        </a:graphic>
      </p:graphicFrame>
      <p:sp>
        <p:nvSpPr>
          <p:cNvPr id="7" name="Rectángulo 6"/>
          <p:cNvSpPr/>
          <p:nvPr/>
        </p:nvSpPr>
        <p:spPr>
          <a:xfrm>
            <a:off x="142411" y="1339300"/>
            <a:ext cx="9026026" cy="461665"/>
          </a:xfrm>
          <a:prstGeom prst="rect">
            <a:avLst/>
          </a:prstGeom>
        </p:spPr>
        <p:txBody>
          <a:bodyPr wrap="square">
            <a:spAutoFit/>
          </a:bodyPr>
          <a:lstStyle/>
          <a:p>
            <a:pPr algn="ctr"/>
            <a:r>
              <a:rPr lang="es-MX" sz="2400" b="1" dirty="0" smtClean="0">
                <a:latin typeface="Arial" panose="020B0604020202020204" pitchFamily="34" charset="0"/>
                <a:cs typeface="Arial" panose="020B0604020202020204" pitchFamily="34" charset="0"/>
              </a:rPr>
              <a:t>Asesorías y tutorías.</a:t>
            </a:r>
            <a:endParaRPr lang="es-MX"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7749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3" y="0"/>
            <a:ext cx="9144000" cy="6858000"/>
          </a:xfrm>
        </p:spPr>
      </p:pic>
      <p:sp>
        <p:nvSpPr>
          <p:cNvPr id="3" name="5 CuadroTexto"/>
          <p:cNvSpPr txBox="1"/>
          <p:nvPr/>
        </p:nvSpPr>
        <p:spPr>
          <a:xfrm>
            <a:off x="27689" y="1260266"/>
            <a:ext cx="9144000" cy="461665"/>
          </a:xfrm>
          <a:prstGeom prst="rect">
            <a:avLst/>
          </a:prstGeom>
          <a:noFill/>
        </p:spPr>
        <p:txBody>
          <a:bodyPr wrap="square" rtlCol="0">
            <a:spAutoFit/>
          </a:bodyPr>
          <a:lstStyle/>
          <a:p>
            <a:pPr algn="ctr"/>
            <a:r>
              <a:rPr lang="es-MX" sz="2400" b="1" dirty="0" smtClean="0">
                <a:latin typeface="Arial" pitchFamily="34" charset="0"/>
                <a:cs typeface="Arial" pitchFamily="34" charset="0"/>
              </a:rPr>
              <a:t>Proceso de emisión de títulos electrónicos. </a:t>
            </a:r>
            <a:endParaRPr lang="es-MX" sz="2400" b="1" dirty="0">
              <a:latin typeface="Arial" pitchFamily="34" charset="0"/>
              <a:cs typeface="Arial" pitchFamily="34" charset="0"/>
            </a:endParaRPr>
          </a:p>
        </p:txBody>
      </p:sp>
      <p:sp>
        <p:nvSpPr>
          <p:cNvPr id="7" name="CuadroTexto 6"/>
          <p:cNvSpPr txBox="1"/>
          <p:nvPr/>
        </p:nvSpPr>
        <p:spPr>
          <a:xfrm>
            <a:off x="274497" y="2058863"/>
            <a:ext cx="8395855" cy="1200329"/>
          </a:xfrm>
          <a:prstGeom prst="rect">
            <a:avLst/>
          </a:prstGeom>
          <a:noFill/>
        </p:spPr>
        <p:txBody>
          <a:bodyPr wrap="square" rtlCol="0">
            <a:spAutoFit/>
          </a:bodyPr>
          <a:lstStyle/>
          <a:p>
            <a:pPr algn="just"/>
            <a:r>
              <a:rPr lang="es-MX" dirty="0" smtClean="0">
                <a:latin typeface="Arial" panose="020B0604020202020204" pitchFamily="34" charset="0"/>
                <a:cs typeface="Arial" panose="020B0604020202020204" pitchFamily="34" charset="0"/>
              </a:rPr>
              <a:t>El 19 de febrero  se realizó el primer registro de título electrónico de la UTU de manera exitosa. Actualmente se encuentra en etapa final de adaptación el módulo para cargar de manera masiva la base de datos de 4 generaciones de egresados y su registro ante la Dirección General de Profesiones.</a:t>
            </a:r>
            <a:endParaRPr lang="es-MX"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97" y="3933056"/>
            <a:ext cx="8595831" cy="798427"/>
          </a:xfrm>
          <a:prstGeom prst="rect">
            <a:avLst/>
          </a:prstGeom>
        </p:spPr>
      </p:pic>
    </p:spTree>
    <p:extLst>
      <p:ext uri="{BB962C8B-B14F-4D97-AF65-F5344CB8AC3E}">
        <p14:creationId xmlns:p14="http://schemas.microsoft.com/office/powerpoint/2010/main" val="3894135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3 Rectángulo"/>
          <p:cNvSpPr>
            <a:spLocks noChangeArrowheads="1"/>
          </p:cNvSpPr>
          <p:nvPr/>
        </p:nvSpPr>
        <p:spPr bwMode="auto">
          <a:xfrm>
            <a:off x="287524" y="2348880"/>
            <a:ext cx="856895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s-ES" sz="6000" dirty="0"/>
              <a:t>8.2. INFORME DE ACTIVIDADES </a:t>
            </a:r>
          </a:p>
        </p:txBody>
      </p:sp>
    </p:spTree>
    <p:extLst>
      <p:ext uri="{BB962C8B-B14F-4D97-AF65-F5344CB8AC3E}">
        <p14:creationId xmlns:p14="http://schemas.microsoft.com/office/powerpoint/2010/main" val="29326394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1 CuadroTexto"/>
          <p:cNvSpPr txBox="1"/>
          <p:nvPr/>
        </p:nvSpPr>
        <p:spPr>
          <a:xfrm>
            <a:off x="1041987" y="2434868"/>
            <a:ext cx="7506586" cy="1015663"/>
          </a:xfrm>
          <a:prstGeom prst="rect">
            <a:avLst/>
          </a:prstGeom>
          <a:noFill/>
        </p:spPr>
        <p:txBody>
          <a:bodyPr wrap="square" rtlCol="0">
            <a:spAutoFit/>
          </a:bodyPr>
          <a:lstStyle/>
          <a:p>
            <a:pPr algn="ctr"/>
            <a:r>
              <a:rPr lang="es-MX" sz="6000" dirty="0" smtClean="0"/>
              <a:t>8.2.1. </a:t>
            </a:r>
            <a:r>
              <a:rPr lang="es-MX" sz="6000" dirty="0" smtClean="0"/>
              <a:t>ACADÉMICOS</a:t>
            </a:r>
            <a:endParaRPr lang="es-MX" sz="6000" dirty="0"/>
          </a:p>
        </p:txBody>
      </p:sp>
    </p:spTree>
    <p:extLst>
      <p:ext uri="{BB962C8B-B14F-4D97-AF65-F5344CB8AC3E}">
        <p14:creationId xmlns:p14="http://schemas.microsoft.com/office/powerpoint/2010/main" val="32537995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p:cNvSpPr/>
          <p:nvPr/>
        </p:nvSpPr>
        <p:spPr>
          <a:xfrm>
            <a:off x="153626" y="941314"/>
            <a:ext cx="8990374" cy="830997"/>
          </a:xfrm>
          <a:prstGeom prst="rect">
            <a:avLst/>
          </a:prstGeom>
        </p:spPr>
        <p:txBody>
          <a:bodyPr wrap="square">
            <a:spAutoFit/>
          </a:bodyPr>
          <a:lstStyle/>
          <a:p>
            <a:pPr algn="just"/>
            <a:r>
              <a:rPr lang="es-MX" sz="2400" b="1" dirty="0" smtClean="0">
                <a:latin typeface="Arial" panose="020B0604020202020204" pitchFamily="34" charset="0"/>
                <a:cs typeface="Arial" panose="020B0604020202020204" pitchFamily="34" charset="0"/>
              </a:rPr>
              <a:t>8.2.1.1. Uso de plataformas digitales para el proceso enseñanza-aprendizaje</a:t>
            </a:r>
            <a:endParaRPr lang="es-MX" sz="2400" b="1" dirty="0">
              <a:latin typeface="Arial" panose="020B0604020202020204" pitchFamily="34" charset="0"/>
              <a:cs typeface="Arial" panose="020B0604020202020204" pitchFamily="34" charset="0"/>
            </a:endParaRPr>
          </a:p>
        </p:txBody>
      </p:sp>
      <p:sp>
        <p:nvSpPr>
          <p:cNvPr id="6" name="Rectángulo 5"/>
          <p:cNvSpPr/>
          <p:nvPr/>
        </p:nvSpPr>
        <p:spPr>
          <a:xfrm>
            <a:off x="111695" y="1928055"/>
            <a:ext cx="3553100" cy="2308324"/>
          </a:xfrm>
          <a:prstGeom prst="rect">
            <a:avLst/>
          </a:prstGeom>
        </p:spPr>
        <p:txBody>
          <a:bodyPr wrap="square">
            <a:spAutoFit/>
          </a:bodyPr>
          <a:lstStyle/>
          <a:p>
            <a:pPr algn="just"/>
            <a:r>
              <a:rPr lang="es-ES" sz="1600" dirty="0" smtClean="0">
                <a:solidFill>
                  <a:srgbClr val="050505"/>
                </a:solidFill>
              </a:rPr>
              <a:t>Docentes y estudiantes trabajan virtualmente a través de la Plataforma Google Suite y sus herramientas de videoconferencias y </a:t>
            </a:r>
            <a:r>
              <a:rPr lang="es-ES" sz="1600" dirty="0" err="1" smtClean="0">
                <a:solidFill>
                  <a:srgbClr val="050505"/>
                </a:solidFill>
              </a:rPr>
              <a:t>classroom</a:t>
            </a:r>
            <a:r>
              <a:rPr lang="es-ES" sz="1600" dirty="0">
                <a:solidFill>
                  <a:srgbClr val="050505"/>
                </a:solidFill>
              </a:rPr>
              <a:t>.</a:t>
            </a:r>
            <a:r>
              <a:rPr lang="es-ES" sz="1600" dirty="0" smtClean="0">
                <a:solidFill>
                  <a:srgbClr val="050505"/>
                </a:solidFill>
              </a:rPr>
              <a:t> Se mantiene comunicación y se apoya a los jóvenes con dificultades y limitaciones de internet y recursos tecnológicos, a través de </a:t>
            </a:r>
            <a:r>
              <a:rPr lang="es-ES" sz="1600" dirty="0" err="1" smtClean="0">
                <a:solidFill>
                  <a:srgbClr val="050505"/>
                </a:solidFill>
              </a:rPr>
              <a:t>watsapp</a:t>
            </a:r>
            <a:r>
              <a:rPr lang="es-ES" sz="1600" dirty="0" smtClean="0">
                <a:solidFill>
                  <a:srgbClr val="050505"/>
                </a:solidFill>
              </a:rPr>
              <a:t>, </a:t>
            </a:r>
            <a:r>
              <a:rPr lang="es-ES" sz="1600" dirty="0" err="1" smtClean="0">
                <a:solidFill>
                  <a:srgbClr val="050505"/>
                </a:solidFill>
              </a:rPr>
              <a:t>facebook</a:t>
            </a:r>
            <a:r>
              <a:rPr lang="es-ES" sz="1600" dirty="0" smtClean="0">
                <a:solidFill>
                  <a:srgbClr val="050505"/>
                </a:solidFill>
              </a:rPr>
              <a:t>, correo electrónico, entre otros.</a:t>
            </a:r>
            <a:endParaRPr lang="es-ES" sz="1600" b="0" i="0" dirty="0">
              <a:solidFill>
                <a:srgbClr val="050505"/>
              </a:solidFill>
              <a:effectLst/>
            </a:endParaRPr>
          </a:p>
        </p:txBody>
      </p:sp>
      <p:pic>
        <p:nvPicPr>
          <p:cNvPr id="7" name="Imagen 6">
            <a:extLst>
              <a:ext uri="{FF2B5EF4-FFF2-40B4-BE49-F238E27FC236}">
                <a16:creationId xmlns:a16="http://schemas.microsoft.com/office/drawing/2014/main" xmlns="" id="{F427AEA1-14CE-450B-AC16-8AF06E5ACD5E}"/>
              </a:ext>
            </a:extLst>
          </p:cNvPr>
          <p:cNvPicPr>
            <a:picLocks noChangeAspect="1"/>
          </p:cNvPicPr>
          <p:nvPr/>
        </p:nvPicPr>
        <p:blipFill rotWithShape="1">
          <a:blip r:embed="rId3"/>
          <a:srcRect t="16989" b="4315"/>
          <a:stretch/>
        </p:blipFill>
        <p:spPr>
          <a:xfrm>
            <a:off x="3776489" y="4200893"/>
            <a:ext cx="2750004" cy="1601124"/>
          </a:xfrm>
          <a:prstGeom prst="rect">
            <a:avLst/>
          </a:prstGeom>
        </p:spPr>
      </p:pic>
      <p:pic>
        <p:nvPicPr>
          <p:cNvPr id="8" name="Imagen 7"/>
          <p:cNvPicPr/>
          <p:nvPr/>
        </p:nvPicPr>
        <p:blipFill>
          <a:blip r:embed="rId4"/>
          <a:stretch>
            <a:fillRect/>
          </a:stretch>
        </p:blipFill>
        <p:spPr>
          <a:xfrm>
            <a:off x="4729028" y="2044685"/>
            <a:ext cx="3435532" cy="1946366"/>
          </a:xfrm>
          <a:prstGeom prst="rect">
            <a:avLst/>
          </a:prstGeom>
        </p:spPr>
      </p:pic>
      <p:pic>
        <p:nvPicPr>
          <p:cNvPr id="9" name="Imagen 8"/>
          <p:cNvPicPr/>
          <p:nvPr/>
        </p:nvPicPr>
        <p:blipFill>
          <a:blip r:embed="rId5"/>
          <a:stretch>
            <a:fillRect/>
          </a:stretch>
        </p:blipFill>
        <p:spPr>
          <a:xfrm>
            <a:off x="6515645" y="4200893"/>
            <a:ext cx="2592703" cy="1708068"/>
          </a:xfrm>
          <a:prstGeom prst="rect">
            <a:avLst/>
          </a:prstGeom>
        </p:spPr>
      </p:pic>
      <p:sp>
        <p:nvSpPr>
          <p:cNvPr id="10" name="Rectángulo 9"/>
          <p:cNvSpPr/>
          <p:nvPr/>
        </p:nvSpPr>
        <p:spPr>
          <a:xfrm>
            <a:off x="6515645" y="1468148"/>
            <a:ext cx="2996604" cy="553998"/>
          </a:xfrm>
          <a:prstGeom prst="rect">
            <a:avLst/>
          </a:prstGeom>
        </p:spPr>
        <p:txBody>
          <a:bodyPr wrap="square">
            <a:spAutoFit/>
          </a:bodyPr>
          <a:lstStyle/>
          <a:p>
            <a:pPr algn="just"/>
            <a:r>
              <a:rPr lang="es-ES" sz="1400" b="1" dirty="0" smtClean="0">
                <a:solidFill>
                  <a:srgbClr val="050505"/>
                </a:solidFill>
                <a:latin typeface="inherit"/>
              </a:rPr>
              <a:t>Noviembre 2020 - Enero 2021</a:t>
            </a:r>
          </a:p>
          <a:p>
            <a:pPr algn="just"/>
            <a:endParaRPr lang="es-ES" sz="1600" dirty="0">
              <a:solidFill>
                <a:srgbClr val="050505"/>
              </a:solidFill>
              <a:latin typeface="inherit"/>
            </a:endParaRPr>
          </a:p>
        </p:txBody>
      </p:sp>
    </p:spTree>
    <p:extLst>
      <p:ext uri="{BB962C8B-B14F-4D97-AF65-F5344CB8AC3E}">
        <p14:creationId xmlns:p14="http://schemas.microsoft.com/office/powerpoint/2010/main" val="42937187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b="22700"/>
          <a:stretch/>
        </p:blipFill>
        <p:spPr>
          <a:xfrm>
            <a:off x="0" y="0"/>
            <a:ext cx="9144000" cy="5301208"/>
          </a:xfrm>
          <a:prstGeom prst="rect">
            <a:avLst/>
          </a:prstGeom>
        </p:spPr>
      </p:pic>
      <p:sp>
        <p:nvSpPr>
          <p:cNvPr id="13" name="Rectángulo 12"/>
          <p:cNvSpPr/>
          <p:nvPr/>
        </p:nvSpPr>
        <p:spPr>
          <a:xfrm>
            <a:off x="7427352" y="877882"/>
            <a:ext cx="2101293" cy="553998"/>
          </a:xfrm>
          <a:prstGeom prst="rect">
            <a:avLst/>
          </a:prstGeom>
        </p:spPr>
        <p:txBody>
          <a:bodyPr wrap="square">
            <a:spAutoFit/>
          </a:bodyPr>
          <a:lstStyle/>
          <a:p>
            <a:pPr algn="just"/>
            <a:r>
              <a:rPr lang="es-ES" sz="1400" b="1" dirty="0" smtClean="0">
                <a:solidFill>
                  <a:srgbClr val="050505"/>
                </a:solidFill>
                <a:latin typeface="inherit"/>
              </a:rPr>
              <a:t>Enero 2021</a:t>
            </a:r>
          </a:p>
          <a:p>
            <a:pPr algn="just"/>
            <a:endParaRPr lang="es-ES" sz="1600" dirty="0">
              <a:solidFill>
                <a:srgbClr val="050505"/>
              </a:solidFill>
              <a:latin typeface="inherit"/>
            </a:endParaRPr>
          </a:p>
        </p:txBody>
      </p:sp>
      <p:graphicFrame>
        <p:nvGraphicFramePr>
          <p:cNvPr id="2" name="Tabla 1"/>
          <p:cNvGraphicFramePr>
            <a:graphicFrameLocks noGrp="1"/>
          </p:cNvGraphicFramePr>
          <p:nvPr>
            <p:extLst>
              <p:ext uri="{D42A27DB-BD31-4B8C-83A1-F6EECF244321}">
                <p14:modId xmlns:p14="http://schemas.microsoft.com/office/powerpoint/2010/main" val="3845097432"/>
              </p:ext>
            </p:extLst>
          </p:nvPr>
        </p:nvGraphicFramePr>
        <p:xfrm>
          <a:off x="195943" y="877883"/>
          <a:ext cx="8856616" cy="5808648"/>
        </p:xfrm>
        <a:graphic>
          <a:graphicData uri="http://schemas.openxmlformats.org/drawingml/2006/table">
            <a:tbl>
              <a:tblPr>
                <a:tableStyleId>{8799B23B-EC83-4686-B30A-512413B5E67A}</a:tableStyleId>
              </a:tblPr>
              <a:tblGrid>
                <a:gridCol w="1032373">
                  <a:extLst>
                    <a:ext uri="{9D8B030D-6E8A-4147-A177-3AD203B41FA5}">
                      <a16:colId xmlns:a16="http://schemas.microsoft.com/office/drawing/2014/main" xmlns="" val="2146764975"/>
                    </a:ext>
                  </a:extLst>
                </a:gridCol>
                <a:gridCol w="1350375">
                  <a:extLst>
                    <a:ext uri="{9D8B030D-6E8A-4147-A177-3AD203B41FA5}">
                      <a16:colId xmlns:a16="http://schemas.microsoft.com/office/drawing/2014/main" xmlns="" val="4067782341"/>
                    </a:ext>
                  </a:extLst>
                </a:gridCol>
                <a:gridCol w="1359202">
                  <a:extLst>
                    <a:ext uri="{9D8B030D-6E8A-4147-A177-3AD203B41FA5}">
                      <a16:colId xmlns:a16="http://schemas.microsoft.com/office/drawing/2014/main" xmlns="" val="3864167046"/>
                    </a:ext>
                  </a:extLst>
                </a:gridCol>
                <a:gridCol w="1204749">
                  <a:extLst>
                    <a:ext uri="{9D8B030D-6E8A-4147-A177-3AD203B41FA5}">
                      <a16:colId xmlns:a16="http://schemas.microsoft.com/office/drawing/2014/main" xmlns="" val="515769917"/>
                    </a:ext>
                  </a:extLst>
                </a:gridCol>
                <a:gridCol w="1681352">
                  <a:extLst>
                    <a:ext uri="{9D8B030D-6E8A-4147-A177-3AD203B41FA5}">
                      <a16:colId xmlns:a16="http://schemas.microsoft.com/office/drawing/2014/main" xmlns="" val="587334371"/>
                    </a:ext>
                  </a:extLst>
                </a:gridCol>
                <a:gridCol w="1129729">
                  <a:extLst>
                    <a:ext uri="{9D8B030D-6E8A-4147-A177-3AD203B41FA5}">
                      <a16:colId xmlns:a16="http://schemas.microsoft.com/office/drawing/2014/main" xmlns="" val="632969923"/>
                    </a:ext>
                  </a:extLst>
                </a:gridCol>
                <a:gridCol w="1098836">
                  <a:extLst>
                    <a:ext uri="{9D8B030D-6E8A-4147-A177-3AD203B41FA5}">
                      <a16:colId xmlns:a16="http://schemas.microsoft.com/office/drawing/2014/main" xmlns="" val="582594647"/>
                    </a:ext>
                  </a:extLst>
                </a:gridCol>
              </a:tblGrid>
              <a:tr h="204486">
                <a:tc gridSpan="7">
                  <a:txBody>
                    <a:bodyPr/>
                    <a:lstStyle/>
                    <a:p>
                      <a:pPr algn="ctr" fontAlgn="b"/>
                      <a:r>
                        <a:rPr lang="es-MX" sz="1400" b="1" u="none" strike="noStrike" dirty="0">
                          <a:effectLst/>
                        </a:rPr>
                        <a:t>ESTUDIANTES ATENDIDOS POR PLATAFORMA </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37386963"/>
                  </a:ext>
                </a:extLst>
              </a:tr>
              <a:tr h="685027">
                <a:tc gridSpan="2">
                  <a:txBody>
                    <a:bodyPr/>
                    <a:lstStyle/>
                    <a:p>
                      <a:pPr algn="just" fontAlgn="b"/>
                      <a:r>
                        <a:rPr lang="es-MX" sz="1000" u="none" strike="noStrike" dirty="0">
                          <a:effectLst/>
                        </a:rPr>
                        <a:t>PROGRAMA EDUCATIVO</a:t>
                      </a:r>
                      <a:endParaRPr lang="es-MX" sz="10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fontAlgn="b"/>
                      <a:r>
                        <a:rPr lang="es-MX" sz="1000" u="none" strike="noStrike" dirty="0">
                          <a:effectLst/>
                        </a:rPr>
                        <a:t>MATRÍCULA DEL PE</a:t>
                      </a:r>
                      <a:endParaRPr lang="es-MX" sz="10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ES" sz="1000" u="none" strike="noStrike" dirty="0">
                          <a:effectLst/>
                        </a:rPr>
                        <a:t>PORCENTAJE DE CONEXIÓN (GOOGLE MEET)</a:t>
                      </a:r>
                      <a:endParaRPr lang="es-ES" sz="10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00" u="none" strike="noStrike" dirty="0">
                          <a:effectLst/>
                        </a:rPr>
                        <a:t>CONEXIONES OTROS MEDIOS( GOOGLE CLASSROOM, WATSAPP, EMAILS)</a:t>
                      </a:r>
                      <a:endParaRPr lang="es-MX" sz="10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gridSpan="2">
                  <a:txBody>
                    <a:bodyPr/>
                    <a:lstStyle/>
                    <a:p>
                      <a:pPr algn="ctr" fontAlgn="b"/>
                      <a:r>
                        <a:rPr lang="es-MX" sz="1000" u="none" strike="noStrike" dirty="0">
                          <a:effectLst/>
                        </a:rPr>
                        <a:t>GÉNERO</a:t>
                      </a:r>
                      <a:endParaRPr lang="es-MX" sz="10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extLst>
                  <a:ext uri="{0D108BD9-81ED-4DB2-BD59-A6C34878D82A}">
                    <a16:rowId xmlns:a16="http://schemas.microsoft.com/office/drawing/2014/main" xmlns="" val="2436359569"/>
                  </a:ext>
                </a:extLst>
              </a:tr>
              <a:tr h="245383">
                <a:tc gridSpan="2">
                  <a:txBody>
                    <a:bodyPr/>
                    <a:lstStyle/>
                    <a:p>
                      <a:pPr algn="just" fontAlgn="b"/>
                      <a:r>
                        <a:rPr lang="es-MX" sz="1200" u="none" strike="noStrike">
                          <a:effectLst/>
                        </a:rPr>
                        <a:t> </a:t>
                      </a:r>
                      <a:endParaRPr lang="es-MX" sz="1200" b="1"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fontAlgn="b"/>
                      <a:r>
                        <a:rPr lang="es-MX" sz="1200" u="none" strike="noStrike" dirty="0">
                          <a:effectLst/>
                        </a:rPr>
                        <a:t> </a:t>
                      </a:r>
                      <a:endParaRPr lang="es-MX" sz="12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l" fontAlgn="b"/>
                      <a:r>
                        <a:rPr lang="es-MX" sz="1200" u="none" strike="noStrike" dirty="0">
                          <a:effectLst/>
                        </a:rPr>
                        <a:t> </a:t>
                      </a:r>
                      <a:endParaRPr lang="es-MX" sz="12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l" fontAlgn="b"/>
                      <a:r>
                        <a:rPr lang="es-MX" sz="1200" u="none" strike="noStrike" dirty="0">
                          <a:effectLst/>
                        </a:rPr>
                        <a:t> </a:t>
                      </a:r>
                      <a:endParaRPr lang="es-MX" sz="12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dirty="0">
                          <a:effectLst/>
                        </a:rPr>
                        <a:t>HOMBRES</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dirty="0">
                          <a:effectLst/>
                        </a:rPr>
                        <a:t>MUJERES</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2246423767"/>
                  </a:ext>
                </a:extLst>
              </a:tr>
              <a:tr h="398746">
                <a:tc gridSpan="2">
                  <a:txBody>
                    <a:bodyPr/>
                    <a:lstStyle/>
                    <a:p>
                      <a:pPr algn="just" fontAlgn="b"/>
                      <a:r>
                        <a:rPr lang="es-ES" sz="1000" u="none" strike="noStrike" dirty="0">
                          <a:effectLst/>
                        </a:rPr>
                        <a:t>TSU EN DESARROLLO DE NEGOCIOS ÁREA MERCADOTECNIA</a:t>
                      </a:r>
                      <a:endParaRPr lang="es-ES"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fontAlgn="b"/>
                      <a:r>
                        <a:rPr lang="es-MX" sz="1100" u="none" strike="noStrike" dirty="0" smtClean="0">
                          <a:effectLst/>
                        </a:rPr>
                        <a:t>104</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78%</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a:effectLst/>
                        </a:rPr>
                        <a:t>22%</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40%</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60%</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2435363934"/>
                  </a:ext>
                </a:extLst>
              </a:tr>
              <a:tr h="255608">
                <a:tc gridSpan="2">
                  <a:txBody>
                    <a:bodyPr/>
                    <a:lstStyle/>
                    <a:p>
                      <a:pPr algn="just" fontAlgn="b"/>
                      <a:r>
                        <a:rPr lang="es-MX" sz="1000" u="none" strike="noStrike" dirty="0">
                          <a:effectLst/>
                        </a:rPr>
                        <a:t>TSU EN CONTADURÍA</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fontAlgn="b"/>
                      <a:r>
                        <a:rPr lang="es-MX" sz="1100" u="none" strike="noStrike" dirty="0">
                          <a:effectLst/>
                        </a:rPr>
                        <a:t>18</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78%</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22%</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45%</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55%</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1054040569"/>
                  </a:ext>
                </a:extLst>
              </a:tr>
              <a:tr h="746372">
                <a:tc gridSpan="2">
                  <a:txBody>
                    <a:bodyPr/>
                    <a:lstStyle/>
                    <a:p>
                      <a:pPr algn="just" fontAlgn="b"/>
                      <a:r>
                        <a:rPr lang="es-ES" sz="1000" u="none" strike="noStrike" dirty="0">
                          <a:effectLst/>
                        </a:rPr>
                        <a:t>TSU EN TECNOLOGÍAS DE LA INFORMACIÓN ÁREA ENTORNOS VIRTUALES Y NEGOCIOS DIGITALES</a:t>
                      </a:r>
                      <a:endParaRPr lang="es-ES"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fontAlgn="b"/>
                      <a:r>
                        <a:rPr lang="es-MX" sz="1100" u="none" strike="noStrike" dirty="0" smtClean="0">
                          <a:effectLst/>
                        </a:rPr>
                        <a:t>63</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66%</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34%</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80%</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20%</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2011403748"/>
                  </a:ext>
                </a:extLst>
              </a:tr>
              <a:tr h="347625">
                <a:tc gridSpan="2">
                  <a:txBody>
                    <a:bodyPr/>
                    <a:lstStyle/>
                    <a:p>
                      <a:pPr algn="just" fontAlgn="b"/>
                      <a:r>
                        <a:rPr lang="es-ES" sz="1000" u="none" strike="noStrike" dirty="0">
                          <a:effectLst/>
                        </a:rPr>
                        <a:t>LICENCIATURA EN INNOVACIÓN DE NEGOCIOS Y MERCADOTECNIA</a:t>
                      </a:r>
                      <a:endParaRPr lang="es-ES"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fontAlgn="b"/>
                      <a:r>
                        <a:rPr lang="es-MX" sz="1100" u="none" strike="noStrike" dirty="0">
                          <a:effectLst/>
                        </a:rPr>
                        <a:t>50</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88%</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12%</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40%</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60%</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794515586"/>
                  </a:ext>
                </a:extLst>
              </a:tr>
              <a:tr h="552111">
                <a:tc gridSpan="2">
                  <a:txBody>
                    <a:bodyPr/>
                    <a:lstStyle/>
                    <a:p>
                      <a:pPr algn="just" fontAlgn="b"/>
                      <a:r>
                        <a:rPr lang="es-ES" sz="1000" u="none" strike="noStrike" dirty="0">
                          <a:effectLst/>
                        </a:rPr>
                        <a:t>INGENIERÍA EN ENTORNOS VIRTUALES Y NEGOCIOS DIGITALES</a:t>
                      </a:r>
                      <a:endParaRPr lang="es-ES"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fontAlgn="b"/>
                      <a:r>
                        <a:rPr lang="es-MX" sz="1100" u="none" strike="noStrike" dirty="0">
                          <a:effectLst/>
                        </a:rPr>
                        <a:t>43</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66%</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34%</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dirty="0">
                          <a:effectLst/>
                        </a:rPr>
                        <a:t>75%</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25%</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679192005"/>
                  </a:ext>
                </a:extLst>
              </a:tr>
              <a:tr h="333630">
                <a:tc gridSpan="2">
                  <a:txBody>
                    <a:bodyPr/>
                    <a:lstStyle/>
                    <a:p>
                      <a:pPr algn="just" rtl="0" fontAlgn="b"/>
                      <a:r>
                        <a:rPr lang="es-ES" sz="1000" u="none" strike="noStrike" dirty="0">
                          <a:effectLst/>
                        </a:rPr>
                        <a:t>TSU EN QUÍMICA AREA BIOTECNOLOGÍA.</a:t>
                      </a:r>
                      <a:endParaRPr lang="es-ES"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fontAlgn="b"/>
                      <a:r>
                        <a:rPr lang="es-MX" sz="1100" u="none" strike="noStrike" dirty="0">
                          <a:effectLst/>
                        </a:rPr>
                        <a:t>38</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65%</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35%</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dirty="0">
                          <a:effectLst/>
                        </a:rPr>
                        <a:t>32%</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68%</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2482029467"/>
                  </a:ext>
                </a:extLst>
              </a:tr>
              <a:tr h="184038">
                <a:tc gridSpan="2">
                  <a:txBody>
                    <a:bodyPr/>
                    <a:lstStyle/>
                    <a:p>
                      <a:pPr algn="just" rtl="0" fontAlgn="b"/>
                      <a:r>
                        <a:rPr lang="es-MX" sz="1000" u="none" strike="noStrike" dirty="0">
                          <a:effectLst/>
                        </a:rPr>
                        <a:t> TSU EN PARAMÉDICO</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fontAlgn="b"/>
                      <a:r>
                        <a:rPr lang="es-MX" sz="1100" u="none" strike="noStrike" dirty="0">
                          <a:effectLst/>
                        </a:rPr>
                        <a:t>60</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73%</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27%</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dirty="0">
                          <a:effectLst/>
                        </a:rPr>
                        <a:t>50%</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50%</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4188064732"/>
                  </a:ext>
                </a:extLst>
              </a:tr>
              <a:tr h="337402">
                <a:tc gridSpan="2">
                  <a:txBody>
                    <a:bodyPr/>
                    <a:lstStyle/>
                    <a:p>
                      <a:pPr algn="just" rtl="0" fontAlgn="b"/>
                      <a:r>
                        <a:rPr lang="es-MX" sz="1000" u="none" strike="noStrike" dirty="0">
                          <a:effectLst/>
                        </a:rPr>
                        <a:t> INGENIERÍA EN PROCESOS BIOTECNOLÓGICOS</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fontAlgn="b"/>
                      <a:r>
                        <a:rPr lang="es-MX" sz="1100" u="none" strike="noStrike" dirty="0">
                          <a:effectLst/>
                        </a:rPr>
                        <a:t>19</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a:effectLst/>
                        </a:rPr>
                        <a:t>68%</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32%</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dirty="0">
                          <a:effectLst/>
                        </a:rPr>
                        <a:t>37%</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63%</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1317328563"/>
                  </a:ext>
                </a:extLst>
              </a:tr>
              <a:tr h="333630">
                <a:tc gridSpan="2">
                  <a:txBody>
                    <a:bodyPr/>
                    <a:lstStyle/>
                    <a:p>
                      <a:pPr algn="just" rtl="0" fontAlgn="b"/>
                      <a:r>
                        <a:rPr lang="es-ES" sz="1000" u="none" strike="noStrike" dirty="0">
                          <a:effectLst/>
                        </a:rPr>
                        <a:t> LICENCIATURA EN PROTECCIÓN CIVIL Y EMERGENCIAS</a:t>
                      </a:r>
                      <a:endParaRPr lang="es-ES"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fontAlgn="b"/>
                      <a:r>
                        <a:rPr lang="es-MX" sz="1100" u="none" strike="noStrike">
                          <a:effectLst/>
                        </a:rPr>
                        <a:t>23</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a:effectLst/>
                        </a:rPr>
                        <a:t>85%</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050" u="none" strike="noStrike" dirty="0">
                          <a:effectLst/>
                        </a:rPr>
                        <a:t>15%</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dirty="0">
                          <a:effectLst/>
                        </a:rPr>
                        <a:t>43%</a:t>
                      </a:r>
                      <a:endParaRPr lang="es-MX" sz="11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100" u="none" strike="noStrike">
                          <a:effectLst/>
                        </a:rPr>
                        <a:t>57%</a:t>
                      </a:r>
                      <a:endParaRPr lang="es-MX" sz="110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4245210777"/>
                  </a:ext>
                </a:extLst>
              </a:tr>
              <a:tr h="204486">
                <a:tc gridSpan="2">
                  <a:txBody>
                    <a:bodyPr/>
                    <a:lstStyle/>
                    <a:p>
                      <a:pPr algn="just" rtl="0" fontAlgn="b"/>
                      <a:r>
                        <a:rPr lang="es-ES" sz="1000" u="none" strike="noStrike" dirty="0">
                          <a:effectLst/>
                        </a:rPr>
                        <a:t>TSU EN TURISMO ÁREA HOTELERÍA </a:t>
                      </a:r>
                      <a:endParaRPr lang="es-ES"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rtl="0" fontAlgn="b"/>
                      <a:r>
                        <a:rPr lang="es-MX" sz="1050" u="none" strike="noStrike" dirty="0">
                          <a:effectLst/>
                        </a:rPr>
                        <a:t>52</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a:effectLst/>
                        </a:rPr>
                        <a:t>85%</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a:effectLst/>
                        </a:rPr>
                        <a:t>15%</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dirty="0">
                          <a:effectLst/>
                        </a:rPr>
                        <a:t>25%</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a:effectLst/>
                        </a:rPr>
                        <a:t>75%</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1932885526"/>
                  </a:ext>
                </a:extLst>
              </a:tr>
              <a:tr h="204486">
                <a:tc gridSpan="2">
                  <a:txBody>
                    <a:bodyPr/>
                    <a:lstStyle/>
                    <a:p>
                      <a:pPr algn="just" rtl="0" fontAlgn="b"/>
                      <a:r>
                        <a:rPr lang="es-MX" sz="1000" u="none" strike="noStrike" dirty="0">
                          <a:effectLst/>
                        </a:rPr>
                        <a:t> TSU EN GASTRONOMÍA</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rtl="0" fontAlgn="b"/>
                      <a:r>
                        <a:rPr lang="es-MX" sz="1050" u="none" strike="noStrike" dirty="0">
                          <a:effectLst/>
                        </a:rPr>
                        <a:t>31</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a:effectLst/>
                        </a:rPr>
                        <a:t>82%</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a:effectLst/>
                        </a:rPr>
                        <a:t>18%</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dirty="0">
                          <a:effectLst/>
                        </a:rPr>
                        <a:t>42%</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dirty="0">
                          <a:effectLst/>
                        </a:rPr>
                        <a:t>58%</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2125193660"/>
                  </a:ext>
                </a:extLst>
              </a:tr>
              <a:tr h="333630">
                <a:tc gridSpan="2">
                  <a:txBody>
                    <a:bodyPr/>
                    <a:lstStyle/>
                    <a:p>
                      <a:pPr algn="just" rtl="0" fontAlgn="b"/>
                      <a:r>
                        <a:rPr lang="es-ES" sz="1000" u="none" strike="noStrike" dirty="0">
                          <a:effectLst/>
                        </a:rPr>
                        <a:t> LICENCIATURA EN GESTION Y DESARROLLO TURISTICO</a:t>
                      </a:r>
                      <a:endParaRPr lang="es-ES"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rtl="0" fontAlgn="b"/>
                      <a:r>
                        <a:rPr lang="es-MX" sz="1050" u="none" strike="noStrike" dirty="0">
                          <a:effectLst/>
                        </a:rPr>
                        <a:t>56</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a:effectLst/>
                        </a:rPr>
                        <a:t>90%</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a:effectLst/>
                        </a:rPr>
                        <a:t>10%</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dirty="0">
                          <a:effectLst/>
                        </a:rPr>
                        <a:t>30%</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dirty="0">
                          <a:effectLst/>
                        </a:rPr>
                        <a:t>70%</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3804817895"/>
                  </a:ext>
                </a:extLst>
              </a:tr>
              <a:tr h="204486">
                <a:tc gridSpan="2">
                  <a:txBody>
                    <a:bodyPr/>
                    <a:lstStyle/>
                    <a:p>
                      <a:pPr algn="just" rtl="0" fontAlgn="b"/>
                      <a:r>
                        <a:rPr lang="es-MX" sz="1000" u="none" strike="noStrike" dirty="0">
                          <a:effectLst/>
                        </a:rPr>
                        <a:t> LICENCIATURA EN GASTRONOMÍA</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hMerge="1">
                  <a:txBody>
                    <a:bodyPr/>
                    <a:lstStyle/>
                    <a:p>
                      <a:endParaRPr lang="es-MX"/>
                    </a:p>
                  </a:txBody>
                  <a:tcPr/>
                </a:tc>
                <a:tc>
                  <a:txBody>
                    <a:bodyPr/>
                    <a:lstStyle/>
                    <a:p>
                      <a:pPr algn="ctr" rtl="0" fontAlgn="b"/>
                      <a:r>
                        <a:rPr lang="es-MX" sz="1050" u="none" strike="noStrike" dirty="0">
                          <a:effectLst/>
                        </a:rPr>
                        <a:t>44</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a:effectLst/>
                        </a:rPr>
                        <a:t>90%</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a:effectLst/>
                        </a:rPr>
                        <a:t>10%</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a:effectLst/>
                        </a:rPr>
                        <a:t>43%</a:t>
                      </a:r>
                      <a:endParaRPr lang="es-MX" sz="1050" b="0" i="0" u="none" strike="noStrike">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rtl="0" fontAlgn="b"/>
                      <a:r>
                        <a:rPr lang="es-MX" sz="1050" u="none" strike="noStrike" dirty="0">
                          <a:effectLst/>
                        </a:rPr>
                        <a:t>57%</a:t>
                      </a:r>
                      <a:endParaRPr lang="es-MX" sz="105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2474739022"/>
                  </a:ext>
                </a:extLst>
              </a:tr>
              <a:tr h="204486">
                <a:tc>
                  <a:txBody>
                    <a:bodyPr/>
                    <a:lstStyle/>
                    <a:p>
                      <a:pPr algn="l" fontAlgn="b"/>
                      <a:endParaRPr lang="es-MX" sz="12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l" fontAlgn="b"/>
                      <a:r>
                        <a:rPr lang="es-MX" sz="1200" b="0" i="0" u="none" strike="noStrike" dirty="0" smtClean="0">
                          <a:solidFill>
                            <a:srgbClr val="000000"/>
                          </a:solidFill>
                          <a:effectLst/>
                          <a:latin typeface="Arial" panose="020B0604020202020204" pitchFamily="34" charset="0"/>
                          <a:cs typeface="Arial" panose="020B0604020202020204" pitchFamily="34" charset="0"/>
                        </a:rPr>
                        <a:t>TOTAL</a:t>
                      </a:r>
                      <a:endParaRPr lang="es-MX" sz="1200" b="0"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400" u="none" strike="noStrike" dirty="0" smtClean="0">
                          <a:effectLst/>
                        </a:rPr>
                        <a:t>601</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400" u="none" strike="noStrike" dirty="0">
                          <a:effectLst/>
                        </a:rPr>
                        <a:t>78%</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400" u="none" strike="noStrike" dirty="0">
                          <a:effectLst/>
                        </a:rPr>
                        <a:t>22%</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400" u="none" strike="noStrike" dirty="0">
                          <a:effectLst/>
                        </a:rPr>
                        <a:t>45%</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tc>
                  <a:txBody>
                    <a:bodyPr/>
                    <a:lstStyle/>
                    <a:p>
                      <a:pPr algn="ctr" fontAlgn="b"/>
                      <a:r>
                        <a:rPr lang="es-MX" sz="1400" u="none" strike="noStrike" dirty="0">
                          <a:effectLst/>
                        </a:rPr>
                        <a:t>55%</a:t>
                      </a:r>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7634" marR="7634" marT="7634" marB="0" anchor="b"/>
                </a:tc>
                <a:extLst>
                  <a:ext uri="{0D108BD9-81ED-4DB2-BD59-A6C34878D82A}">
                    <a16:rowId xmlns:a16="http://schemas.microsoft.com/office/drawing/2014/main" xmlns="" val="3465012960"/>
                  </a:ext>
                </a:extLst>
              </a:tr>
            </a:tbl>
          </a:graphicData>
        </a:graphic>
      </p:graphicFrame>
    </p:spTree>
    <p:extLst>
      <p:ext uri="{BB962C8B-B14F-4D97-AF65-F5344CB8AC3E}">
        <p14:creationId xmlns:p14="http://schemas.microsoft.com/office/powerpoint/2010/main" val="4822688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500" y="1503784"/>
            <a:ext cx="3380344" cy="2611243"/>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341" y="3649084"/>
            <a:ext cx="3380344" cy="2611243"/>
          </a:xfrm>
          <a:prstGeom prst="rect">
            <a:avLst/>
          </a:prstGeom>
        </p:spPr>
      </p:pic>
      <p:sp>
        <p:nvSpPr>
          <p:cNvPr id="6" name="Rectángulo 5"/>
          <p:cNvSpPr/>
          <p:nvPr/>
        </p:nvSpPr>
        <p:spPr>
          <a:xfrm>
            <a:off x="123731" y="1725855"/>
            <a:ext cx="3971109" cy="4093428"/>
          </a:xfrm>
          <a:prstGeom prst="rect">
            <a:avLst/>
          </a:prstGeom>
        </p:spPr>
        <p:txBody>
          <a:bodyPr wrap="square">
            <a:spAutoFit/>
          </a:bodyPr>
          <a:lstStyle/>
          <a:p>
            <a:pPr algn="just"/>
            <a:r>
              <a:rPr lang="es-ES" sz="2000" b="1" dirty="0" smtClean="0">
                <a:solidFill>
                  <a:srgbClr val="050505"/>
                </a:solidFill>
                <a:latin typeface="Arial" panose="020B0604020202020204" pitchFamily="34" charset="0"/>
                <a:cs typeface="Arial" panose="020B0604020202020204" pitchFamily="34" charset="0"/>
              </a:rPr>
              <a:t>Nombramientos en el Sistema Estatal de Investigadores.</a:t>
            </a:r>
          </a:p>
          <a:p>
            <a:pPr algn="just"/>
            <a:endParaRPr lang="es-ES" sz="2000" dirty="0">
              <a:solidFill>
                <a:srgbClr val="050505"/>
              </a:solidFill>
              <a:latin typeface="Arial" panose="020B0604020202020204" pitchFamily="34" charset="0"/>
              <a:cs typeface="Arial" panose="020B0604020202020204" pitchFamily="34" charset="0"/>
            </a:endParaRPr>
          </a:p>
          <a:p>
            <a:pPr algn="just"/>
            <a:r>
              <a:rPr lang="es-ES" sz="2000" dirty="0" smtClean="0">
                <a:solidFill>
                  <a:srgbClr val="050505"/>
                </a:solidFill>
                <a:latin typeface="Arial" panose="020B0604020202020204" pitchFamily="34" charset="0"/>
                <a:cs typeface="Arial" panose="020B0604020202020204" pitchFamily="34" charset="0"/>
              </a:rPr>
              <a:t>Con el objetivo de fortalecer la habilitación e investigación docente, dos docentes de la División Académica de Negocios y TI, participaron y obtuvieron sus nombramientos en la Convocatoria del Sistema Estatal de Investigadores, para el periodo diciembre 2020-diciembre 2021.</a:t>
            </a:r>
            <a:endParaRPr lang="es-ES" sz="2000" b="0" i="0" dirty="0">
              <a:solidFill>
                <a:srgbClr val="050505"/>
              </a:solidFill>
              <a:effectLst/>
              <a:latin typeface="Arial" panose="020B0604020202020204" pitchFamily="34" charset="0"/>
              <a:cs typeface="Arial" panose="020B0604020202020204" pitchFamily="34" charset="0"/>
            </a:endParaRPr>
          </a:p>
        </p:txBody>
      </p:sp>
      <p:sp>
        <p:nvSpPr>
          <p:cNvPr id="7" name="Rectángulo 6"/>
          <p:cNvSpPr/>
          <p:nvPr/>
        </p:nvSpPr>
        <p:spPr>
          <a:xfrm>
            <a:off x="532488" y="964883"/>
            <a:ext cx="7694023" cy="461665"/>
          </a:xfrm>
          <a:prstGeom prst="rect">
            <a:avLst/>
          </a:prstGeom>
        </p:spPr>
        <p:txBody>
          <a:bodyPr wrap="square">
            <a:spAutoFit/>
          </a:bodyPr>
          <a:lstStyle/>
          <a:p>
            <a:pPr algn="ctr"/>
            <a:r>
              <a:rPr lang="es-MX" sz="2400" b="1" dirty="0" smtClean="0">
                <a:latin typeface="Arial" panose="020B0604020202020204" pitchFamily="34" charset="0"/>
                <a:cs typeface="Arial" panose="020B0604020202020204" pitchFamily="34" charset="0"/>
              </a:rPr>
              <a:t>8.2.1.2. Cuerpos Académicos</a:t>
            </a:r>
            <a:endParaRPr lang="es-MX" sz="2400" b="1" dirty="0">
              <a:latin typeface="Arial" panose="020B0604020202020204" pitchFamily="34" charset="0"/>
              <a:cs typeface="Arial" panose="020B0604020202020204" pitchFamily="34" charset="0"/>
            </a:endParaRPr>
          </a:p>
        </p:txBody>
      </p:sp>
      <p:sp>
        <p:nvSpPr>
          <p:cNvPr id="8" name="Rectángulo 7"/>
          <p:cNvSpPr/>
          <p:nvPr/>
        </p:nvSpPr>
        <p:spPr>
          <a:xfrm>
            <a:off x="7208502" y="1044445"/>
            <a:ext cx="2996604" cy="553998"/>
          </a:xfrm>
          <a:prstGeom prst="rect">
            <a:avLst/>
          </a:prstGeom>
        </p:spPr>
        <p:txBody>
          <a:bodyPr wrap="square">
            <a:spAutoFit/>
          </a:bodyPr>
          <a:lstStyle/>
          <a:p>
            <a:pPr algn="just"/>
            <a:r>
              <a:rPr lang="es-ES" sz="1400" b="1" dirty="0" smtClean="0">
                <a:solidFill>
                  <a:srgbClr val="050505"/>
                </a:solidFill>
                <a:latin typeface="inherit"/>
              </a:rPr>
              <a:t>Diciembre 2020</a:t>
            </a:r>
          </a:p>
          <a:p>
            <a:pPr algn="just"/>
            <a:endParaRPr lang="es-ES" sz="1600" dirty="0">
              <a:solidFill>
                <a:srgbClr val="050505"/>
              </a:solidFill>
              <a:latin typeface="inherit"/>
            </a:endParaRPr>
          </a:p>
        </p:txBody>
      </p:sp>
    </p:spTree>
    <p:extLst>
      <p:ext uri="{BB962C8B-B14F-4D97-AF65-F5344CB8AC3E}">
        <p14:creationId xmlns:p14="http://schemas.microsoft.com/office/powerpoint/2010/main" val="42485010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b="15379"/>
          <a:stretch/>
        </p:blipFill>
        <p:spPr>
          <a:xfrm>
            <a:off x="4875451" y="4127695"/>
            <a:ext cx="3235952" cy="2115279"/>
          </a:xfrm>
          <a:prstGeom prst="rect">
            <a:avLst/>
          </a:prstGeom>
        </p:spPr>
      </p:pic>
      <p:sp>
        <p:nvSpPr>
          <p:cNvPr id="6" name="Rectángulo 5"/>
          <p:cNvSpPr/>
          <p:nvPr/>
        </p:nvSpPr>
        <p:spPr>
          <a:xfrm>
            <a:off x="140602" y="1424489"/>
            <a:ext cx="3971109" cy="5016758"/>
          </a:xfrm>
          <a:prstGeom prst="rect">
            <a:avLst/>
          </a:prstGeom>
        </p:spPr>
        <p:txBody>
          <a:bodyPr wrap="square">
            <a:spAutoFit/>
          </a:bodyPr>
          <a:lstStyle/>
          <a:p>
            <a:pPr algn="just"/>
            <a:r>
              <a:rPr lang="es-ES" sz="2000" b="1" dirty="0" smtClean="0">
                <a:solidFill>
                  <a:srgbClr val="050505"/>
                </a:solidFill>
                <a:latin typeface="Arial" panose="020B0604020202020204" pitchFamily="34" charset="0"/>
                <a:cs typeface="Arial" panose="020B0604020202020204" pitchFamily="34" charset="0"/>
              </a:rPr>
              <a:t>Reconocimiento como Cuerpo Académico en Formación (PRODEP 2020)</a:t>
            </a:r>
          </a:p>
          <a:p>
            <a:pPr algn="just"/>
            <a:endParaRPr lang="es-ES" sz="2000" dirty="0">
              <a:solidFill>
                <a:srgbClr val="050505"/>
              </a:solidFill>
              <a:latin typeface="Arial" panose="020B0604020202020204" pitchFamily="34" charset="0"/>
              <a:cs typeface="Arial" panose="020B0604020202020204" pitchFamily="34" charset="0"/>
            </a:endParaRPr>
          </a:p>
          <a:p>
            <a:pPr algn="just"/>
            <a:r>
              <a:rPr lang="es-ES" sz="2000" dirty="0" smtClean="0">
                <a:solidFill>
                  <a:srgbClr val="050505"/>
                </a:solidFill>
                <a:latin typeface="Arial" panose="020B0604020202020204" pitchFamily="34" charset="0"/>
                <a:cs typeface="Arial" panose="020B0604020202020204" pitchFamily="34" charset="0"/>
              </a:rPr>
              <a:t>Con el objetivo de fortalecer la investigación docente, los Profesores de Tiempo Completo de la División Académica de Paramédico y Biotecnología, recibieron el Reconocimiento como Cuerpo </a:t>
            </a:r>
            <a:r>
              <a:rPr lang="es-ES" sz="2000" dirty="0">
                <a:solidFill>
                  <a:srgbClr val="050505"/>
                </a:solidFill>
                <a:latin typeface="Arial" panose="020B0604020202020204" pitchFamily="34" charset="0"/>
                <a:cs typeface="Arial" panose="020B0604020202020204" pitchFamily="34" charset="0"/>
              </a:rPr>
              <a:t>A</a:t>
            </a:r>
            <a:r>
              <a:rPr lang="es-ES" sz="2000" dirty="0" smtClean="0">
                <a:solidFill>
                  <a:srgbClr val="050505"/>
                </a:solidFill>
                <a:latin typeface="Arial" panose="020B0604020202020204" pitchFamily="34" charset="0"/>
                <a:cs typeface="Arial" panose="020B0604020202020204" pitchFamily="34" charset="0"/>
              </a:rPr>
              <a:t>cadémico en Formación a Través del Programa para el Desarrollo Profesional Docente PRODEP, en el periodo                           diciembre 2020-diciembre 2023.</a:t>
            </a:r>
            <a:endParaRPr lang="es-ES" sz="2000" b="0" i="0" dirty="0">
              <a:solidFill>
                <a:srgbClr val="050505"/>
              </a:solidFill>
              <a:effectLst/>
              <a:latin typeface="Arial" panose="020B0604020202020204" pitchFamily="34" charset="0"/>
              <a:cs typeface="Arial" panose="020B0604020202020204" pitchFamily="34" charset="0"/>
            </a:endParaRPr>
          </a:p>
        </p:txBody>
      </p:sp>
      <p:sp>
        <p:nvSpPr>
          <p:cNvPr id="7" name="Rectángulo 6"/>
          <p:cNvSpPr/>
          <p:nvPr/>
        </p:nvSpPr>
        <p:spPr>
          <a:xfrm>
            <a:off x="3131840" y="948311"/>
            <a:ext cx="3052518" cy="461665"/>
          </a:xfrm>
          <a:prstGeom prst="rect">
            <a:avLst/>
          </a:prstGeom>
        </p:spPr>
        <p:txBody>
          <a:bodyPr wrap="square">
            <a:spAutoFit/>
          </a:bodyPr>
          <a:lstStyle/>
          <a:p>
            <a:pPr algn="just"/>
            <a:r>
              <a:rPr lang="es-MX" sz="2400" b="1" dirty="0" smtClean="0">
                <a:latin typeface="Arial" panose="020B0604020202020204" pitchFamily="34" charset="0"/>
                <a:cs typeface="Arial" panose="020B0604020202020204" pitchFamily="34" charset="0"/>
              </a:rPr>
              <a:t>Cuerpo Académico</a:t>
            </a:r>
            <a:endParaRPr lang="es-MX" sz="2400" b="1" dirty="0">
              <a:latin typeface="Arial" panose="020B0604020202020204" pitchFamily="34" charset="0"/>
              <a:cs typeface="Arial" panose="020B0604020202020204" pitchFamily="34" charset="0"/>
            </a:endParaRPr>
          </a:p>
        </p:txBody>
      </p:sp>
      <p:sp>
        <p:nvSpPr>
          <p:cNvPr id="8" name="Rectángulo 7"/>
          <p:cNvSpPr/>
          <p:nvPr/>
        </p:nvSpPr>
        <p:spPr>
          <a:xfrm>
            <a:off x="7054603" y="1040644"/>
            <a:ext cx="2996604" cy="553998"/>
          </a:xfrm>
          <a:prstGeom prst="rect">
            <a:avLst/>
          </a:prstGeom>
        </p:spPr>
        <p:txBody>
          <a:bodyPr wrap="square">
            <a:spAutoFit/>
          </a:bodyPr>
          <a:lstStyle/>
          <a:p>
            <a:pPr algn="just"/>
            <a:r>
              <a:rPr lang="es-ES" sz="1400" b="1" dirty="0" smtClean="0">
                <a:solidFill>
                  <a:srgbClr val="050505"/>
                </a:solidFill>
                <a:latin typeface="inherit"/>
              </a:rPr>
              <a:t>Diciembre 2020</a:t>
            </a:r>
          </a:p>
          <a:p>
            <a:pPr algn="just"/>
            <a:endParaRPr lang="es-ES" sz="1600" dirty="0">
              <a:solidFill>
                <a:srgbClr val="050505"/>
              </a:solidFill>
              <a:latin typeface="inherit"/>
            </a:endParaRPr>
          </a:p>
        </p:txBody>
      </p:sp>
      <p:pic>
        <p:nvPicPr>
          <p:cNvPr id="9" name="Imagen 8"/>
          <p:cNvPicPr>
            <a:picLocks noChangeAspect="1"/>
          </p:cNvPicPr>
          <p:nvPr/>
        </p:nvPicPr>
        <p:blipFill rotWithShape="1">
          <a:blip r:embed="rId4"/>
          <a:srcRect l="5525" t="22032" r="30662" b="8463"/>
          <a:stretch/>
        </p:blipFill>
        <p:spPr>
          <a:xfrm>
            <a:off x="4379499" y="1317643"/>
            <a:ext cx="4588739" cy="2810052"/>
          </a:xfrm>
          <a:prstGeom prst="rect">
            <a:avLst/>
          </a:prstGeom>
        </p:spPr>
      </p:pic>
    </p:spTree>
    <p:extLst>
      <p:ext uri="{BB962C8B-B14F-4D97-AF65-F5344CB8AC3E}">
        <p14:creationId xmlns:p14="http://schemas.microsoft.com/office/powerpoint/2010/main" val="4665070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8" name="Rectángulo 7"/>
          <p:cNvSpPr/>
          <p:nvPr/>
        </p:nvSpPr>
        <p:spPr>
          <a:xfrm>
            <a:off x="7054603" y="1040644"/>
            <a:ext cx="2996604" cy="553998"/>
          </a:xfrm>
          <a:prstGeom prst="rect">
            <a:avLst/>
          </a:prstGeom>
        </p:spPr>
        <p:txBody>
          <a:bodyPr wrap="square">
            <a:spAutoFit/>
          </a:bodyPr>
          <a:lstStyle/>
          <a:p>
            <a:pPr algn="just"/>
            <a:r>
              <a:rPr lang="es-ES" sz="1400" b="1" dirty="0" smtClean="0">
                <a:solidFill>
                  <a:srgbClr val="050505"/>
                </a:solidFill>
                <a:latin typeface="inherit"/>
              </a:rPr>
              <a:t>Diciembre 2020</a:t>
            </a:r>
          </a:p>
          <a:p>
            <a:pPr algn="just"/>
            <a:endParaRPr lang="es-ES" sz="1600" dirty="0">
              <a:solidFill>
                <a:srgbClr val="050505"/>
              </a:solidFill>
              <a:latin typeface="inherit"/>
            </a:endParaRPr>
          </a:p>
        </p:txBody>
      </p:sp>
      <p:sp>
        <p:nvSpPr>
          <p:cNvPr id="10" name="Rectángulo 9"/>
          <p:cNvSpPr/>
          <p:nvPr/>
        </p:nvSpPr>
        <p:spPr>
          <a:xfrm>
            <a:off x="140603" y="1723092"/>
            <a:ext cx="3971109" cy="4401205"/>
          </a:xfrm>
          <a:prstGeom prst="rect">
            <a:avLst/>
          </a:prstGeom>
        </p:spPr>
        <p:txBody>
          <a:bodyPr wrap="square">
            <a:spAutoFit/>
          </a:bodyPr>
          <a:lstStyle/>
          <a:p>
            <a:pPr algn="just"/>
            <a:r>
              <a:rPr lang="es-ES" sz="2000" b="1" dirty="0" smtClean="0">
                <a:solidFill>
                  <a:srgbClr val="050505"/>
                </a:solidFill>
                <a:latin typeface="Arial" panose="020B0604020202020204" pitchFamily="34" charset="0"/>
                <a:cs typeface="Arial" panose="020B0604020202020204" pitchFamily="34" charset="0"/>
              </a:rPr>
              <a:t>Reconocimiento a Perfil Deseable PRODEP 2020.</a:t>
            </a:r>
          </a:p>
          <a:p>
            <a:pPr algn="just"/>
            <a:endParaRPr lang="es-ES" sz="2000" dirty="0">
              <a:solidFill>
                <a:srgbClr val="050505"/>
              </a:solidFill>
              <a:latin typeface="Arial" panose="020B0604020202020204" pitchFamily="34" charset="0"/>
              <a:cs typeface="Arial" panose="020B0604020202020204" pitchFamily="34" charset="0"/>
            </a:endParaRPr>
          </a:p>
          <a:p>
            <a:pPr algn="just"/>
            <a:r>
              <a:rPr lang="es-ES" sz="2000" dirty="0" smtClean="0">
                <a:solidFill>
                  <a:srgbClr val="050505"/>
                </a:solidFill>
                <a:latin typeface="Arial" panose="020B0604020202020204" pitchFamily="34" charset="0"/>
                <a:cs typeface="Arial" panose="020B0604020202020204" pitchFamily="34" charset="0"/>
              </a:rPr>
              <a:t>Con el objetivo de fortalecer la habilitación e investigación docente, 9 docentes de tiempo completo, participaron en la Convocatoria del Programa </a:t>
            </a:r>
            <a:r>
              <a:rPr lang="es-ES" sz="2000" dirty="0">
                <a:solidFill>
                  <a:srgbClr val="050505"/>
                </a:solidFill>
                <a:latin typeface="Arial" panose="020B0604020202020204" pitchFamily="34" charset="0"/>
                <a:cs typeface="Arial" panose="020B0604020202020204" pitchFamily="34" charset="0"/>
              </a:rPr>
              <a:t>p</a:t>
            </a:r>
            <a:r>
              <a:rPr lang="es-ES" sz="2000" dirty="0" smtClean="0">
                <a:solidFill>
                  <a:srgbClr val="050505"/>
                </a:solidFill>
                <a:latin typeface="Arial" panose="020B0604020202020204" pitchFamily="34" charset="0"/>
                <a:cs typeface="Arial" panose="020B0604020202020204" pitchFamily="34" charset="0"/>
              </a:rPr>
              <a:t>ara el Desarrollo Profesional Docente, PRODEP 2020, manteniendo sus reconocimientos de Perfil Deseable por un periodo de 3 años.</a:t>
            </a:r>
            <a:endParaRPr lang="es-ES" sz="2000" b="0" i="0" dirty="0">
              <a:solidFill>
                <a:srgbClr val="050505"/>
              </a:solidFill>
              <a:effectLst/>
              <a:latin typeface="Arial" panose="020B0604020202020204" pitchFamily="34" charset="0"/>
              <a:cs typeface="Arial" panose="020B0604020202020204" pitchFamily="34" charset="0"/>
            </a:endParaRPr>
          </a:p>
        </p:txBody>
      </p:sp>
      <p:pic>
        <p:nvPicPr>
          <p:cNvPr id="13" name="Imagen 12"/>
          <p:cNvPicPr>
            <a:picLocks noChangeAspect="1"/>
          </p:cNvPicPr>
          <p:nvPr/>
        </p:nvPicPr>
        <p:blipFill rotWithShape="1">
          <a:blip r:embed="rId3" cstate="print">
            <a:extLst>
              <a:ext uri="{28A0092B-C50C-407E-A947-70E740481C1C}">
                <a14:useLocalDpi xmlns:a14="http://schemas.microsoft.com/office/drawing/2010/main" val="0"/>
              </a:ext>
            </a:extLst>
          </a:blip>
          <a:srcRect l="3053" t="16424" r="8676" b="15522"/>
          <a:stretch/>
        </p:blipFill>
        <p:spPr>
          <a:xfrm>
            <a:off x="4252314" y="1843502"/>
            <a:ext cx="4892315" cy="2911378"/>
          </a:xfrm>
          <a:prstGeom prst="rect">
            <a:avLst/>
          </a:prstGeom>
        </p:spPr>
      </p:pic>
      <p:sp>
        <p:nvSpPr>
          <p:cNvPr id="2" name="Rectángulo 1"/>
          <p:cNvSpPr/>
          <p:nvPr/>
        </p:nvSpPr>
        <p:spPr>
          <a:xfrm>
            <a:off x="2954524" y="1040644"/>
            <a:ext cx="2595582" cy="461665"/>
          </a:xfrm>
          <a:prstGeom prst="rect">
            <a:avLst/>
          </a:prstGeom>
        </p:spPr>
        <p:txBody>
          <a:bodyPr wrap="none">
            <a:spAutoFit/>
          </a:bodyPr>
          <a:lstStyle/>
          <a:p>
            <a:pPr algn="just"/>
            <a:r>
              <a:rPr lang="es-MX" sz="2400" b="1" dirty="0">
                <a:latin typeface="Arial" panose="020B0604020202020204" pitchFamily="34" charset="0"/>
                <a:cs typeface="Arial" panose="020B0604020202020204" pitchFamily="34" charset="0"/>
              </a:rPr>
              <a:t>8.2.1.2. </a:t>
            </a:r>
            <a:r>
              <a:rPr lang="es-MX" sz="2400" b="1" dirty="0" smtClean="0">
                <a:latin typeface="Arial" panose="020B0604020202020204" pitchFamily="34" charset="0"/>
                <a:cs typeface="Arial" panose="020B0604020202020204" pitchFamily="34" charset="0"/>
              </a:rPr>
              <a:t>PRODEP</a:t>
            </a:r>
            <a:endParaRPr lang="es-MX"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107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81"/>
            <a:ext cx="9144000" cy="6858000"/>
          </a:xfrm>
          <a:prstGeom prst="rect">
            <a:avLst/>
          </a:prstGeom>
        </p:spPr>
      </p:pic>
      <p:sp>
        <p:nvSpPr>
          <p:cNvPr id="2" name="Rectángulo 1"/>
          <p:cNvSpPr/>
          <p:nvPr/>
        </p:nvSpPr>
        <p:spPr>
          <a:xfrm>
            <a:off x="179275" y="1907131"/>
            <a:ext cx="5722280" cy="4524315"/>
          </a:xfrm>
          <a:prstGeom prst="rect">
            <a:avLst/>
          </a:prstGeom>
        </p:spPr>
        <p:txBody>
          <a:bodyPr wrap="square">
            <a:spAutoFit/>
          </a:bodyPr>
          <a:lstStyle/>
          <a:p>
            <a:pPr algn="just"/>
            <a:r>
              <a:rPr lang="es-ES" dirty="0" smtClean="0">
                <a:solidFill>
                  <a:srgbClr val="050505"/>
                </a:solidFill>
                <a:latin typeface="Arial" panose="020B0604020202020204" pitchFamily="34" charset="0"/>
                <a:cs typeface="Arial" panose="020B0604020202020204" pitchFamily="34" charset="0"/>
              </a:rPr>
              <a:t>Con </a:t>
            </a:r>
            <a:r>
              <a:rPr lang="es-ES" dirty="0">
                <a:solidFill>
                  <a:srgbClr val="050505"/>
                </a:solidFill>
                <a:latin typeface="Arial" panose="020B0604020202020204" pitchFamily="34" charset="0"/>
                <a:cs typeface="Arial" panose="020B0604020202020204" pitchFamily="34" charset="0"/>
              </a:rPr>
              <a:t>el objetivo de dar seguimiento a las Acreditaciones de los diversos Programas Académicos de la UTU, la  División Académica de Turismo y Gastronomía trabaja en la elaboración del Autoestudio con fines de acreditación correspondiente </a:t>
            </a:r>
            <a:r>
              <a:rPr lang="es-ES" dirty="0" smtClean="0">
                <a:solidFill>
                  <a:srgbClr val="050505"/>
                </a:solidFill>
                <a:latin typeface="Arial" panose="020B0604020202020204" pitchFamily="34" charset="0"/>
                <a:cs typeface="Arial" panose="020B0604020202020204" pitchFamily="34" charset="0"/>
              </a:rPr>
              <a:t>al PE </a:t>
            </a:r>
            <a:r>
              <a:rPr lang="es-ES" dirty="0">
                <a:solidFill>
                  <a:srgbClr val="050505"/>
                </a:solidFill>
                <a:latin typeface="Arial" panose="020B0604020202020204" pitchFamily="34" charset="0"/>
                <a:cs typeface="Arial" panose="020B0604020202020204" pitchFamily="34" charset="0"/>
              </a:rPr>
              <a:t>de TSU en </a:t>
            </a:r>
            <a:r>
              <a:rPr lang="es-ES" dirty="0" smtClean="0">
                <a:solidFill>
                  <a:srgbClr val="050505"/>
                </a:solidFill>
                <a:latin typeface="Arial" panose="020B0604020202020204" pitchFamily="34" charset="0"/>
                <a:cs typeface="Arial" panose="020B0604020202020204" pitchFamily="34" charset="0"/>
              </a:rPr>
              <a:t>Turismo, </a:t>
            </a:r>
            <a:r>
              <a:rPr lang="es-ES" dirty="0">
                <a:solidFill>
                  <a:srgbClr val="050505"/>
                </a:solidFill>
                <a:latin typeface="Arial" panose="020B0604020202020204" pitchFamily="34" charset="0"/>
                <a:cs typeface="Arial" panose="020B0604020202020204" pitchFamily="34" charset="0"/>
              </a:rPr>
              <a:t>área Hotelería. Así mismo, las otras 2 Divisiones Académicas trabajan en la revisión y atención de las recomendaciones emitidas por los organismos acreditadores para el seguimiento de los PE de TSU en Desarrollo de Negocios área Mercadotecnia, TSU en Tecnologías de la Información, y TSU en Química área Biotecnología, con el único objetivo de garantizar la calidad de los </a:t>
            </a:r>
            <a:r>
              <a:rPr lang="es-ES" dirty="0" smtClean="0">
                <a:solidFill>
                  <a:srgbClr val="050505"/>
                </a:solidFill>
                <a:latin typeface="Arial" panose="020B0604020202020204" pitchFamily="34" charset="0"/>
                <a:cs typeface="Arial" panose="020B0604020202020204" pitchFamily="34" charset="0"/>
              </a:rPr>
              <a:t>programas </a:t>
            </a:r>
            <a:r>
              <a:rPr lang="es-ES" dirty="0">
                <a:solidFill>
                  <a:srgbClr val="050505"/>
                </a:solidFill>
                <a:latin typeface="Arial" panose="020B0604020202020204" pitchFamily="34" charset="0"/>
                <a:cs typeface="Arial" panose="020B0604020202020204" pitchFamily="34" charset="0"/>
              </a:rPr>
              <a:t>educativos que oferta la institución.</a:t>
            </a:r>
          </a:p>
          <a:p>
            <a:pPr algn="just"/>
            <a:r>
              <a:rPr lang="es-ES" dirty="0" smtClean="0"/>
              <a:t/>
            </a:r>
            <a:br>
              <a:rPr lang="es-ES" dirty="0" smtClean="0"/>
            </a:br>
            <a:endParaRPr lang="es-MX" dirty="0"/>
          </a:p>
        </p:txBody>
      </p:sp>
      <p:pic>
        <p:nvPicPr>
          <p:cNvPr id="8" name="Imagen 7"/>
          <p:cNvPicPr>
            <a:picLocks noChangeAspect="1"/>
          </p:cNvPicPr>
          <p:nvPr/>
        </p:nvPicPr>
        <p:blipFill rotWithShape="1">
          <a:blip r:embed="rId3"/>
          <a:srcRect l="30538" r="29968"/>
          <a:stretch/>
        </p:blipFill>
        <p:spPr>
          <a:xfrm>
            <a:off x="6965617" y="1499715"/>
            <a:ext cx="1933303" cy="1879610"/>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352" y="4100671"/>
            <a:ext cx="2470650" cy="1134558"/>
          </a:xfrm>
          <a:prstGeom prst="rect">
            <a:avLst/>
          </a:prstGeom>
        </p:spPr>
      </p:pic>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r="15209"/>
          <a:stretch/>
        </p:blipFill>
        <p:spPr>
          <a:xfrm>
            <a:off x="5813200" y="4801280"/>
            <a:ext cx="3278550" cy="1426300"/>
          </a:xfrm>
          <a:prstGeom prst="rect">
            <a:avLst/>
          </a:prstGeom>
        </p:spPr>
      </p:pic>
      <p:sp>
        <p:nvSpPr>
          <p:cNvPr id="3" name="Rectángulo 2"/>
          <p:cNvSpPr/>
          <p:nvPr/>
        </p:nvSpPr>
        <p:spPr>
          <a:xfrm>
            <a:off x="179275" y="1015331"/>
            <a:ext cx="8912475" cy="461665"/>
          </a:xfrm>
          <a:prstGeom prst="rect">
            <a:avLst/>
          </a:prstGeom>
        </p:spPr>
        <p:txBody>
          <a:bodyPr wrap="square">
            <a:spAutoFit/>
          </a:bodyPr>
          <a:lstStyle/>
          <a:p>
            <a:pPr algn="ctr"/>
            <a:r>
              <a:rPr lang="es-MX" sz="2400" b="1" dirty="0" smtClean="0">
                <a:latin typeface="Arial" panose="020B0604020202020204" pitchFamily="34" charset="0"/>
                <a:cs typeface="Arial" panose="020B0604020202020204" pitchFamily="34" charset="0"/>
              </a:rPr>
              <a:t>8.2.1.3.  Acreditaciones o certificaciones.</a:t>
            </a:r>
            <a:endParaRPr lang="es-MX" sz="2400" b="1" dirty="0">
              <a:latin typeface="Arial" panose="020B0604020202020204" pitchFamily="34" charset="0"/>
              <a:cs typeface="Arial" panose="020B0604020202020204" pitchFamily="34" charset="0"/>
            </a:endParaRPr>
          </a:p>
        </p:txBody>
      </p:sp>
      <p:pic>
        <p:nvPicPr>
          <p:cNvPr id="18" name="Imagen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7657" y="3194535"/>
            <a:ext cx="2174303" cy="1020862"/>
          </a:xfrm>
          <a:prstGeom prst="rect">
            <a:avLst/>
          </a:prstGeom>
        </p:spPr>
      </p:pic>
    </p:spTree>
    <p:extLst>
      <p:ext uri="{BB962C8B-B14F-4D97-AF65-F5344CB8AC3E}">
        <p14:creationId xmlns:p14="http://schemas.microsoft.com/office/powerpoint/2010/main" val="22216990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CuadroTexto"/>
          <p:cNvSpPr txBox="1"/>
          <p:nvPr/>
        </p:nvSpPr>
        <p:spPr>
          <a:xfrm>
            <a:off x="1041987" y="2060848"/>
            <a:ext cx="7506586" cy="2862322"/>
          </a:xfrm>
          <a:prstGeom prst="rect">
            <a:avLst/>
          </a:prstGeom>
          <a:noFill/>
        </p:spPr>
        <p:txBody>
          <a:bodyPr wrap="square" rtlCol="0">
            <a:spAutoFit/>
          </a:bodyPr>
          <a:lstStyle/>
          <a:p>
            <a:pPr algn="ctr"/>
            <a:r>
              <a:rPr lang="es-MX" sz="6000" dirty="0" smtClean="0"/>
              <a:t>4. LECTURA Y EN SU CASO APROBACIÓN DEL ORDEN DEL DÍA</a:t>
            </a:r>
            <a:endParaRPr lang="es-MX" sz="6000" dirty="0"/>
          </a:p>
        </p:txBody>
      </p:sp>
    </p:spTree>
    <p:extLst>
      <p:ext uri="{BB962C8B-B14F-4D97-AF65-F5344CB8AC3E}">
        <p14:creationId xmlns:p14="http://schemas.microsoft.com/office/powerpoint/2010/main" val="25801286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150223" y="2581305"/>
            <a:ext cx="4309621" cy="3477875"/>
          </a:xfrm>
          <a:prstGeom prst="rect">
            <a:avLst/>
          </a:prstGeom>
        </p:spPr>
        <p:txBody>
          <a:bodyPr wrap="square">
            <a:spAutoFit/>
          </a:bodyPr>
          <a:lstStyle/>
          <a:p>
            <a:pPr algn="just"/>
            <a:r>
              <a:rPr lang="es-ES" sz="2000" dirty="0" smtClean="0">
                <a:solidFill>
                  <a:srgbClr val="050505"/>
                </a:solidFill>
                <a:latin typeface="Arial" panose="020B0604020202020204" pitchFamily="34" charset="0"/>
                <a:cs typeface="Arial" panose="020B0604020202020204" pitchFamily="34" charset="0"/>
              </a:rPr>
              <a:t>Con </a:t>
            </a:r>
            <a:r>
              <a:rPr lang="es-ES" sz="2000" dirty="0">
                <a:solidFill>
                  <a:srgbClr val="050505"/>
                </a:solidFill>
                <a:latin typeface="Arial" panose="020B0604020202020204" pitchFamily="34" charset="0"/>
                <a:cs typeface="Arial" panose="020B0604020202020204" pitchFamily="34" charset="0"/>
              </a:rPr>
              <a:t>3 equipos en contienda, integrados por 12 estudiantes y 1 docente de las carreras de Ing. en </a:t>
            </a:r>
            <a:r>
              <a:rPr lang="es-ES" sz="2000" dirty="0" smtClean="0">
                <a:solidFill>
                  <a:srgbClr val="050505"/>
                </a:solidFill>
                <a:latin typeface="Arial" panose="020B0604020202020204" pitchFamily="34" charset="0"/>
                <a:cs typeface="Arial" panose="020B0604020202020204" pitchFamily="34" charset="0"/>
              </a:rPr>
              <a:t>TI, </a:t>
            </a:r>
            <a:r>
              <a:rPr lang="es-ES" sz="2000" dirty="0">
                <a:solidFill>
                  <a:srgbClr val="050505"/>
                </a:solidFill>
                <a:latin typeface="Arial" panose="020B0604020202020204" pitchFamily="34" charset="0"/>
                <a:cs typeface="Arial" panose="020B0604020202020204" pitchFamily="34" charset="0"/>
              </a:rPr>
              <a:t>TSU en Entornos Virtuales y Negocios Digitales, Lic. en Innovación de Negocios y Mercadotecnia y Lic. en Gestión y Desarrollo </a:t>
            </a:r>
            <a:r>
              <a:rPr lang="es-ES" sz="2000" dirty="0" smtClean="0">
                <a:solidFill>
                  <a:srgbClr val="050505"/>
                </a:solidFill>
                <a:latin typeface="Arial" panose="020B0604020202020204" pitchFamily="34" charset="0"/>
                <a:cs typeface="Arial" panose="020B0604020202020204" pitchFamily="34" charset="0"/>
              </a:rPr>
              <a:t>Turístico, </a:t>
            </a:r>
            <a:r>
              <a:rPr lang="es-ES" sz="2000" dirty="0">
                <a:solidFill>
                  <a:srgbClr val="050505"/>
                </a:solidFill>
                <a:latin typeface="Arial" panose="020B0604020202020204" pitchFamily="34" charset="0"/>
                <a:cs typeface="Arial" panose="020B0604020202020204" pitchFamily="34" charset="0"/>
              </a:rPr>
              <a:t>la </a:t>
            </a:r>
            <a:r>
              <a:rPr lang="es-ES" sz="2000" dirty="0" smtClean="0">
                <a:solidFill>
                  <a:srgbClr val="050505"/>
                </a:solidFill>
                <a:latin typeface="Arial" panose="020B0604020202020204" pitchFamily="34" charset="0"/>
                <a:cs typeface="Arial" panose="020B0604020202020204" pitchFamily="34" charset="0"/>
              </a:rPr>
              <a:t>UTU se </a:t>
            </a:r>
            <a:r>
              <a:rPr lang="es-ES" sz="2000" dirty="0">
                <a:solidFill>
                  <a:srgbClr val="050505"/>
                </a:solidFill>
                <a:latin typeface="Arial" panose="020B0604020202020204" pitchFamily="34" charset="0"/>
                <a:cs typeface="Arial" panose="020B0604020202020204" pitchFamily="34" charset="0"/>
              </a:rPr>
              <a:t>encuentra entre los </a:t>
            </a:r>
            <a:r>
              <a:rPr lang="es-ES" sz="2000" dirty="0" smtClean="0">
                <a:solidFill>
                  <a:srgbClr val="050505"/>
                </a:solidFill>
                <a:latin typeface="Arial" panose="020B0604020202020204" pitchFamily="34" charset="0"/>
                <a:cs typeface="Arial" panose="020B0604020202020204" pitchFamily="34" charset="0"/>
              </a:rPr>
              <a:t>finalistas </a:t>
            </a:r>
            <a:r>
              <a:rPr lang="es-ES" sz="2000" dirty="0">
                <a:solidFill>
                  <a:srgbClr val="050505"/>
                </a:solidFill>
                <a:latin typeface="Arial" panose="020B0604020202020204" pitchFamily="34" charset="0"/>
                <a:cs typeface="Arial" panose="020B0604020202020204" pitchFamily="34" charset="0"/>
              </a:rPr>
              <a:t>en </a:t>
            </a:r>
            <a:r>
              <a:rPr lang="es-ES" sz="2000" dirty="0" err="1" smtClean="0">
                <a:solidFill>
                  <a:srgbClr val="050505"/>
                </a:solidFill>
                <a:latin typeface="Arial" panose="020B0604020202020204" pitchFamily="34" charset="0"/>
                <a:cs typeface="Arial" panose="020B0604020202020204" pitchFamily="34" charset="0"/>
              </a:rPr>
              <a:t>TuAPP</a:t>
            </a:r>
            <a:r>
              <a:rPr lang="es-ES" sz="2000" dirty="0" smtClean="0">
                <a:solidFill>
                  <a:srgbClr val="050505"/>
                </a:solidFill>
                <a:latin typeface="Arial" panose="020B0604020202020204" pitchFamily="34" charset="0"/>
                <a:cs typeface="Arial" panose="020B0604020202020204" pitchFamily="34" charset="0"/>
              </a:rPr>
              <a:t> </a:t>
            </a:r>
            <a:r>
              <a:rPr lang="es-ES" sz="2000" dirty="0">
                <a:solidFill>
                  <a:srgbClr val="050505"/>
                </a:solidFill>
                <a:latin typeface="Arial" panose="020B0604020202020204" pitchFamily="34" charset="0"/>
                <a:cs typeface="Arial" panose="020B0604020202020204" pitchFamily="34" charset="0"/>
              </a:rPr>
              <a:t>2021, </a:t>
            </a:r>
            <a:r>
              <a:rPr lang="es-ES" sz="2000" dirty="0" smtClean="0">
                <a:solidFill>
                  <a:srgbClr val="050505"/>
                </a:solidFill>
                <a:latin typeface="Arial" panose="020B0604020202020204" pitchFamily="34" charset="0"/>
                <a:cs typeface="Arial" panose="020B0604020202020204" pitchFamily="34" charset="0"/>
              </a:rPr>
              <a:t>con </a:t>
            </a:r>
            <a:r>
              <a:rPr lang="es-ES" sz="2000" dirty="0">
                <a:solidFill>
                  <a:srgbClr val="050505"/>
                </a:solidFill>
                <a:latin typeface="Arial" panose="020B0604020202020204" pitchFamily="34" charset="0"/>
                <a:cs typeface="Arial" panose="020B0604020202020204" pitchFamily="34" charset="0"/>
              </a:rPr>
              <a:t>distintos proyectos de </a:t>
            </a:r>
            <a:r>
              <a:rPr lang="es-ES" sz="2000" dirty="0" smtClean="0">
                <a:solidFill>
                  <a:srgbClr val="050505"/>
                </a:solidFill>
                <a:latin typeface="Arial" panose="020B0604020202020204" pitchFamily="34" charset="0"/>
                <a:cs typeface="Arial" panose="020B0604020202020204" pitchFamily="34" charset="0"/>
              </a:rPr>
              <a:t>emprendimiento.</a:t>
            </a:r>
            <a:endParaRPr lang="es-ES" sz="2000" b="0" i="0" dirty="0">
              <a:solidFill>
                <a:srgbClr val="050505"/>
              </a:solidFill>
              <a:effectLst/>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5564" y="2006820"/>
            <a:ext cx="4592716" cy="4237499"/>
          </a:xfrm>
          <a:prstGeom prst="rect">
            <a:avLst/>
          </a:prstGeom>
        </p:spPr>
      </p:pic>
      <p:sp>
        <p:nvSpPr>
          <p:cNvPr id="9" name="Rectángulo 8"/>
          <p:cNvSpPr/>
          <p:nvPr/>
        </p:nvSpPr>
        <p:spPr>
          <a:xfrm>
            <a:off x="1" y="1103977"/>
            <a:ext cx="9144000" cy="830997"/>
          </a:xfrm>
          <a:prstGeom prst="rect">
            <a:avLst/>
          </a:prstGeom>
        </p:spPr>
        <p:txBody>
          <a:bodyPr wrap="square">
            <a:spAutoFit/>
          </a:bodyPr>
          <a:lstStyle/>
          <a:p>
            <a:pPr algn="ctr"/>
            <a:r>
              <a:rPr lang="es-MX" sz="2400" b="1" dirty="0" smtClean="0">
                <a:latin typeface="Arial" panose="020B0604020202020204" pitchFamily="34" charset="0"/>
                <a:cs typeface="Arial" panose="020B0604020202020204" pitchFamily="34" charset="0"/>
              </a:rPr>
              <a:t>8.2.1.4.   </a:t>
            </a:r>
            <a:r>
              <a:rPr lang="es-ES" sz="2400" b="1" dirty="0" smtClean="0">
                <a:solidFill>
                  <a:srgbClr val="050505"/>
                </a:solidFill>
                <a:latin typeface="Arial" panose="020B0604020202020204" pitchFamily="34" charset="0"/>
                <a:cs typeface="Arial" panose="020B0604020202020204" pitchFamily="34" charset="0"/>
              </a:rPr>
              <a:t>Finalistas </a:t>
            </a:r>
            <a:r>
              <a:rPr lang="es-ES" sz="2400" b="1" dirty="0">
                <a:solidFill>
                  <a:srgbClr val="050505"/>
                </a:solidFill>
                <a:latin typeface="Arial" panose="020B0604020202020204" pitchFamily="34" charset="0"/>
                <a:cs typeface="Arial" panose="020B0604020202020204" pitchFamily="34" charset="0"/>
              </a:rPr>
              <a:t>Internacionales </a:t>
            </a:r>
            <a:r>
              <a:rPr lang="es-ES" sz="2400" b="1" dirty="0" err="1" smtClean="0">
                <a:solidFill>
                  <a:srgbClr val="050505"/>
                </a:solidFill>
                <a:latin typeface="Arial" panose="020B0604020202020204" pitchFamily="34" charset="0"/>
                <a:cs typeface="Arial" panose="020B0604020202020204" pitchFamily="34" charset="0"/>
              </a:rPr>
              <a:t>TuAPP</a:t>
            </a:r>
            <a:r>
              <a:rPr lang="es-ES" sz="2400" b="1" dirty="0" smtClean="0">
                <a:solidFill>
                  <a:srgbClr val="050505"/>
                </a:solidFill>
                <a:latin typeface="Arial" panose="020B0604020202020204" pitchFamily="34" charset="0"/>
                <a:cs typeface="Arial" panose="020B0604020202020204" pitchFamily="34" charset="0"/>
              </a:rPr>
              <a:t> </a:t>
            </a:r>
            <a:r>
              <a:rPr lang="es-ES" sz="2400" b="1" dirty="0">
                <a:solidFill>
                  <a:srgbClr val="050505"/>
                </a:solidFill>
                <a:latin typeface="Arial" panose="020B0604020202020204" pitchFamily="34" charset="0"/>
                <a:cs typeface="Arial" panose="020B0604020202020204" pitchFamily="34" charset="0"/>
              </a:rPr>
              <a:t>202</a:t>
            </a:r>
            <a:r>
              <a:rPr lang="es-ES" sz="2400" b="1" u="sng" dirty="0">
                <a:solidFill>
                  <a:srgbClr val="050505"/>
                </a:solidFill>
                <a:latin typeface="Arial" panose="020B0604020202020204" pitchFamily="34" charset="0"/>
                <a:cs typeface="Arial" panose="020B0604020202020204" pitchFamily="34" charset="0"/>
              </a:rPr>
              <a:t>1</a:t>
            </a:r>
            <a:r>
              <a:rPr lang="es-ES" sz="2400" b="1" dirty="0">
                <a:solidFill>
                  <a:srgbClr val="050505"/>
                </a:solidFill>
                <a:latin typeface="Arial" panose="020B0604020202020204" pitchFamily="34" charset="0"/>
                <a:cs typeface="Arial" panose="020B0604020202020204" pitchFamily="34" charset="0"/>
              </a:rPr>
              <a:t>.</a:t>
            </a:r>
          </a:p>
          <a:p>
            <a:pPr algn="ctr"/>
            <a:endParaRPr lang="es-MX" sz="2400" b="1" dirty="0">
              <a:latin typeface="Arial" panose="020B0604020202020204" pitchFamily="34" charset="0"/>
              <a:cs typeface="Arial" panose="020B0604020202020204" pitchFamily="34" charset="0"/>
            </a:endParaRPr>
          </a:p>
        </p:txBody>
      </p:sp>
      <p:sp>
        <p:nvSpPr>
          <p:cNvPr id="10" name="Rectángulo 9"/>
          <p:cNvSpPr/>
          <p:nvPr/>
        </p:nvSpPr>
        <p:spPr>
          <a:xfrm>
            <a:off x="7339014" y="826978"/>
            <a:ext cx="1713546" cy="553998"/>
          </a:xfrm>
          <a:prstGeom prst="rect">
            <a:avLst/>
          </a:prstGeom>
        </p:spPr>
        <p:txBody>
          <a:bodyPr wrap="square">
            <a:spAutoFit/>
          </a:bodyPr>
          <a:lstStyle/>
          <a:p>
            <a:pPr algn="just"/>
            <a:r>
              <a:rPr lang="es-ES" sz="1400" b="1" dirty="0" smtClean="0">
                <a:solidFill>
                  <a:srgbClr val="050505"/>
                </a:solidFill>
                <a:latin typeface="inherit"/>
              </a:rPr>
              <a:t>Enero 2021</a:t>
            </a:r>
          </a:p>
          <a:p>
            <a:pPr algn="just"/>
            <a:endParaRPr lang="es-ES" sz="1600" dirty="0">
              <a:solidFill>
                <a:srgbClr val="050505"/>
              </a:solidFill>
              <a:latin typeface="inherit"/>
            </a:endParaRPr>
          </a:p>
        </p:txBody>
      </p:sp>
    </p:spTree>
    <p:extLst>
      <p:ext uri="{BB962C8B-B14F-4D97-AF65-F5344CB8AC3E}">
        <p14:creationId xmlns:p14="http://schemas.microsoft.com/office/powerpoint/2010/main" val="33081082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p:cNvSpPr/>
          <p:nvPr/>
        </p:nvSpPr>
        <p:spPr>
          <a:xfrm>
            <a:off x="117974" y="931943"/>
            <a:ext cx="9026026" cy="1200329"/>
          </a:xfrm>
          <a:prstGeom prst="rect">
            <a:avLst/>
          </a:prstGeom>
        </p:spPr>
        <p:txBody>
          <a:bodyPr wrap="square">
            <a:spAutoFit/>
          </a:bodyPr>
          <a:lstStyle/>
          <a:p>
            <a:pPr algn="just"/>
            <a:r>
              <a:rPr lang="es-MX" sz="2400" b="1" dirty="0" smtClean="0">
                <a:latin typeface="Arial" panose="020B0604020202020204" pitchFamily="34" charset="0"/>
                <a:cs typeface="Arial" panose="020B0604020202020204" pitchFamily="34" charset="0"/>
              </a:rPr>
              <a:t>8.2.1.5. </a:t>
            </a:r>
            <a:r>
              <a:rPr lang="es-MX" sz="2400" b="1" dirty="0">
                <a:latin typeface="Arial" panose="020B0604020202020204" pitchFamily="34" charset="0"/>
                <a:cs typeface="Arial" panose="020B0604020202020204" pitchFamily="34" charset="0"/>
              </a:rPr>
              <a:t>Jornada </a:t>
            </a:r>
            <a:r>
              <a:rPr lang="es-MX" sz="2400" b="1" dirty="0" smtClean="0">
                <a:latin typeface="Arial" panose="020B0604020202020204" pitchFamily="34" charset="0"/>
                <a:cs typeface="Arial" panose="020B0604020202020204" pitchFamily="34" charset="0"/>
              </a:rPr>
              <a:t>nacional </a:t>
            </a:r>
            <a:r>
              <a:rPr lang="es-MX" sz="2400" b="1" dirty="0">
                <a:latin typeface="Arial" panose="020B0604020202020204" pitchFamily="34" charset="0"/>
                <a:cs typeface="Arial" panose="020B0604020202020204" pitchFamily="34" charset="0"/>
              </a:rPr>
              <a:t>de mesas de trabajo virtual: Proyecto Tren Maya. </a:t>
            </a:r>
          </a:p>
          <a:p>
            <a:pPr algn="just"/>
            <a:endParaRPr lang="es-MX" sz="2400" b="1" dirty="0">
              <a:latin typeface="Arial" panose="020B0604020202020204" pitchFamily="34" charset="0"/>
              <a:cs typeface="Arial" panose="020B0604020202020204" pitchFamily="34" charset="0"/>
            </a:endParaRPr>
          </a:p>
        </p:txBody>
      </p:sp>
      <p:sp>
        <p:nvSpPr>
          <p:cNvPr id="6" name="CuadroTexto 4"/>
          <p:cNvSpPr txBox="1"/>
          <p:nvPr/>
        </p:nvSpPr>
        <p:spPr>
          <a:xfrm>
            <a:off x="117974" y="2052470"/>
            <a:ext cx="8940301" cy="2431435"/>
          </a:xfrm>
          <a:prstGeom prst="rect">
            <a:avLst/>
          </a:prstGeom>
          <a:noFill/>
        </p:spPr>
        <p:txBody>
          <a:bodyPr wrap="square" rtlCol="0">
            <a:spAutoFit/>
          </a:bodyPr>
          <a:lstStyle/>
          <a:p>
            <a:pPr algn="r"/>
            <a:endParaRPr lang="es-MX" sz="1200" b="1" dirty="0">
              <a:latin typeface="Arial" panose="020B0604020202020204" pitchFamily="34" charset="0"/>
              <a:cs typeface="Arial" panose="020B0604020202020204" pitchFamily="34" charset="0"/>
            </a:endParaRPr>
          </a:p>
          <a:p>
            <a:pPr algn="just"/>
            <a:r>
              <a:rPr lang="es-MX" dirty="0" smtClean="0">
                <a:latin typeface="Arial" panose="020B0604020202020204" pitchFamily="34" charset="0"/>
                <a:cs typeface="Arial" panose="020B0604020202020204" pitchFamily="34" charset="0"/>
              </a:rPr>
              <a:t>Del </a:t>
            </a:r>
            <a:r>
              <a:rPr lang="es-MX" dirty="0">
                <a:latin typeface="Arial" panose="020B0604020202020204" pitchFamily="34" charset="0"/>
                <a:cs typeface="Arial" panose="020B0604020202020204" pitchFamily="34" charset="0"/>
              </a:rPr>
              <a:t>03 al 09 de noviembre de </a:t>
            </a:r>
            <a:r>
              <a:rPr lang="es-MX" dirty="0" smtClean="0">
                <a:latin typeface="Arial" panose="020B0604020202020204" pitchFamily="34" charset="0"/>
                <a:cs typeface="Arial" panose="020B0604020202020204" pitchFamily="34" charset="0"/>
              </a:rPr>
              <a:t>2020 la UTU participó </a:t>
            </a:r>
            <a:r>
              <a:rPr lang="es-MX" dirty="0">
                <a:latin typeface="Arial" panose="020B0604020202020204" pitchFamily="34" charset="0"/>
                <a:cs typeface="Arial" panose="020B0604020202020204" pitchFamily="34" charset="0"/>
              </a:rPr>
              <a:t>en la coordinación </a:t>
            </a:r>
            <a:r>
              <a:rPr lang="es-MX" dirty="0" smtClean="0">
                <a:latin typeface="Arial" panose="020B0604020202020204" pitchFamily="34" charset="0"/>
                <a:cs typeface="Arial" panose="020B0604020202020204" pitchFamily="34" charset="0"/>
              </a:rPr>
              <a:t>del Foro </a:t>
            </a:r>
            <a:r>
              <a:rPr lang="es-MX" dirty="0">
                <a:latin typeface="Arial" panose="020B0604020202020204" pitchFamily="34" charset="0"/>
                <a:cs typeface="Arial" panose="020B0604020202020204" pitchFamily="34" charset="0"/>
              </a:rPr>
              <a:t>Desarrollo de la Región Sur </a:t>
            </a:r>
            <a:r>
              <a:rPr lang="es-MX" dirty="0" smtClean="0">
                <a:latin typeface="Arial" panose="020B0604020202020204" pitchFamily="34" charset="0"/>
                <a:cs typeface="Arial" panose="020B0604020202020204" pitchFamily="34" charset="0"/>
              </a:rPr>
              <a:t>Sureste: “Formación </a:t>
            </a:r>
            <a:r>
              <a:rPr lang="es-MX" dirty="0">
                <a:latin typeface="Arial" panose="020B0604020202020204" pitchFamily="34" charset="0"/>
                <a:cs typeface="Arial" panose="020B0604020202020204" pitchFamily="34" charset="0"/>
              </a:rPr>
              <a:t>y capacitación de agentes de cambio para el desarrollo de las regiones de la Ruta del Tren Maya” que </a:t>
            </a:r>
            <a:r>
              <a:rPr lang="es-MX" dirty="0" smtClean="0">
                <a:latin typeface="Arial" panose="020B0604020202020204" pitchFamily="34" charset="0"/>
                <a:cs typeface="Arial" panose="020B0604020202020204" pitchFamily="34" charset="0"/>
              </a:rPr>
              <a:t>organizó la </a:t>
            </a:r>
            <a:r>
              <a:rPr lang="es-MX" dirty="0" err="1" smtClean="0">
                <a:latin typeface="Arial" panose="020B0604020202020204" pitchFamily="34" charset="0"/>
                <a:cs typeface="Arial" panose="020B0604020202020204" pitchFamily="34" charset="0"/>
              </a:rPr>
              <a:t>DGUTyP</a:t>
            </a:r>
            <a:r>
              <a:rPr lang="es-MX" dirty="0" smtClean="0">
                <a:latin typeface="Arial" panose="020B0604020202020204" pitchFamily="34" charset="0"/>
                <a:cs typeface="Arial" panose="020B0604020202020204" pitchFamily="34" charset="0"/>
              </a:rPr>
              <a:t> </a:t>
            </a:r>
            <a:r>
              <a:rPr lang="es-MX" dirty="0">
                <a:latin typeface="Arial" panose="020B0604020202020204" pitchFamily="34" charset="0"/>
                <a:cs typeface="Arial" panose="020B0604020202020204" pitchFamily="34" charset="0"/>
              </a:rPr>
              <a:t>en su primera etapa denominada “Jornada de mesas de trabajo virtual: Proyecto Tren </a:t>
            </a:r>
            <a:r>
              <a:rPr lang="es-MX" dirty="0" smtClean="0">
                <a:latin typeface="Arial" panose="020B0604020202020204" pitchFamily="34" charset="0"/>
                <a:cs typeface="Arial" panose="020B0604020202020204" pitchFamily="34" charset="0"/>
              </a:rPr>
              <a:t>Maya”. Se presentaron </a:t>
            </a:r>
            <a:r>
              <a:rPr lang="es-MX" dirty="0">
                <a:latin typeface="Arial" panose="020B0604020202020204" pitchFamily="34" charset="0"/>
                <a:cs typeface="Arial" panose="020B0604020202020204" pitchFamily="34" charset="0"/>
              </a:rPr>
              <a:t>2 conferencias magistrales y 10 ponencias de  docentes, investigadores, profesionales, servidores públicos y organizaciones de la sociedad civil de la región sur sureste</a:t>
            </a:r>
            <a:r>
              <a:rPr lang="es-MX" dirty="0" smtClean="0">
                <a:latin typeface="Arial" panose="020B0604020202020204" pitchFamily="34" charset="0"/>
                <a:cs typeface="Arial" panose="020B0604020202020204" pitchFamily="34" charset="0"/>
              </a:rPr>
              <a:t>,. </a:t>
            </a:r>
            <a:endParaRPr lang="es-MX" dirty="0">
              <a:latin typeface="Arial" panose="020B0604020202020204" pitchFamily="34" charset="0"/>
              <a:cs typeface="Arial" panose="020B0604020202020204" pitchFamily="34" charset="0"/>
            </a:endParaRPr>
          </a:p>
          <a:p>
            <a:pPr algn="just"/>
            <a:endParaRPr lang="es-MX" sz="14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t="1921" r="6160" b="70477"/>
          <a:stretch/>
        </p:blipFill>
        <p:spPr>
          <a:xfrm>
            <a:off x="3558067" y="4758833"/>
            <a:ext cx="2427420" cy="1547022"/>
          </a:xfrm>
          <a:prstGeom prst="rect">
            <a:avLst/>
          </a:prstGeom>
        </p:spPr>
      </p:pic>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t="4240" b="70263"/>
          <a:stretch/>
        </p:blipFill>
        <p:spPr>
          <a:xfrm>
            <a:off x="6389866" y="4667392"/>
            <a:ext cx="2532463" cy="1547022"/>
          </a:xfrm>
          <a:prstGeom prst="rect">
            <a:avLst/>
          </a:prstGeom>
        </p:spPr>
      </p:pic>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t="3918" b="70118"/>
          <a:stretch/>
        </p:blipFill>
        <p:spPr>
          <a:xfrm>
            <a:off x="441542" y="4771895"/>
            <a:ext cx="2749902" cy="1547021"/>
          </a:xfrm>
          <a:prstGeom prst="rect">
            <a:avLst/>
          </a:prstGeom>
        </p:spPr>
      </p:pic>
    </p:spTree>
    <p:extLst>
      <p:ext uri="{BB962C8B-B14F-4D97-AF65-F5344CB8AC3E}">
        <p14:creationId xmlns:p14="http://schemas.microsoft.com/office/powerpoint/2010/main" val="28460442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p:cNvSpPr/>
          <p:nvPr/>
        </p:nvSpPr>
        <p:spPr>
          <a:xfrm>
            <a:off x="0" y="948358"/>
            <a:ext cx="9026026" cy="1200329"/>
          </a:xfrm>
          <a:prstGeom prst="rect">
            <a:avLst/>
          </a:prstGeom>
        </p:spPr>
        <p:txBody>
          <a:bodyPr wrap="square">
            <a:spAutoFit/>
          </a:bodyPr>
          <a:lstStyle/>
          <a:p>
            <a:pPr algn="just"/>
            <a:r>
              <a:rPr lang="es-MX" sz="2400" b="1" dirty="0" smtClean="0">
                <a:latin typeface="Arial" panose="020B0604020202020204" pitchFamily="34" charset="0"/>
                <a:cs typeface="Arial" panose="020B0604020202020204" pitchFamily="34" charset="0"/>
              </a:rPr>
              <a:t>8.2.1.6. Actualización del </a:t>
            </a:r>
            <a:r>
              <a:rPr lang="es-MX" sz="2400" b="1" dirty="0">
                <a:latin typeface="Arial" panose="020B0604020202020204" pitchFamily="34" charset="0"/>
                <a:cs typeface="Arial" panose="020B0604020202020204" pitchFamily="34" charset="0"/>
              </a:rPr>
              <a:t>Plan de </a:t>
            </a:r>
            <a:r>
              <a:rPr lang="es-MX" sz="2400" b="1" dirty="0" smtClean="0">
                <a:latin typeface="Arial" panose="020B0604020202020204" pitchFamily="34" charset="0"/>
                <a:cs typeface="Arial" panose="020B0604020202020204" pitchFamily="34" charset="0"/>
              </a:rPr>
              <a:t>estudios </a:t>
            </a:r>
            <a:r>
              <a:rPr lang="es-MX" sz="2400" b="1" dirty="0">
                <a:latin typeface="Arial" panose="020B0604020202020204" pitchFamily="34" charset="0"/>
                <a:cs typeface="Arial" panose="020B0604020202020204" pitchFamily="34" charset="0"/>
              </a:rPr>
              <a:t>de </a:t>
            </a:r>
            <a:r>
              <a:rPr lang="es-MX" sz="2400" b="1" dirty="0" smtClean="0">
                <a:latin typeface="Arial" panose="020B0604020202020204" pitchFamily="34" charset="0"/>
                <a:cs typeface="Arial" panose="020B0604020202020204" pitchFamily="34" charset="0"/>
              </a:rPr>
              <a:t>continuidad </a:t>
            </a:r>
            <a:r>
              <a:rPr lang="es-MX" sz="2400" b="1" dirty="0">
                <a:latin typeface="Arial" panose="020B0604020202020204" pitchFamily="34" charset="0"/>
                <a:cs typeface="Arial" panose="020B0604020202020204" pitchFamily="34" charset="0"/>
              </a:rPr>
              <a:t>de TSU en </a:t>
            </a:r>
            <a:r>
              <a:rPr lang="es-MX" sz="2400" b="1" dirty="0" smtClean="0">
                <a:latin typeface="Arial" panose="020B0604020202020204" pitchFamily="34" charset="0"/>
                <a:cs typeface="Arial" panose="020B0604020202020204" pitchFamily="34" charset="0"/>
              </a:rPr>
              <a:t>TI, área </a:t>
            </a:r>
            <a:r>
              <a:rPr lang="es-MX" sz="2400" b="1" dirty="0">
                <a:latin typeface="Arial" panose="020B0604020202020204" pitchFamily="34" charset="0"/>
                <a:cs typeface="Arial" panose="020B0604020202020204" pitchFamily="34" charset="0"/>
              </a:rPr>
              <a:t>Entornos Virtuales y Negocios </a:t>
            </a:r>
            <a:r>
              <a:rPr lang="es-MX" sz="2400" b="1" dirty="0" smtClean="0">
                <a:latin typeface="Arial" panose="020B0604020202020204" pitchFamily="34" charset="0"/>
                <a:cs typeface="Arial" panose="020B0604020202020204" pitchFamily="34" charset="0"/>
              </a:rPr>
              <a:t>Digitales.</a:t>
            </a:r>
            <a:endParaRPr lang="es-MX" sz="2400" b="1" dirty="0">
              <a:latin typeface="Arial" panose="020B0604020202020204" pitchFamily="34" charset="0"/>
              <a:cs typeface="Arial" panose="020B0604020202020204" pitchFamily="34" charset="0"/>
            </a:endParaRPr>
          </a:p>
          <a:p>
            <a:pPr algn="just"/>
            <a:endParaRPr lang="es-MX" sz="2400" b="1" dirty="0">
              <a:latin typeface="Arial" panose="020B0604020202020204" pitchFamily="34" charset="0"/>
              <a:cs typeface="Arial" panose="020B0604020202020204" pitchFamily="34" charset="0"/>
            </a:endParaRPr>
          </a:p>
        </p:txBody>
      </p:sp>
      <p:sp>
        <p:nvSpPr>
          <p:cNvPr id="11" name="Rectángulo 10"/>
          <p:cNvSpPr/>
          <p:nvPr/>
        </p:nvSpPr>
        <p:spPr>
          <a:xfrm>
            <a:off x="297015" y="2073460"/>
            <a:ext cx="4720153" cy="4093428"/>
          </a:xfrm>
          <a:prstGeom prst="rect">
            <a:avLst/>
          </a:prstGeom>
        </p:spPr>
        <p:txBody>
          <a:bodyPr wrap="square">
            <a:spAutoFit/>
          </a:bodyPr>
          <a:lstStyle/>
          <a:p>
            <a:pPr algn="just"/>
            <a:r>
              <a:rPr lang="es-ES" sz="2000" dirty="0" smtClean="0">
                <a:latin typeface="Arial" panose="020B0604020202020204" pitchFamily="34" charset="0"/>
                <a:cs typeface="Arial" panose="020B0604020202020204" pitchFamily="34" charset="0"/>
              </a:rPr>
              <a:t>A </a:t>
            </a:r>
            <a:r>
              <a:rPr lang="es-ES" sz="2000" dirty="0">
                <a:latin typeface="Arial" panose="020B0604020202020204" pitchFamily="34" charset="0"/>
                <a:cs typeface="Arial" panose="020B0604020202020204" pitchFamily="34" charset="0"/>
              </a:rPr>
              <a:t>partir del 5 de noviembre </a:t>
            </a:r>
            <a:r>
              <a:rPr lang="es-ES" sz="2000" dirty="0" smtClean="0">
                <a:latin typeface="Arial" panose="020B0604020202020204" pitchFamily="34" charset="0"/>
                <a:cs typeface="Arial" panose="020B0604020202020204" pitchFamily="34" charset="0"/>
              </a:rPr>
              <a:t>de 2020, </a:t>
            </a:r>
            <a:r>
              <a:rPr lang="es-ES" sz="2000" dirty="0">
                <a:latin typeface="Arial" panose="020B0604020202020204" pitchFamily="34" charset="0"/>
                <a:cs typeface="Arial" panose="020B0604020202020204" pitchFamily="34" charset="0"/>
              </a:rPr>
              <a:t>2 profesores de tiempo completo y el </a:t>
            </a:r>
            <a:r>
              <a:rPr lang="es-ES" sz="2000" dirty="0" smtClean="0">
                <a:latin typeface="Arial" panose="020B0604020202020204" pitchFamily="34" charset="0"/>
                <a:cs typeface="Arial" panose="020B0604020202020204" pitchFamily="34" charset="0"/>
              </a:rPr>
              <a:t>director </a:t>
            </a:r>
            <a:r>
              <a:rPr lang="es-ES" sz="2000" dirty="0">
                <a:latin typeface="Arial" panose="020B0604020202020204" pitchFamily="34" charset="0"/>
                <a:cs typeface="Arial" panose="020B0604020202020204" pitchFamily="34" charset="0"/>
              </a:rPr>
              <a:t>de </a:t>
            </a:r>
            <a:r>
              <a:rPr lang="es-ES" sz="2000" dirty="0" smtClean="0">
                <a:latin typeface="Arial" panose="020B0604020202020204" pitchFamily="34" charset="0"/>
                <a:cs typeface="Arial" panose="020B0604020202020204" pitchFamily="34" charset="0"/>
              </a:rPr>
              <a:t>carrera </a:t>
            </a:r>
            <a:r>
              <a:rPr lang="es-ES" sz="2000" dirty="0">
                <a:latin typeface="Arial" panose="020B0604020202020204" pitchFamily="34" charset="0"/>
                <a:cs typeface="Arial" panose="020B0604020202020204" pitchFamily="34" charset="0"/>
              </a:rPr>
              <a:t>de los Programas Educativos de </a:t>
            </a:r>
            <a:r>
              <a:rPr lang="es-ES" sz="2000" dirty="0" smtClean="0">
                <a:latin typeface="Arial" panose="020B0604020202020204" pitchFamily="34" charset="0"/>
                <a:cs typeface="Arial" panose="020B0604020202020204" pitchFamily="34" charset="0"/>
              </a:rPr>
              <a:t>TI, participaron </a:t>
            </a:r>
            <a:r>
              <a:rPr lang="es-ES" sz="2000" dirty="0">
                <a:latin typeface="Arial" panose="020B0604020202020204" pitchFamily="34" charset="0"/>
                <a:cs typeface="Arial" panose="020B0604020202020204" pitchFamily="34" charset="0"/>
              </a:rPr>
              <a:t>activamente de manera virtual </a:t>
            </a:r>
            <a:r>
              <a:rPr lang="es-ES" sz="2000" dirty="0" smtClean="0">
                <a:latin typeface="Arial" panose="020B0604020202020204" pitchFamily="34" charset="0"/>
                <a:cs typeface="Arial" panose="020B0604020202020204" pitchFamily="34" charset="0"/>
              </a:rPr>
              <a:t>en el Comité </a:t>
            </a:r>
            <a:r>
              <a:rPr lang="es-ES" sz="2000" dirty="0">
                <a:latin typeface="Arial" panose="020B0604020202020204" pitchFamily="34" charset="0"/>
                <a:cs typeface="Arial" panose="020B0604020202020204" pitchFamily="34" charset="0"/>
              </a:rPr>
              <a:t>Técnico Académico de Diseño </a:t>
            </a:r>
            <a:r>
              <a:rPr lang="es-ES" sz="2000" dirty="0" smtClean="0">
                <a:latin typeface="Arial" panose="020B0604020202020204" pitchFamily="34" charset="0"/>
                <a:cs typeface="Arial" panose="020B0604020202020204" pitchFamily="34" charset="0"/>
              </a:rPr>
              <a:t>Curricular en su segunda etapa.</a:t>
            </a:r>
            <a:endParaRPr lang="es-MX" sz="2000" dirty="0">
              <a:latin typeface="Arial" panose="020B0604020202020204" pitchFamily="34" charset="0"/>
              <a:cs typeface="Arial" panose="020B0604020202020204" pitchFamily="34" charset="0"/>
            </a:endParaRPr>
          </a:p>
          <a:p>
            <a:pPr algn="just"/>
            <a:r>
              <a:rPr lang="es-ES" sz="2000" dirty="0" smtClean="0">
                <a:latin typeface="Arial" panose="020B0604020202020204" pitchFamily="34" charset="0"/>
                <a:cs typeface="Arial" panose="020B0604020202020204" pitchFamily="34" charset="0"/>
              </a:rPr>
              <a:t>Esto permitió concluir </a:t>
            </a:r>
            <a:r>
              <a:rPr lang="es-ES" sz="2000" dirty="0">
                <a:latin typeface="Arial" panose="020B0604020202020204" pitchFamily="34" charset="0"/>
                <a:cs typeface="Arial" panose="020B0604020202020204" pitchFamily="34" charset="0"/>
              </a:rPr>
              <a:t>la continuidad de estudios actualizada y del perfil del TSU en Tecnologías de la Información área Entornos Virtuales y Negocios Digitales, con su </a:t>
            </a:r>
            <a:r>
              <a:rPr lang="es-ES" sz="2000" b="1" dirty="0">
                <a:latin typeface="Arial" panose="020B0604020202020204" pitchFamily="34" charset="0"/>
                <a:cs typeface="Arial" panose="020B0604020202020204" pitchFamily="34" charset="0"/>
              </a:rPr>
              <a:t>Ingeniería en Entornos Virtuales y Negocios Digitales</a:t>
            </a:r>
            <a:r>
              <a:rPr lang="es-ES" sz="2000" dirty="0">
                <a:latin typeface="Arial" panose="020B0604020202020204" pitchFamily="34" charset="0"/>
                <a:cs typeface="Arial" panose="020B0604020202020204" pitchFamily="34" charset="0"/>
              </a:rPr>
              <a:t>.</a:t>
            </a:r>
            <a:endParaRPr lang="es-MX" sz="2000" dirty="0">
              <a:latin typeface="Arial" panose="020B0604020202020204" pitchFamily="34" charset="0"/>
              <a:cs typeface="Arial" panose="020B0604020202020204" pitchFamily="34" charset="0"/>
            </a:endParaRPr>
          </a:p>
        </p:txBody>
      </p:sp>
      <p:pic>
        <p:nvPicPr>
          <p:cNvPr id="12" name="Picture 2" descr="https://scontent-dfw5-2.xx.fbcdn.net/v/t1.0-9/118500454_3703583543002448_2986278392477218916_o.jpg?_nc_cat=109&amp;ccb=2&amp;_nc_sid=730e14&amp;_nc_eui2=AeFq-iOUaEtv6PXg_DLFKOTJEn_l_AzX7KkSf-X8DNfsqSt3fDRMrnkXHC4J8PdK2Q8&amp;_nc_ohc=wTkhpF85IOsAX9jFUDU&amp;_nc_ht=scontent-dfw5-2.xx&amp;oh=8aefc58fee8453738adc23d4e69c5ac3&amp;oe=5FDAF0E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1543" y="2151449"/>
            <a:ext cx="3102839" cy="401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8976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2" y="0"/>
            <a:ext cx="9144000" cy="6858000"/>
          </a:xfrm>
          <a:prstGeom prst="rect">
            <a:avLst/>
          </a:prstGeom>
        </p:spPr>
      </p:pic>
      <p:sp>
        <p:nvSpPr>
          <p:cNvPr id="5" name="Rectángulo 4"/>
          <p:cNvSpPr/>
          <p:nvPr/>
        </p:nvSpPr>
        <p:spPr>
          <a:xfrm>
            <a:off x="200907" y="940386"/>
            <a:ext cx="8888951" cy="461665"/>
          </a:xfrm>
          <a:prstGeom prst="rect">
            <a:avLst/>
          </a:prstGeom>
        </p:spPr>
        <p:txBody>
          <a:bodyPr wrap="square">
            <a:spAutoFit/>
          </a:bodyPr>
          <a:lstStyle/>
          <a:p>
            <a:pPr algn="ctr"/>
            <a:r>
              <a:rPr lang="es-MX" sz="2400" b="1" dirty="0" smtClean="0">
                <a:latin typeface="Arial" panose="020B0604020202020204" pitchFamily="34" charset="0"/>
                <a:cs typeface="Arial" panose="020B0604020202020204" pitchFamily="34" charset="0"/>
              </a:rPr>
              <a:t>8.2.1.7. </a:t>
            </a:r>
            <a:r>
              <a:rPr lang="es-MX" sz="2400" b="1" dirty="0">
                <a:latin typeface="Arial" panose="020B0604020202020204" pitchFamily="34" charset="0"/>
                <a:cs typeface="Arial" panose="020B0604020202020204" pitchFamily="34" charset="0"/>
              </a:rPr>
              <a:t>D</a:t>
            </a:r>
            <a:r>
              <a:rPr lang="es-MX" sz="2400" b="1" dirty="0" smtClean="0">
                <a:latin typeface="Arial" panose="020B0604020202020204" pitchFamily="34" charset="0"/>
                <a:cs typeface="Arial" panose="020B0604020202020204" pitchFamily="34" charset="0"/>
              </a:rPr>
              <a:t>esarrollo de docentes</a:t>
            </a:r>
            <a:endParaRPr lang="es-MX" sz="2400" b="1" dirty="0">
              <a:latin typeface="Arial" panose="020B0604020202020204" pitchFamily="34" charset="0"/>
              <a:cs typeface="Arial" panose="020B0604020202020204" pitchFamily="34" charset="0"/>
            </a:endParaRPr>
          </a:p>
        </p:txBody>
      </p:sp>
      <p:graphicFrame>
        <p:nvGraphicFramePr>
          <p:cNvPr id="9" name="Tabla 8"/>
          <p:cNvGraphicFramePr>
            <a:graphicFrameLocks noGrp="1"/>
          </p:cNvGraphicFramePr>
          <p:nvPr>
            <p:extLst/>
          </p:nvPr>
        </p:nvGraphicFramePr>
        <p:xfrm>
          <a:off x="96254" y="1510339"/>
          <a:ext cx="8993604" cy="3479800"/>
        </p:xfrm>
        <a:graphic>
          <a:graphicData uri="http://schemas.openxmlformats.org/drawingml/2006/table">
            <a:tbl>
              <a:tblPr firstRow="1" bandRow="1">
                <a:tableStyleId>{5C22544A-7EE6-4342-B048-85BDC9FD1C3A}</a:tableStyleId>
              </a:tblPr>
              <a:tblGrid>
                <a:gridCol w="2746237">
                  <a:extLst>
                    <a:ext uri="{9D8B030D-6E8A-4147-A177-3AD203B41FA5}">
                      <a16:colId xmlns:a16="http://schemas.microsoft.com/office/drawing/2014/main" xmlns="" val="169736660"/>
                    </a:ext>
                  </a:extLst>
                </a:gridCol>
                <a:gridCol w="2093815">
                  <a:extLst>
                    <a:ext uri="{9D8B030D-6E8A-4147-A177-3AD203B41FA5}">
                      <a16:colId xmlns:a16="http://schemas.microsoft.com/office/drawing/2014/main" xmlns="" val="3057587545"/>
                    </a:ext>
                  </a:extLst>
                </a:gridCol>
                <a:gridCol w="1077252">
                  <a:extLst>
                    <a:ext uri="{9D8B030D-6E8A-4147-A177-3AD203B41FA5}">
                      <a16:colId xmlns:a16="http://schemas.microsoft.com/office/drawing/2014/main" xmlns="" val="969475484"/>
                    </a:ext>
                  </a:extLst>
                </a:gridCol>
                <a:gridCol w="3076300">
                  <a:extLst>
                    <a:ext uri="{9D8B030D-6E8A-4147-A177-3AD203B41FA5}">
                      <a16:colId xmlns:a16="http://schemas.microsoft.com/office/drawing/2014/main" xmlns="" val="134239187"/>
                    </a:ext>
                  </a:extLst>
                </a:gridCol>
              </a:tblGrid>
              <a:tr h="370840">
                <a:tc>
                  <a:txBody>
                    <a:bodyPr/>
                    <a:lstStyle/>
                    <a:p>
                      <a:pPr algn="ctr"/>
                      <a:r>
                        <a:rPr lang="es-MX" sz="1200" dirty="0" smtClean="0">
                          <a:latin typeface="Arial" panose="020B0604020202020204" pitchFamily="34" charset="0"/>
                          <a:cs typeface="Arial" panose="020B0604020202020204" pitchFamily="34" charset="0"/>
                        </a:rPr>
                        <a:t>CURSO</a:t>
                      </a:r>
                      <a:endParaRPr lang="es-MX" sz="1200" dirty="0">
                        <a:latin typeface="Arial" panose="020B0604020202020204" pitchFamily="34" charset="0"/>
                        <a:cs typeface="Arial" panose="020B0604020202020204" pitchFamily="34" charset="0"/>
                      </a:endParaRPr>
                    </a:p>
                  </a:txBody>
                  <a:tcPr/>
                </a:tc>
                <a:tc>
                  <a:txBody>
                    <a:bodyPr/>
                    <a:lstStyle/>
                    <a:p>
                      <a:pPr algn="ctr"/>
                      <a:r>
                        <a:rPr lang="es-MX" sz="1200" dirty="0" smtClean="0">
                          <a:latin typeface="Arial" panose="020B0604020202020204" pitchFamily="34" charset="0"/>
                          <a:cs typeface="Arial" panose="020B0604020202020204" pitchFamily="34" charset="0"/>
                        </a:rPr>
                        <a:t>DOCENTES</a:t>
                      </a:r>
                      <a:endParaRPr lang="es-MX" sz="1200" dirty="0">
                        <a:latin typeface="Arial" panose="020B0604020202020204" pitchFamily="34" charset="0"/>
                        <a:cs typeface="Arial" panose="020B0604020202020204" pitchFamily="34" charset="0"/>
                      </a:endParaRPr>
                    </a:p>
                  </a:txBody>
                  <a:tcPr/>
                </a:tc>
                <a:tc>
                  <a:txBody>
                    <a:bodyPr/>
                    <a:lstStyle/>
                    <a:p>
                      <a:pPr algn="ctr"/>
                      <a:r>
                        <a:rPr lang="es-MX" sz="1200" dirty="0" smtClean="0">
                          <a:latin typeface="Arial" panose="020B0604020202020204" pitchFamily="34" charset="0"/>
                          <a:cs typeface="Arial" panose="020B0604020202020204" pitchFamily="34" charset="0"/>
                        </a:rPr>
                        <a:t>FECHA</a:t>
                      </a:r>
                      <a:endParaRPr lang="es-MX" sz="1200" dirty="0">
                        <a:latin typeface="Arial" panose="020B0604020202020204" pitchFamily="34" charset="0"/>
                        <a:cs typeface="Arial" panose="020B0604020202020204" pitchFamily="34" charset="0"/>
                      </a:endParaRPr>
                    </a:p>
                  </a:txBody>
                  <a:tcPr/>
                </a:tc>
                <a:tc>
                  <a:txBody>
                    <a:bodyPr/>
                    <a:lstStyle/>
                    <a:p>
                      <a:pPr algn="ctr"/>
                      <a:r>
                        <a:rPr lang="es-MX" sz="1200" dirty="0" smtClean="0">
                          <a:latin typeface="Arial" panose="020B0604020202020204" pitchFamily="34" charset="0"/>
                          <a:cs typeface="Arial" panose="020B0604020202020204" pitchFamily="34" charset="0"/>
                        </a:rPr>
                        <a:t>FINALIDAD</a:t>
                      </a:r>
                      <a:endParaRPr lang="es-MX"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4124685537"/>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200" b="1" dirty="0" smtClean="0">
                          <a:latin typeface="Arial" panose="020B0604020202020204" pitchFamily="34" charset="0"/>
                          <a:cs typeface="Arial" panose="020B0604020202020204" pitchFamily="34" charset="0"/>
                        </a:rPr>
                        <a:t>Preparación y maridaje de alimentos: la importancia de la gastronomía en la industria turística y la experiencia del cliente</a:t>
                      </a:r>
                      <a:endParaRPr lang="es-MX" sz="1200" b="1"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1.- M.A. Guadalupe Honorio López- PTC</a:t>
                      </a:r>
                    </a:p>
                    <a:p>
                      <a:pPr algn="just"/>
                      <a:r>
                        <a:rPr lang="es-MX" sz="1200" dirty="0" smtClean="0">
                          <a:latin typeface="Arial" panose="020B0604020202020204" pitchFamily="34" charset="0"/>
                          <a:cs typeface="Arial" panose="020B0604020202020204" pitchFamily="34" charset="0"/>
                        </a:rPr>
                        <a:t>2.-</a:t>
                      </a:r>
                      <a:r>
                        <a:rPr lang="es-MX" sz="1200" baseline="0" dirty="0" smtClean="0">
                          <a:latin typeface="Arial" panose="020B0604020202020204" pitchFamily="34" charset="0"/>
                          <a:cs typeface="Arial" panose="020B0604020202020204" pitchFamily="34" charset="0"/>
                        </a:rPr>
                        <a:t> M.C. Yuridia Cámara Rodríguez- PTC</a:t>
                      </a:r>
                      <a:endParaRPr lang="es-MX" sz="1200"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12-11-2020</a:t>
                      </a:r>
                      <a:endParaRPr lang="es-MX" sz="1200"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Variedad de alimentos</a:t>
                      </a:r>
                      <a:r>
                        <a:rPr lang="es-MX" sz="1200" baseline="0" dirty="0" smtClean="0">
                          <a:latin typeface="Arial" panose="020B0604020202020204" pitchFamily="34" charset="0"/>
                          <a:cs typeface="Arial" panose="020B0604020202020204" pitchFamily="34" charset="0"/>
                        </a:rPr>
                        <a:t> que se le puede ofrecer a las empresas vinculadas con el turismo.</a:t>
                      </a:r>
                      <a:endParaRPr lang="es-MX"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246987435"/>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200" b="1" dirty="0" smtClean="0">
                          <a:latin typeface="Arial" panose="020B0604020202020204" pitchFamily="34" charset="0"/>
                          <a:cs typeface="Arial" panose="020B0604020202020204" pitchFamily="34" charset="0"/>
                        </a:rPr>
                        <a:t>El Podcast como herramienta para mejorar la experiencia del cliente</a:t>
                      </a:r>
                    </a:p>
                    <a:p>
                      <a:pPr algn="just"/>
                      <a:endParaRPr lang="es-MX" sz="1200" b="1"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1.- M.A. Guadalupe Honorio López- PTC</a:t>
                      </a:r>
                    </a:p>
                    <a:p>
                      <a:pPr algn="just"/>
                      <a:r>
                        <a:rPr lang="es-MX" sz="1200" dirty="0" smtClean="0">
                          <a:latin typeface="Arial" panose="020B0604020202020204" pitchFamily="34" charset="0"/>
                          <a:cs typeface="Arial" panose="020B0604020202020204" pitchFamily="34" charset="0"/>
                        </a:rPr>
                        <a:t>2.-</a:t>
                      </a:r>
                      <a:r>
                        <a:rPr lang="es-MX" sz="1200" baseline="0" dirty="0" smtClean="0">
                          <a:latin typeface="Arial" panose="020B0604020202020204" pitchFamily="34" charset="0"/>
                          <a:cs typeface="Arial" panose="020B0604020202020204" pitchFamily="34" charset="0"/>
                        </a:rPr>
                        <a:t> M.C. Yuridia Cámara Rodríguez- PTC</a:t>
                      </a:r>
                      <a:endParaRPr lang="es-MX" sz="1200"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19-11-2020</a:t>
                      </a:r>
                      <a:endParaRPr lang="es-MX" sz="1200"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Mejorar el servicio al cliente a través de las nuevas tecnologías como el podcast.</a:t>
                      </a:r>
                      <a:endParaRPr lang="es-MX"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787335004"/>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200" b="1" dirty="0" smtClean="0">
                          <a:latin typeface="Arial" panose="020B0604020202020204" pitchFamily="34" charset="0"/>
                          <a:cs typeface="Arial" panose="020B0604020202020204" pitchFamily="34" charset="0"/>
                        </a:rPr>
                        <a:t>Acciones Esenciales de Seguridad del Paciente</a:t>
                      </a:r>
                    </a:p>
                    <a:p>
                      <a:pPr algn="just"/>
                      <a:endParaRPr lang="es-MX" sz="1200" b="1"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1.- M.A.</a:t>
                      </a:r>
                      <a:r>
                        <a:rPr lang="es-MX" sz="1200" baseline="0" dirty="0" smtClean="0">
                          <a:latin typeface="Arial" panose="020B0604020202020204" pitchFamily="34" charset="0"/>
                          <a:cs typeface="Arial" panose="020B0604020202020204" pitchFamily="34" charset="0"/>
                        </a:rPr>
                        <a:t> Joyce B. Castro Lárraga- Directora Académica</a:t>
                      </a:r>
                      <a:endParaRPr lang="es-MX" sz="1200"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19-11-2020</a:t>
                      </a:r>
                      <a:endParaRPr lang="es-MX" sz="1200"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Seguridad en el servicio al cliente como paciente en un caso de emergencia.</a:t>
                      </a:r>
                      <a:endParaRPr lang="es-MX"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789228364"/>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200" b="1" dirty="0" smtClean="0">
                          <a:latin typeface="Arial" panose="020B0604020202020204" pitchFamily="34" charset="0"/>
                          <a:cs typeface="Arial" panose="020B0604020202020204" pitchFamily="34" charset="0"/>
                        </a:rPr>
                        <a:t>Aprende a Manejar Diferentes Estilos de Comunicación Ante el Cliente y Desarrolla el Tuyo Propio.</a:t>
                      </a:r>
                      <a:endParaRPr lang="es-MX" sz="1200" b="1"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1.- M.A. Guadalupe Honorio López- PTC</a:t>
                      </a:r>
                    </a:p>
                    <a:p>
                      <a:pPr algn="just"/>
                      <a:r>
                        <a:rPr lang="es-MX" sz="1200" dirty="0" smtClean="0">
                          <a:latin typeface="Arial" panose="020B0604020202020204" pitchFamily="34" charset="0"/>
                          <a:cs typeface="Arial" panose="020B0604020202020204" pitchFamily="34" charset="0"/>
                        </a:rPr>
                        <a:t>2.-</a:t>
                      </a:r>
                      <a:r>
                        <a:rPr lang="es-MX" sz="1200" baseline="0" dirty="0" smtClean="0">
                          <a:latin typeface="Arial" panose="020B0604020202020204" pitchFamily="34" charset="0"/>
                          <a:cs typeface="Arial" panose="020B0604020202020204" pitchFamily="34" charset="0"/>
                        </a:rPr>
                        <a:t> M.C. Yuridia Cámara Rodríguez- PTC</a:t>
                      </a:r>
                      <a:endParaRPr lang="es-MX" sz="1200"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26-11-2020</a:t>
                      </a:r>
                      <a:endParaRPr lang="es-MX" sz="1200" dirty="0">
                        <a:latin typeface="Arial" panose="020B0604020202020204" pitchFamily="34" charset="0"/>
                        <a:cs typeface="Arial" panose="020B0604020202020204" pitchFamily="34" charset="0"/>
                      </a:endParaRPr>
                    </a:p>
                  </a:txBody>
                  <a:tcPr/>
                </a:tc>
                <a:tc>
                  <a:txBody>
                    <a:bodyPr/>
                    <a:lstStyle/>
                    <a:p>
                      <a:pPr algn="just"/>
                      <a:r>
                        <a:rPr lang="es-MX" sz="1200" dirty="0" smtClean="0">
                          <a:latin typeface="Arial" panose="020B0604020202020204" pitchFamily="34" charset="0"/>
                          <a:cs typeface="Arial" panose="020B0604020202020204" pitchFamily="34" charset="0"/>
                        </a:rPr>
                        <a:t>Aprender a comunicarse apropiadamente y con la calidad que se debe tener  en las relaciones sociales que se</a:t>
                      </a:r>
                      <a:r>
                        <a:rPr lang="es-MX" sz="1200" baseline="0" dirty="0" smtClean="0">
                          <a:latin typeface="Arial" panose="020B0604020202020204" pitchFamily="34" charset="0"/>
                          <a:cs typeface="Arial" panose="020B0604020202020204" pitchFamily="34" charset="0"/>
                        </a:rPr>
                        <a:t> establezcan entre cliente y servidor. </a:t>
                      </a:r>
                      <a:endParaRPr lang="es-MX"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780225680"/>
                  </a:ext>
                </a:extLst>
              </a:tr>
            </a:tbl>
          </a:graphicData>
        </a:graphic>
      </p:graphicFrame>
      <p:graphicFrame>
        <p:nvGraphicFramePr>
          <p:cNvPr id="13" name="Tabla 12"/>
          <p:cNvGraphicFramePr>
            <a:graphicFrameLocks noGrp="1"/>
          </p:cNvGraphicFramePr>
          <p:nvPr/>
        </p:nvGraphicFramePr>
        <p:xfrm>
          <a:off x="96254" y="4969787"/>
          <a:ext cx="8993604" cy="822960"/>
        </p:xfrm>
        <a:graphic>
          <a:graphicData uri="http://schemas.openxmlformats.org/drawingml/2006/table">
            <a:tbl>
              <a:tblPr firstRow="1" bandRow="1">
                <a:tableStyleId>{5C22544A-7EE6-4342-B048-85BDC9FD1C3A}</a:tableStyleId>
              </a:tblPr>
              <a:tblGrid>
                <a:gridCol w="2779293">
                  <a:extLst>
                    <a:ext uri="{9D8B030D-6E8A-4147-A177-3AD203B41FA5}">
                      <a16:colId xmlns:a16="http://schemas.microsoft.com/office/drawing/2014/main" xmlns="" val="2810432297"/>
                    </a:ext>
                  </a:extLst>
                </a:gridCol>
                <a:gridCol w="2045369">
                  <a:extLst>
                    <a:ext uri="{9D8B030D-6E8A-4147-A177-3AD203B41FA5}">
                      <a16:colId xmlns:a16="http://schemas.microsoft.com/office/drawing/2014/main" xmlns="" val="2038959055"/>
                    </a:ext>
                  </a:extLst>
                </a:gridCol>
                <a:gridCol w="1106905">
                  <a:extLst>
                    <a:ext uri="{9D8B030D-6E8A-4147-A177-3AD203B41FA5}">
                      <a16:colId xmlns:a16="http://schemas.microsoft.com/office/drawing/2014/main" xmlns="" val="2547855815"/>
                    </a:ext>
                  </a:extLst>
                </a:gridCol>
                <a:gridCol w="3062037">
                  <a:extLst>
                    <a:ext uri="{9D8B030D-6E8A-4147-A177-3AD203B41FA5}">
                      <a16:colId xmlns:a16="http://schemas.microsoft.com/office/drawing/2014/main" xmlns="" val="168526539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000" b="1" kern="1200" dirty="0" err="1" smtClean="0">
                          <a:solidFill>
                            <a:schemeClr val="dk1"/>
                          </a:solidFill>
                          <a:latin typeface="Arial" panose="020B0604020202020204" pitchFamily="34" charset="0"/>
                          <a:ea typeface="+mn-ea"/>
                          <a:cs typeface="Arial" panose="020B0604020202020204" pitchFamily="34" charset="0"/>
                        </a:rPr>
                        <a:t>Expotour</a:t>
                      </a:r>
                      <a:r>
                        <a:rPr lang="es-MX" sz="1000" b="1" kern="1200" dirty="0" smtClean="0">
                          <a:solidFill>
                            <a:schemeClr val="dk1"/>
                          </a:solidFill>
                          <a:latin typeface="Arial" panose="020B0604020202020204" pitchFamily="34" charset="0"/>
                          <a:ea typeface="+mn-ea"/>
                          <a:cs typeface="Arial" panose="020B0604020202020204" pitchFamily="34" charset="0"/>
                        </a:rPr>
                        <a:t> Virtual 2020: III Congreso Internacional de Profesionales en Turismo, El Entorno Turístico Post COVID.</a:t>
                      </a:r>
                    </a:p>
                    <a:p>
                      <a:endParaRPr lang="es-MX" dirty="0"/>
                    </a:p>
                  </a:txBody>
                  <a:tcPr>
                    <a:solidFill>
                      <a:schemeClr val="accent1">
                        <a:lumMod val="20000"/>
                        <a:lumOff val="80000"/>
                      </a:schemeClr>
                    </a:solidFill>
                  </a:tcPr>
                </a:tc>
                <a:tc>
                  <a:txBody>
                    <a:bodyPr/>
                    <a:lstStyle/>
                    <a:p>
                      <a:pPr marL="0" algn="just" defTabSz="914400" rtl="0" eaLnBrk="1" latinLnBrk="0" hangingPunct="1"/>
                      <a:r>
                        <a:rPr lang="es-MX" sz="1000" b="0" kern="1200" dirty="0" smtClean="0">
                          <a:solidFill>
                            <a:schemeClr val="dk1"/>
                          </a:solidFill>
                          <a:latin typeface="Arial" panose="020B0604020202020204" pitchFamily="34" charset="0"/>
                          <a:ea typeface="+mn-ea"/>
                          <a:cs typeface="Arial" panose="020B0604020202020204" pitchFamily="34" charset="0"/>
                        </a:rPr>
                        <a:t>M.A. Joyce Beatriz Castro </a:t>
                      </a:r>
                      <a:r>
                        <a:rPr lang="es-MX" sz="1000" b="0" kern="1200" dirty="0" err="1" smtClean="0">
                          <a:solidFill>
                            <a:schemeClr val="dk1"/>
                          </a:solidFill>
                          <a:latin typeface="Arial" panose="020B0604020202020204" pitchFamily="34" charset="0"/>
                          <a:ea typeface="+mn-ea"/>
                          <a:cs typeface="Arial" panose="020B0604020202020204" pitchFamily="34" charset="0"/>
                        </a:rPr>
                        <a:t>Lárraga</a:t>
                      </a:r>
                      <a:endParaRPr lang="es-MX" sz="1000" b="0" kern="1200" dirty="0">
                        <a:solidFill>
                          <a:schemeClr val="dk1"/>
                        </a:solidFill>
                        <a:latin typeface="Arial" panose="020B0604020202020204" pitchFamily="34" charset="0"/>
                        <a:ea typeface="+mn-ea"/>
                        <a:cs typeface="Arial" panose="020B0604020202020204" pitchFamily="34" charset="0"/>
                      </a:endParaRPr>
                    </a:p>
                  </a:txBody>
                  <a:tcPr>
                    <a:solidFill>
                      <a:schemeClr val="accent1">
                        <a:lumMod val="20000"/>
                        <a:lumOff val="80000"/>
                      </a:schemeClr>
                    </a:solidFill>
                  </a:tcPr>
                </a:tc>
                <a:tc>
                  <a:txBody>
                    <a:bodyPr/>
                    <a:lstStyle/>
                    <a:p>
                      <a:r>
                        <a:rPr lang="es-MX" sz="1000" b="0" kern="1200" dirty="0" smtClean="0">
                          <a:solidFill>
                            <a:schemeClr val="dk1"/>
                          </a:solidFill>
                          <a:latin typeface="Arial" panose="020B0604020202020204" pitchFamily="34" charset="0"/>
                          <a:ea typeface="+mn-ea"/>
                          <a:cs typeface="Arial" panose="020B0604020202020204" pitchFamily="34" charset="0"/>
                        </a:rPr>
                        <a:t>24 al 25 de nov 2020</a:t>
                      </a:r>
                      <a:endParaRPr lang="es-MX" sz="1000" b="0" kern="1200" dirty="0">
                        <a:solidFill>
                          <a:schemeClr val="dk1"/>
                        </a:solidFill>
                        <a:latin typeface="Arial" panose="020B0604020202020204" pitchFamily="34" charset="0"/>
                        <a:ea typeface="+mn-ea"/>
                        <a:cs typeface="Arial" panose="020B0604020202020204" pitchFamily="34" charset="0"/>
                      </a:endParaRPr>
                    </a:p>
                  </a:txBody>
                  <a:tcPr>
                    <a:solidFill>
                      <a:schemeClr val="accent1">
                        <a:lumMod val="20000"/>
                        <a:lumOff val="80000"/>
                      </a:schemeClr>
                    </a:solidFill>
                  </a:tcPr>
                </a:tc>
                <a:tc>
                  <a:txBody>
                    <a:bodyPr/>
                    <a:lstStyle/>
                    <a:p>
                      <a:r>
                        <a:rPr lang="es-MX" sz="1000" b="0" kern="1200" dirty="0" smtClean="0">
                          <a:solidFill>
                            <a:schemeClr val="dk1"/>
                          </a:solidFill>
                          <a:latin typeface="Arial" panose="020B0604020202020204" pitchFamily="34" charset="0"/>
                          <a:ea typeface="+mn-ea"/>
                          <a:cs typeface="Arial" panose="020B0604020202020204" pitchFamily="34" charset="0"/>
                        </a:rPr>
                        <a:t>Herramientas de innovación para fomentar la mejora y el desempeño de los profesionales y empresarios del sector turístico.</a:t>
                      </a:r>
                      <a:endParaRPr lang="es-MX" sz="1000" b="0" kern="1200" dirty="0">
                        <a:solidFill>
                          <a:schemeClr val="dk1"/>
                        </a:solidFill>
                        <a:latin typeface="Arial" panose="020B0604020202020204" pitchFamily="34" charset="0"/>
                        <a:ea typeface="+mn-ea"/>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xmlns="" val="3135805674"/>
                  </a:ext>
                </a:extLst>
              </a:tr>
            </a:tbl>
          </a:graphicData>
        </a:graphic>
      </p:graphicFrame>
    </p:spTree>
    <p:extLst>
      <p:ext uri="{BB962C8B-B14F-4D97-AF65-F5344CB8AC3E}">
        <p14:creationId xmlns:p14="http://schemas.microsoft.com/office/powerpoint/2010/main" val="34790718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p:cNvSpPr/>
          <p:nvPr/>
        </p:nvSpPr>
        <p:spPr>
          <a:xfrm>
            <a:off x="6290154" y="843954"/>
            <a:ext cx="2996604" cy="553998"/>
          </a:xfrm>
          <a:prstGeom prst="rect">
            <a:avLst/>
          </a:prstGeom>
        </p:spPr>
        <p:txBody>
          <a:bodyPr wrap="square">
            <a:spAutoFit/>
          </a:bodyPr>
          <a:lstStyle/>
          <a:p>
            <a:pPr algn="just"/>
            <a:r>
              <a:rPr lang="es-ES" sz="1400" b="1" dirty="0" smtClean="0">
                <a:solidFill>
                  <a:srgbClr val="050505"/>
                </a:solidFill>
                <a:latin typeface="inherit"/>
              </a:rPr>
              <a:t>Noviembre 2020 - Enero 2021</a:t>
            </a:r>
          </a:p>
          <a:p>
            <a:pPr algn="just"/>
            <a:endParaRPr lang="es-ES" sz="1600" dirty="0">
              <a:solidFill>
                <a:srgbClr val="050505"/>
              </a:solidFill>
              <a:latin typeface="inherit"/>
            </a:endParaRPr>
          </a:p>
        </p:txBody>
      </p:sp>
      <p:graphicFrame>
        <p:nvGraphicFramePr>
          <p:cNvPr id="9" name="Tabla 8"/>
          <p:cNvGraphicFramePr>
            <a:graphicFrameLocks noGrp="1"/>
          </p:cNvGraphicFramePr>
          <p:nvPr>
            <p:extLst/>
          </p:nvPr>
        </p:nvGraphicFramePr>
        <p:xfrm>
          <a:off x="521019" y="1624585"/>
          <a:ext cx="8089768" cy="2813463"/>
        </p:xfrm>
        <a:graphic>
          <a:graphicData uri="http://schemas.openxmlformats.org/drawingml/2006/table">
            <a:tbl>
              <a:tblPr firstRow="1" bandRow="1">
                <a:tableStyleId>{5C22544A-7EE6-4342-B048-85BDC9FD1C3A}</a:tableStyleId>
              </a:tblPr>
              <a:tblGrid>
                <a:gridCol w="2074462">
                  <a:extLst>
                    <a:ext uri="{9D8B030D-6E8A-4147-A177-3AD203B41FA5}">
                      <a16:colId xmlns:a16="http://schemas.microsoft.com/office/drawing/2014/main" xmlns="" val="169736660"/>
                    </a:ext>
                  </a:extLst>
                </a:gridCol>
                <a:gridCol w="1897039">
                  <a:extLst>
                    <a:ext uri="{9D8B030D-6E8A-4147-A177-3AD203B41FA5}">
                      <a16:colId xmlns:a16="http://schemas.microsoft.com/office/drawing/2014/main" xmlns="" val="3057587545"/>
                    </a:ext>
                  </a:extLst>
                </a:gridCol>
                <a:gridCol w="928048">
                  <a:extLst>
                    <a:ext uri="{9D8B030D-6E8A-4147-A177-3AD203B41FA5}">
                      <a16:colId xmlns:a16="http://schemas.microsoft.com/office/drawing/2014/main" xmlns="" val="969475484"/>
                    </a:ext>
                  </a:extLst>
                </a:gridCol>
                <a:gridCol w="3190219">
                  <a:extLst>
                    <a:ext uri="{9D8B030D-6E8A-4147-A177-3AD203B41FA5}">
                      <a16:colId xmlns:a16="http://schemas.microsoft.com/office/drawing/2014/main" xmlns="" val="134239187"/>
                    </a:ext>
                  </a:extLst>
                </a:gridCol>
              </a:tblGrid>
              <a:tr h="370840">
                <a:tc>
                  <a:txBody>
                    <a:bodyPr/>
                    <a:lstStyle/>
                    <a:p>
                      <a:pPr algn="ctr"/>
                      <a:r>
                        <a:rPr lang="es-MX" sz="1000" dirty="0" smtClean="0"/>
                        <a:t>CURSO</a:t>
                      </a:r>
                      <a:endParaRPr lang="es-MX" sz="1000" dirty="0"/>
                    </a:p>
                  </a:txBody>
                  <a:tcPr/>
                </a:tc>
                <a:tc>
                  <a:txBody>
                    <a:bodyPr/>
                    <a:lstStyle/>
                    <a:p>
                      <a:pPr algn="ctr"/>
                      <a:r>
                        <a:rPr lang="es-MX" sz="1000" dirty="0" smtClean="0"/>
                        <a:t>DOCENTES</a:t>
                      </a:r>
                      <a:endParaRPr lang="es-MX" sz="1000" dirty="0"/>
                    </a:p>
                  </a:txBody>
                  <a:tcPr/>
                </a:tc>
                <a:tc>
                  <a:txBody>
                    <a:bodyPr/>
                    <a:lstStyle/>
                    <a:p>
                      <a:pPr algn="ctr"/>
                      <a:r>
                        <a:rPr lang="es-MX" sz="1000" dirty="0" smtClean="0"/>
                        <a:t>FECHA</a:t>
                      </a:r>
                      <a:endParaRPr lang="es-MX" sz="1000" dirty="0"/>
                    </a:p>
                  </a:txBody>
                  <a:tcPr/>
                </a:tc>
                <a:tc>
                  <a:txBody>
                    <a:bodyPr/>
                    <a:lstStyle/>
                    <a:p>
                      <a:pPr algn="ctr"/>
                      <a:r>
                        <a:rPr lang="es-MX" sz="1000" dirty="0" smtClean="0"/>
                        <a:t>FINALIDAD</a:t>
                      </a:r>
                      <a:endParaRPr lang="es-MX" sz="1000" dirty="0"/>
                    </a:p>
                  </a:txBody>
                  <a:tcPr/>
                </a:tc>
                <a:extLst>
                  <a:ext uri="{0D108BD9-81ED-4DB2-BD59-A6C34878D82A}">
                    <a16:rowId xmlns:a16="http://schemas.microsoft.com/office/drawing/2014/main" xmlns="" val="4124685537"/>
                  </a:ext>
                </a:extLst>
              </a:tr>
              <a:tr h="735743">
                <a:tc>
                  <a:txBody>
                    <a:bodyPr/>
                    <a:lstStyle/>
                    <a:p>
                      <a:r>
                        <a:rPr lang="es-MX" sz="1000" b="1" dirty="0" smtClean="0">
                          <a:latin typeface="Arial" panose="020B0604020202020204" pitchFamily="34" charset="0"/>
                          <a:cs typeface="Arial" panose="020B0604020202020204" pitchFamily="34" charset="0"/>
                        </a:rPr>
                        <a:t>Los SI y </a:t>
                      </a:r>
                      <a:r>
                        <a:rPr lang="es-MX" sz="1000" b="1" dirty="0" err="1" smtClean="0">
                          <a:latin typeface="Arial" panose="020B0604020202020204" pitchFamily="34" charset="0"/>
                          <a:cs typeface="Arial" panose="020B0604020202020204" pitchFamily="34" charset="0"/>
                        </a:rPr>
                        <a:t>NO's</a:t>
                      </a:r>
                      <a:r>
                        <a:rPr lang="es-MX" sz="1000" b="1" dirty="0" smtClean="0">
                          <a:latin typeface="Arial" panose="020B0604020202020204" pitchFamily="34" charset="0"/>
                          <a:cs typeface="Arial" panose="020B0604020202020204" pitchFamily="34" charset="0"/>
                        </a:rPr>
                        <a:t> de los Primeros Auxilios en la Industria Turística</a:t>
                      </a:r>
                      <a:endParaRPr lang="es-MX" sz="1000" b="1" dirty="0">
                        <a:latin typeface="Arial" panose="020B0604020202020204" pitchFamily="34" charset="0"/>
                        <a:cs typeface="Arial" panose="020B0604020202020204" pitchFamily="34" charset="0"/>
                      </a:endParaRPr>
                    </a:p>
                  </a:txBody>
                  <a:tcPr/>
                </a:tc>
                <a:tc>
                  <a:txBody>
                    <a:bodyPr/>
                    <a:lstStyle/>
                    <a:p>
                      <a:pPr algn="just"/>
                      <a:r>
                        <a:rPr lang="es-MX" sz="1000" dirty="0" smtClean="0">
                          <a:latin typeface="Arial" panose="020B0604020202020204" pitchFamily="34" charset="0"/>
                          <a:cs typeface="Arial" panose="020B0604020202020204" pitchFamily="34" charset="0"/>
                        </a:rPr>
                        <a:t>1.- M.A. Guadalupe Honorio López- PTC</a:t>
                      </a:r>
                    </a:p>
                    <a:p>
                      <a:pPr algn="just"/>
                      <a:r>
                        <a:rPr lang="es-MX" sz="1000" dirty="0" smtClean="0">
                          <a:latin typeface="Arial" panose="020B0604020202020204" pitchFamily="34" charset="0"/>
                          <a:cs typeface="Arial" panose="020B0604020202020204" pitchFamily="34" charset="0"/>
                        </a:rPr>
                        <a:t>2.-</a:t>
                      </a:r>
                      <a:r>
                        <a:rPr lang="es-MX" sz="1000" baseline="0" dirty="0" smtClean="0">
                          <a:latin typeface="Arial" panose="020B0604020202020204" pitchFamily="34" charset="0"/>
                          <a:cs typeface="Arial" panose="020B0604020202020204" pitchFamily="34" charset="0"/>
                        </a:rPr>
                        <a:t> M.C. Yuridia Cámara Rodríguez- PTC</a:t>
                      </a:r>
                      <a:endParaRPr lang="es-MX" sz="1000" dirty="0">
                        <a:latin typeface="Arial" panose="020B0604020202020204" pitchFamily="34" charset="0"/>
                        <a:cs typeface="Arial" panose="020B0604020202020204" pitchFamily="34" charset="0"/>
                      </a:endParaRPr>
                    </a:p>
                  </a:txBody>
                  <a:tcPr/>
                </a:tc>
                <a:tc>
                  <a:txBody>
                    <a:bodyPr/>
                    <a:lstStyle/>
                    <a:p>
                      <a:pPr algn="just"/>
                      <a:r>
                        <a:rPr lang="es-MX" sz="1000" dirty="0" smtClean="0">
                          <a:latin typeface="Arial" panose="020B0604020202020204" pitchFamily="34" charset="0"/>
                          <a:cs typeface="Arial" panose="020B0604020202020204" pitchFamily="34" charset="0"/>
                        </a:rPr>
                        <a:t>03-12-2020</a:t>
                      </a:r>
                      <a:endParaRPr lang="es-MX" sz="1000" dirty="0">
                        <a:latin typeface="Arial" panose="020B0604020202020204" pitchFamily="34" charset="0"/>
                        <a:cs typeface="Arial" panose="020B0604020202020204" pitchFamily="34" charset="0"/>
                      </a:endParaRPr>
                    </a:p>
                  </a:txBody>
                  <a:tcPr/>
                </a:tc>
                <a:tc>
                  <a:txBody>
                    <a:bodyPr/>
                    <a:lstStyle/>
                    <a:p>
                      <a:pPr algn="just"/>
                      <a:r>
                        <a:rPr lang="es-MX" sz="1000" dirty="0" smtClean="0">
                          <a:latin typeface="Arial" panose="020B0604020202020204" pitchFamily="34" charset="0"/>
                          <a:cs typeface="Arial" panose="020B0604020202020204" pitchFamily="34" charset="0"/>
                        </a:rPr>
                        <a:t>Conocer las acciones básicas e indispensables que SI puedes tomar acciones como prestador de servicios ante una situación de emergencia, y evitar aquellas acciones que causen secuelas negativas</a:t>
                      </a:r>
                      <a:endParaRPr lang="es-MX"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246987435"/>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000" b="1" dirty="0" smtClean="0">
                          <a:latin typeface="Arial" panose="020B0604020202020204" pitchFamily="34" charset="0"/>
                          <a:cs typeface="Arial" panose="020B0604020202020204" pitchFamily="34" charset="0"/>
                        </a:rPr>
                        <a:t>Modelo de Trabajo de Cuidados Paliativos</a:t>
                      </a:r>
                    </a:p>
                    <a:p>
                      <a:pPr algn="just"/>
                      <a:endParaRPr lang="es-MX" sz="1000" dirty="0">
                        <a:latin typeface="Arial" panose="020B0604020202020204" pitchFamily="34" charset="0"/>
                        <a:cs typeface="Arial" panose="020B060402020202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000" dirty="0" smtClean="0">
                          <a:latin typeface="Arial" panose="020B0604020202020204" pitchFamily="34" charset="0"/>
                          <a:cs typeface="Arial" panose="020B0604020202020204" pitchFamily="34" charset="0"/>
                        </a:rPr>
                        <a:t>1.- M.A.</a:t>
                      </a:r>
                      <a:r>
                        <a:rPr lang="es-MX" sz="1000" baseline="0" dirty="0" smtClean="0">
                          <a:latin typeface="Arial" panose="020B0604020202020204" pitchFamily="34" charset="0"/>
                          <a:cs typeface="Arial" panose="020B0604020202020204" pitchFamily="34" charset="0"/>
                        </a:rPr>
                        <a:t> Joyce B. Castro Lárraga- Directora Académica</a:t>
                      </a:r>
                      <a:endParaRPr lang="es-MX" sz="1000" dirty="0" smtClean="0">
                        <a:latin typeface="Arial" panose="020B0604020202020204" pitchFamily="34" charset="0"/>
                        <a:cs typeface="Arial" panose="020B0604020202020204" pitchFamily="34" charset="0"/>
                      </a:endParaRPr>
                    </a:p>
                    <a:p>
                      <a:pPr algn="just"/>
                      <a:endParaRPr lang="es-MX" sz="1000" dirty="0">
                        <a:latin typeface="Arial" panose="020B0604020202020204" pitchFamily="34" charset="0"/>
                        <a:cs typeface="Arial" panose="020B0604020202020204" pitchFamily="34" charset="0"/>
                      </a:endParaRPr>
                    </a:p>
                  </a:txBody>
                  <a:tcPr/>
                </a:tc>
                <a:tc>
                  <a:txBody>
                    <a:bodyPr/>
                    <a:lstStyle/>
                    <a:p>
                      <a:pPr algn="just"/>
                      <a:r>
                        <a:rPr lang="es-MX" sz="1000" dirty="0" smtClean="0">
                          <a:latin typeface="Arial" panose="020B0604020202020204" pitchFamily="34" charset="0"/>
                          <a:cs typeface="Arial" panose="020B0604020202020204" pitchFamily="34" charset="0"/>
                        </a:rPr>
                        <a:t>03-12-2020</a:t>
                      </a:r>
                      <a:endParaRPr lang="es-MX" sz="1000" dirty="0">
                        <a:latin typeface="Arial" panose="020B0604020202020204" pitchFamily="34" charset="0"/>
                        <a:cs typeface="Arial" panose="020B0604020202020204" pitchFamily="34" charset="0"/>
                      </a:endParaRPr>
                    </a:p>
                  </a:txBody>
                  <a:tcPr/>
                </a:tc>
                <a:tc>
                  <a:txBody>
                    <a:bodyPr/>
                    <a:lstStyle/>
                    <a:p>
                      <a:pPr algn="just"/>
                      <a:r>
                        <a:rPr lang="es-MX" sz="1000" kern="1200" dirty="0" smtClean="0">
                          <a:solidFill>
                            <a:schemeClr val="dk1"/>
                          </a:solidFill>
                          <a:latin typeface="Arial" panose="020B0604020202020204" pitchFamily="34" charset="0"/>
                          <a:ea typeface="+mn-ea"/>
                          <a:cs typeface="Arial" panose="020B0604020202020204" pitchFamily="34" charset="0"/>
                        </a:rPr>
                        <a:t>Conocer los cuidados que ayudan a las personas con enfermedades graves a sentirse mejor al prevenir o tratar los síntomas y efectos secundarios de la enfermedad y el tratamiento.</a:t>
                      </a:r>
                      <a:endParaRPr lang="es-MX" sz="10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xmlns="" val="787335004"/>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000" b="1" dirty="0" smtClean="0">
                          <a:latin typeface="Arial" panose="020B0604020202020204" pitchFamily="34" charset="0"/>
                          <a:cs typeface="Arial" panose="020B0604020202020204" pitchFamily="34" charset="0"/>
                        </a:rPr>
                        <a:t>“Descubre el Secreto para una Taza de Café Inolvidable”</a:t>
                      </a:r>
                    </a:p>
                    <a:p>
                      <a:pPr algn="just"/>
                      <a:endParaRPr lang="es-MX" sz="1000" dirty="0">
                        <a:latin typeface="Arial" panose="020B0604020202020204" pitchFamily="34" charset="0"/>
                        <a:cs typeface="Arial" panose="020B0604020202020204" pitchFamily="34" charset="0"/>
                      </a:endParaRPr>
                    </a:p>
                  </a:txBody>
                  <a:tcPr/>
                </a:tc>
                <a:tc>
                  <a:txBody>
                    <a:bodyPr/>
                    <a:lstStyle/>
                    <a:p>
                      <a:pPr algn="just"/>
                      <a:r>
                        <a:rPr lang="es-MX" sz="1000" dirty="0" smtClean="0">
                          <a:latin typeface="Arial" panose="020B0604020202020204" pitchFamily="34" charset="0"/>
                          <a:cs typeface="Arial" panose="020B0604020202020204" pitchFamily="34" charset="0"/>
                        </a:rPr>
                        <a:t>1.- M.A. Guadalupe Honorio López- PTC</a:t>
                      </a:r>
                    </a:p>
                    <a:p>
                      <a:pPr algn="just"/>
                      <a:r>
                        <a:rPr lang="es-MX" sz="1000" dirty="0" smtClean="0">
                          <a:latin typeface="Arial" panose="020B0604020202020204" pitchFamily="34" charset="0"/>
                          <a:cs typeface="Arial" panose="020B0604020202020204" pitchFamily="34" charset="0"/>
                        </a:rPr>
                        <a:t>2.-</a:t>
                      </a:r>
                      <a:r>
                        <a:rPr lang="es-MX" sz="1000" baseline="0" dirty="0" smtClean="0">
                          <a:latin typeface="Arial" panose="020B0604020202020204" pitchFamily="34" charset="0"/>
                          <a:cs typeface="Arial" panose="020B0604020202020204" pitchFamily="34" charset="0"/>
                        </a:rPr>
                        <a:t> M.C. Yuridia Cámara Rodríguez- PTC</a:t>
                      </a:r>
                      <a:endParaRPr lang="es-MX" sz="1000" dirty="0" smtClean="0">
                        <a:latin typeface="Arial" panose="020B0604020202020204" pitchFamily="34" charset="0"/>
                        <a:cs typeface="Arial" panose="020B0604020202020204" pitchFamily="34" charset="0"/>
                      </a:endParaRPr>
                    </a:p>
                    <a:p>
                      <a:pPr algn="just"/>
                      <a:endParaRPr lang="es-MX" sz="1000" dirty="0">
                        <a:latin typeface="Arial" panose="020B0604020202020204" pitchFamily="34" charset="0"/>
                        <a:cs typeface="Arial" panose="020B0604020202020204" pitchFamily="34" charset="0"/>
                      </a:endParaRPr>
                    </a:p>
                  </a:txBody>
                  <a:tcPr/>
                </a:tc>
                <a:tc>
                  <a:txBody>
                    <a:bodyPr/>
                    <a:lstStyle/>
                    <a:p>
                      <a:pPr algn="just"/>
                      <a:r>
                        <a:rPr lang="es-MX" sz="1000" dirty="0" smtClean="0">
                          <a:latin typeface="Arial" panose="020B0604020202020204" pitchFamily="34" charset="0"/>
                          <a:cs typeface="Arial" panose="020B0604020202020204" pitchFamily="34" charset="0"/>
                        </a:rPr>
                        <a:t>04-12-2020</a:t>
                      </a:r>
                      <a:endParaRPr lang="es-MX" sz="1000" dirty="0">
                        <a:latin typeface="Arial" panose="020B0604020202020204" pitchFamily="34" charset="0"/>
                        <a:cs typeface="Arial" panose="020B0604020202020204" pitchFamily="34" charset="0"/>
                      </a:endParaRPr>
                    </a:p>
                  </a:txBody>
                  <a:tcPr/>
                </a:tc>
                <a:tc>
                  <a:txBody>
                    <a:bodyPr/>
                    <a:lstStyle/>
                    <a:p>
                      <a:r>
                        <a:rPr lang="es-MX" sz="1000" kern="1200" dirty="0" smtClean="0">
                          <a:solidFill>
                            <a:schemeClr val="dk1"/>
                          </a:solidFill>
                          <a:latin typeface="Arial" panose="020B0604020202020204" pitchFamily="34" charset="0"/>
                          <a:ea typeface="+mn-ea"/>
                          <a:cs typeface="Arial" panose="020B0604020202020204" pitchFamily="34" charset="0"/>
                        </a:rPr>
                        <a:t>Conocer sobre el café de especialidad, y la magia que aporta a cada experiencia (¡tanto para ti como para tu cliente!)</a:t>
                      </a:r>
                    </a:p>
                    <a:p>
                      <a:r>
                        <a:rPr lang="es-MX" sz="1000" kern="1200" dirty="0" smtClean="0">
                          <a:solidFill>
                            <a:schemeClr val="dk1"/>
                          </a:solidFill>
                          <a:latin typeface="Arial" panose="020B0604020202020204" pitchFamily="34" charset="0"/>
                          <a:ea typeface="+mn-ea"/>
                          <a:cs typeface="Arial" panose="020B0604020202020204" pitchFamily="34" charset="0"/>
                        </a:rPr>
                        <a:t>Conectarse a través de las experiencias sensoriales y aprende a crearlas para tus clientes a partir de esta ancestral bebida.</a:t>
                      </a:r>
                      <a:endParaRPr lang="es-MX"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789228364"/>
                  </a:ext>
                </a:extLst>
              </a:tr>
            </a:tbl>
          </a:graphicData>
        </a:graphic>
      </p:graphicFrame>
      <p:pic>
        <p:nvPicPr>
          <p:cNvPr id="10" name="Imagen 9"/>
          <p:cNvPicPr>
            <a:picLocks noChangeAspect="1"/>
          </p:cNvPicPr>
          <p:nvPr/>
        </p:nvPicPr>
        <p:blipFill rotWithShape="1">
          <a:blip r:embed="rId3"/>
          <a:srcRect l="22394" t="13112" r="21268" b="8227"/>
          <a:stretch/>
        </p:blipFill>
        <p:spPr>
          <a:xfrm>
            <a:off x="926397" y="4617519"/>
            <a:ext cx="2037432" cy="1599385"/>
          </a:xfrm>
          <a:prstGeom prst="rect">
            <a:avLst/>
          </a:prstGeom>
        </p:spPr>
      </p:pic>
      <p:pic>
        <p:nvPicPr>
          <p:cNvPr id="11" name="Imagen 10"/>
          <p:cNvPicPr>
            <a:picLocks noChangeAspect="1"/>
          </p:cNvPicPr>
          <p:nvPr/>
        </p:nvPicPr>
        <p:blipFill rotWithShape="1">
          <a:blip r:embed="rId4"/>
          <a:srcRect l="14648" t="17621" r="14789" b="12485"/>
          <a:stretch/>
        </p:blipFill>
        <p:spPr>
          <a:xfrm>
            <a:off x="3412822" y="4775076"/>
            <a:ext cx="2306162" cy="1284270"/>
          </a:xfrm>
          <a:prstGeom prst="rect">
            <a:avLst/>
          </a:prstGeom>
        </p:spPr>
      </p:pic>
      <p:pic>
        <p:nvPicPr>
          <p:cNvPr id="12" name="Imagen 11"/>
          <p:cNvPicPr>
            <a:picLocks noChangeAspect="1"/>
          </p:cNvPicPr>
          <p:nvPr/>
        </p:nvPicPr>
        <p:blipFill rotWithShape="1">
          <a:blip r:embed="rId5"/>
          <a:srcRect l="22535" t="12862" r="21690" b="7726"/>
          <a:stretch/>
        </p:blipFill>
        <p:spPr>
          <a:xfrm>
            <a:off x="6290154" y="4617519"/>
            <a:ext cx="2065056" cy="1653088"/>
          </a:xfrm>
          <a:prstGeom prst="rect">
            <a:avLst/>
          </a:prstGeom>
        </p:spPr>
      </p:pic>
      <p:sp>
        <p:nvSpPr>
          <p:cNvPr id="2" name="Rectángulo 1"/>
          <p:cNvSpPr/>
          <p:nvPr/>
        </p:nvSpPr>
        <p:spPr>
          <a:xfrm>
            <a:off x="0" y="1070587"/>
            <a:ext cx="9144000" cy="461665"/>
          </a:xfrm>
          <a:prstGeom prst="rect">
            <a:avLst/>
          </a:prstGeom>
        </p:spPr>
        <p:txBody>
          <a:bodyPr wrap="square">
            <a:spAutoFit/>
          </a:bodyPr>
          <a:lstStyle/>
          <a:p>
            <a:pPr algn="ctr"/>
            <a:r>
              <a:rPr lang="es-MX" sz="2400" b="1" dirty="0" smtClean="0">
                <a:latin typeface="Arial" panose="020B0604020202020204" pitchFamily="34" charset="0"/>
                <a:cs typeface="Arial" panose="020B0604020202020204" pitchFamily="34" charset="0"/>
              </a:rPr>
              <a:t>Desarrollo </a:t>
            </a:r>
            <a:r>
              <a:rPr lang="es-MX" sz="2400" b="1" dirty="0">
                <a:latin typeface="Arial" panose="020B0604020202020204" pitchFamily="34" charset="0"/>
                <a:cs typeface="Arial" panose="020B0604020202020204" pitchFamily="34" charset="0"/>
              </a:rPr>
              <a:t>de docentes</a:t>
            </a:r>
          </a:p>
        </p:txBody>
      </p:sp>
    </p:spTree>
    <p:extLst>
      <p:ext uri="{BB962C8B-B14F-4D97-AF65-F5344CB8AC3E}">
        <p14:creationId xmlns:p14="http://schemas.microsoft.com/office/powerpoint/2010/main" val="18960797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16" name="Tabla 15"/>
          <p:cNvGraphicFramePr>
            <a:graphicFrameLocks noGrp="1"/>
          </p:cNvGraphicFramePr>
          <p:nvPr>
            <p:extLst/>
          </p:nvPr>
        </p:nvGraphicFramePr>
        <p:xfrm>
          <a:off x="586851" y="1645654"/>
          <a:ext cx="8089768" cy="2321560"/>
        </p:xfrm>
        <a:graphic>
          <a:graphicData uri="http://schemas.openxmlformats.org/drawingml/2006/table">
            <a:tbl>
              <a:tblPr firstRow="1" bandRow="1">
                <a:tableStyleId>{5C22544A-7EE6-4342-B048-85BDC9FD1C3A}</a:tableStyleId>
              </a:tblPr>
              <a:tblGrid>
                <a:gridCol w="2074462">
                  <a:extLst>
                    <a:ext uri="{9D8B030D-6E8A-4147-A177-3AD203B41FA5}">
                      <a16:colId xmlns:a16="http://schemas.microsoft.com/office/drawing/2014/main" xmlns="" val="169736660"/>
                    </a:ext>
                  </a:extLst>
                </a:gridCol>
                <a:gridCol w="1897039">
                  <a:extLst>
                    <a:ext uri="{9D8B030D-6E8A-4147-A177-3AD203B41FA5}">
                      <a16:colId xmlns:a16="http://schemas.microsoft.com/office/drawing/2014/main" xmlns="" val="3057587545"/>
                    </a:ext>
                  </a:extLst>
                </a:gridCol>
                <a:gridCol w="928048">
                  <a:extLst>
                    <a:ext uri="{9D8B030D-6E8A-4147-A177-3AD203B41FA5}">
                      <a16:colId xmlns:a16="http://schemas.microsoft.com/office/drawing/2014/main" xmlns="" val="969475484"/>
                    </a:ext>
                  </a:extLst>
                </a:gridCol>
                <a:gridCol w="3190219">
                  <a:extLst>
                    <a:ext uri="{9D8B030D-6E8A-4147-A177-3AD203B41FA5}">
                      <a16:colId xmlns:a16="http://schemas.microsoft.com/office/drawing/2014/main" xmlns="" val="134239187"/>
                    </a:ext>
                  </a:extLst>
                </a:gridCol>
              </a:tblGrid>
              <a:tr h="370840">
                <a:tc>
                  <a:txBody>
                    <a:bodyPr/>
                    <a:lstStyle/>
                    <a:p>
                      <a:pPr algn="ctr"/>
                      <a:r>
                        <a:rPr lang="es-MX" dirty="0" smtClean="0"/>
                        <a:t>CURSO</a:t>
                      </a:r>
                      <a:endParaRPr lang="es-MX" dirty="0"/>
                    </a:p>
                  </a:txBody>
                  <a:tcPr/>
                </a:tc>
                <a:tc>
                  <a:txBody>
                    <a:bodyPr/>
                    <a:lstStyle/>
                    <a:p>
                      <a:pPr algn="ctr"/>
                      <a:r>
                        <a:rPr lang="es-MX" dirty="0" smtClean="0"/>
                        <a:t>DOCENTES</a:t>
                      </a:r>
                      <a:endParaRPr lang="es-MX" dirty="0"/>
                    </a:p>
                  </a:txBody>
                  <a:tcPr/>
                </a:tc>
                <a:tc>
                  <a:txBody>
                    <a:bodyPr/>
                    <a:lstStyle/>
                    <a:p>
                      <a:pPr algn="ctr"/>
                      <a:r>
                        <a:rPr lang="es-MX" dirty="0" smtClean="0"/>
                        <a:t>FECHA</a:t>
                      </a:r>
                      <a:endParaRPr lang="es-MX" dirty="0"/>
                    </a:p>
                  </a:txBody>
                  <a:tcPr/>
                </a:tc>
                <a:tc>
                  <a:txBody>
                    <a:bodyPr/>
                    <a:lstStyle/>
                    <a:p>
                      <a:pPr algn="ctr"/>
                      <a:r>
                        <a:rPr lang="es-MX" dirty="0" smtClean="0"/>
                        <a:t>FINALIDAD</a:t>
                      </a:r>
                      <a:endParaRPr lang="es-MX" dirty="0"/>
                    </a:p>
                  </a:txBody>
                  <a:tcPr/>
                </a:tc>
                <a:extLst>
                  <a:ext uri="{0D108BD9-81ED-4DB2-BD59-A6C34878D82A}">
                    <a16:rowId xmlns:a16="http://schemas.microsoft.com/office/drawing/2014/main" xmlns="" val="4124685537"/>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100" b="1" dirty="0" smtClean="0">
                          <a:latin typeface="Arial" panose="020B0604020202020204" pitchFamily="34" charset="0"/>
                          <a:cs typeface="Arial" panose="020B0604020202020204" pitchFamily="34" charset="0"/>
                        </a:rPr>
                        <a:t>“Sufrir o Reír, Decidir en Tiempos de Crisis”</a:t>
                      </a:r>
                    </a:p>
                    <a:p>
                      <a:pPr algn="just"/>
                      <a:endParaRPr lang="es-MX" sz="1100" dirty="0">
                        <a:latin typeface="Arial" panose="020B0604020202020204" pitchFamily="34" charset="0"/>
                        <a:cs typeface="Arial" panose="020B060402020202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100" dirty="0" smtClean="0">
                          <a:latin typeface="Arial" panose="020B0604020202020204" pitchFamily="34" charset="0"/>
                          <a:cs typeface="Arial" panose="020B0604020202020204" pitchFamily="34" charset="0"/>
                        </a:rPr>
                        <a:t>1.- M.A.</a:t>
                      </a:r>
                      <a:r>
                        <a:rPr lang="es-MX" sz="1100" baseline="0" dirty="0" smtClean="0">
                          <a:latin typeface="Arial" panose="020B0604020202020204" pitchFamily="34" charset="0"/>
                          <a:cs typeface="Arial" panose="020B0604020202020204" pitchFamily="34" charset="0"/>
                        </a:rPr>
                        <a:t> Joyce B. Castro Lárraga- Directora Académica</a:t>
                      </a:r>
                      <a:endParaRPr lang="es-MX" sz="1100" dirty="0" smtClean="0">
                        <a:latin typeface="Arial" panose="020B0604020202020204" pitchFamily="34" charset="0"/>
                        <a:cs typeface="Arial" panose="020B0604020202020204" pitchFamily="34" charset="0"/>
                      </a:endParaRPr>
                    </a:p>
                    <a:p>
                      <a:pPr algn="just"/>
                      <a:endParaRPr lang="es-MX" sz="1100" dirty="0">
                        <a:latin typeface="Arial" panose="020B0604020202020204" pitchFamily="34" charset="0"/>
                        <a:cs typeface="Arial" panose="020B0604020202020204" pitchFamily="34" charset="0"/>
                      </a:endParaRPr>
                    </a:p>
                  </a:txBody>
                  <a:tcPr/>
                </a:tc>
                <a:tc>
                  <a:txBody>
                    <a:bodyPr/>
                    <a:lstStyle/>
                    <a:p>
                      <a:pPr algn="just"/>
                      <a:r>
                        <a:rPr lang="es-MX" sz="1100" dirty="0" smtClean="0">
                          <a:latin typeface="Arial" panose="020B0604020202020204" pitchFamily="34" charset="0"/>
                          <a:cs typeface="Arial" panose="020B0604020202020204" pitchFamily="34" charset="0"/>
                        </a:rPr>
                        <a:t>13-12-2020</a:t>
                      </a:r>
                      <a:endParaRPr lang="es-MX" sz="1100" dirty="0">
                        <a:latin typeface="Arial" panose="020B0604020202020204" pitchFamily="34" charset="0"/>
                        <a:cs typeface="Arial" panose="020B0604020202020204" pitchFamily="34" charset="0"/>
                      </a:endParaRPr>
                    </a:p>
                  </a:txBody>
                  <a:tcPr/>
                </a:tc>
                <a:tc>
                  <a:txBody>
                    <a:bodyPr/>
                    <a:lstStyle/>
                    <a:p>
                      <a:pPr algn="just"/>
                      <a:r>
                        <a:rPr lang="es-MX" sz="1100" kern="1200" dirty="0" smtClean="0">
                          <a:solidFill>
                            <a:schemeClr val="dk1"/>
                          </a:solidFill>
                          <a:latin typeface="Arial" panose="020B0604020202020204" pitchFamily="34" charset="0"/>
                          <a:ea typeface="+mn-ea"/>
                          <a:cs typeface="Arial" panose="020B0604020202020204" pitchFamily="34" charset="0"/>
                        </a:rPr>
                        <a:t>Identificar las variables de vida que hay en tiempo de pandemia</a:t>
                      </a:r>
                      <a:r>
                        <a:rPr lang="es-MX" sz="1100" kern="1200" baseline="0" dirty="0" smtClean="0">
                          <a:solidFill>
                            <a:schemeClr val="dk1"/>
                          </a:solidFill>
                          <a:latin typeface="Arial" panose="020B0604020202020204" pitchFamily="34" charset="0"/>
                          <a:ea typeface="+mn-ea"/>
                          <a:cs typeface="Arial" panose="020B0604020202020204" pitchFamily="34" charset="0"/>
                        </a:rPr>
                        <a:t> y la manera de como nosotros podemos tomar la decisión si sufrir o reír dando lo mejor de uno.</a:t>
                      </a:r>
                      <a:endParaRPr lang="es-MX" sz="11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xmlns="" val="787335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100" b="1" dirty="0" smtClean="0">
                          <a:latin typeface="Arial" panose="020B0604020202020204" pitchFamily="34" charset="0"/>
                          <a:cs typeface="Arial" panose="020B0604020202020204" pitchFamily="34" charset="0"/>
                        </a:rPr>
                        <a:t>“NOM-004-SSA3-2012 del Expediente Clínico”</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100" dirty="0" smtClean="0">
                          <a:latin typeface="Arial" panose="020B0604020202020204" pitchFamily="34" charset="0"/>
                          <a:cs typeface="Arial" panose="020B0604020202020204" pitchFamily="34" charset="0"/>
                        </a:rPr>
                        <a:t>1.- M.A.</a:t>
                      </a:r>
                      <a:r>
                        <a:rPr lang="es-MX" sz="1100" baseline="0" dirty="0" smtClean="0">
                          <a:latin typeface="Arial" panose="020B0604020202020204" pitchFamily="34" charset="0"/>
                          <a:cs typeface="Arial" panose="020B0604020202020204" pitchFamily="34" charset="0"/>
                        </a:rPr>
                        <a:t> Joyce B. Castro Lárraga- Directora Académica</a:t>
                      </a:r>
                      <a:endParaRPr lang="es-MX" sz="1100" dirty="0" smtClean="0">
                        <a:latin typeface="Arial" panose="020B0604020202020204" pitchFamily="34" charset="0"/>
                        <a:cs typeface="Arial" panose="020B0604020202020204" pitchFamily="34" charset="0"/>
                      </a:endParaRPr>
                    </a:p>
                  </a:txBody>
                  <a:tcPr/>
                </a:tc>
                <a:tc>
                  <a:txBody>
                    <a:bodyPr/>
                    <a:lstStyle/>
                    <a:p>
                      <a:pPr algn="just"/>
                      <a:r>
                        <a:rPr lang="es-MX" sz="1100" dirty="0" smtClean="0">
                          <a:latin typeface="Arial" panose="020B0604020202020204" pitchFamily="34" charset="0"/>
                          <a:cs typeface="Arial" panose="020B0604020202020204" pitchFamily="34" charset="0"/>
                        </a:rPr>
                        <a:t>17-12-2020</a:t>
                      </a:r>
                      <a:endParaRPr lang="es-MX" sz="1100" dirty="0">
                        <a:latin typeface="Arial" panose="020B0604020202020204" pitchFamily="34" charset="0"/>
                        <a:cs typeface="Arial" panose="020B0604020202020204" pitchFamily="34" charset="0"/>
                      </a:endParaRPr>
                    </a:p>
                  </a:txBody>
                  <a:tcPr/>
                </a:tc>
                <a:tc>
                  <a:txBody>
                    <a:bodyPr/>
                    <a:lstStyle/>
                    <a:p>
                      <a:pPr algn="just"/>
                      <a:r>
                        <a:rPr lang="es-MX" sz="1100" dirty="0" smtClean="0">
                          <a:latin typeface="Arial" panose="020B0604020202020204" pitchFamily="34" charset="0"/>
                          <a:cs typeface="Arial" panose="020B0604020202020204" pitchFamily="34" charset="0"/>
                        </a:rPr>
                        <a:t>Actualización</a:t>
                      </a:r>
                      <a:r>
                        <a:rPr lang="es-MX" sz="1100" baseline="0" dirty="0" smtClean="0">
                          <a:latin typeface="Arial" panose="020B0604020202020204" pitchFamily="34" charset="0"/>
                          <a:cs typeface="Arial" panose="020B0604020202020204" pitchFamily="34" charset="0"/>
                        </a:rPr>
                        <a:t> de las NOM  para brindar un mejor servicio al cliente. </a:t>
                      </a:r>
                      <a:endParaRPr lang="es-MX"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78922836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100" b="1" dirty="0" smtClean="0">
                          <a:latin typeface="Arial" panose="020B0604020202020204" pitchFamily="34" charset="0"/>
                          <a:cs typeface="Arial" panose="020B0604020202020204" pitchFamily="34" charset="0"/>
                        </a:rPr>
                        <a:t>“Yoga para tu lugar de trabajo”</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100" b="1" dirty="0" smtClean="0">
                        <a:latin typeface="Arial" panose="020B0604020202020204" pitchFamily="34" charset="0"/>
                        <a:cs typeface="Arial" panose="020B060402020202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100" dirty="0" smtClean="0">
                          <a:latin typeface="Arial" panose="020B0604020202020204" pitchFamily="34" charset="0"/>
                          <a:cs typeface="Arial" panose="020B0604020202020204" pitchFamily="34" charset="0"/>
                        </a:rPr>
                        <a:t>1.- M.A. Guadalupe Honorio López- PTC</a:t>
                      </a:r>
                    </a:p>
                    <a:p>
                      <a:pPr marL="0" marR="0" indent="0" algn="just" defTabSz="914400" rtl="0" eaLnBrk="1" fontAlgn="auto" latinLnBrk="0" hangingPunct="1">
                        <a:lnSpc>
                          <a:spcPct val="100000"/>
                        </a:lnSpc>
                        <a:spcBef>
                          <a:spcPts val="0"/>
                        </a:spcBef>
                        <a:spcAft>
                          <a:spcPts val="0"/>
                        </a:spcAft>
                        <a:buClrTx/>
                        <a:buSzTx/>
                        <a:buFontTx/>
                        <a:buNone/>
                        <a:tabLst/>
                        <a:defRPr/>
                      </a:pPr>
                      <a:endParaRPr lang="es-MX" sz="1100" dirty="0" smtClean="0">
                        <a:latin typeface="Arial" panose="020B0604020202020204" pitchFamily="34" charset="0"/>
                        <a:cs typeface="Arial" panose="020B0604020202020204" pitchFamily="34" charset="0"/>
                      </a:endParaRPr>
                    </a:p>
                  </a:txBody>
                  <a:tcPr/>
                </a:tc>
                <a:tc>
                  <a:txBody>
                    <a:bodyPr/>
                    <a:lstStyle/>
                    <a:p>
                      <a:pPr algn="just"/>
                      <a:r>
                        <a:rPr lang="es-MX" sz="1100" dirty="0" smtClean="0">
                          <a:latin typeface="Arial" panose="020B0604020202020204" pitchFamily="34" charset="0"/>
                          <a:cs typeface="Arial" panose="020B0604020202020204" pitchFamily="34" charset="0"/>
                        </a:rPr>
                        <a:t>21-01-2021</a:t>
                      </a:r>
                      <a:endParaRPr lang="es-MX" sz="1100" dirty="0">
                        <a:latin typeface="Arial" panose="020B0604020202020204" pitchFamily="34" charset="0"/>
                        <a:cs typeface="Arial" panose="020B0604020202020204" pitchFamily="34" charset="0"/>
                      </a:endParaRPr>
                    </a:p>
                  </a:txBody>
                  <a:tcPr/>
                </a:tc>
                <a:tc>
                  <a:txBody>
                    <a:bodyPr/>
                    <a:lstStyle/>
                    <a:p>
                      <a:pPr algn="just"/>
                      <a:r>
                        <a:rPr lang="es-MX" sz="1100" dirty="0" smtClean="0">
                          <a:latin typeface="Arial" panose="020B0604020202020204" pitchFamily="34" charset="0"/>
                          <a:cs typeface="Arial" panose="020B0604020202020204" pitchFamily="34" charset="0"/>
                        </a:rPr>
                        <a:t>Que nuestro cuerpo y mente logre</a:t>
                      </a:r>
                      <a:r>
                        <a:rPr lang="es-MX" sz="1100" baseline="0" dirty="0" smtClean="0">
                          <a:latin typeface="Arial" panose="020B0604020202020204" pitchFamily="34" charset="0"/>
                          <a:cs typeface="Arial" panose="020B0604020202020204" pitchFamily="34" charset="0"/>
                        </a:rPr>
                        <a:t> una</a:t>
                      </a:r>
                      <a:r>
                        <a:rPr lang="es-MX" sz="1100" dirty="0" smtClean="0">
                          <a:latin typeface="Arial" panose="020B0604020202020204" pitchFamily="34" charset="0"/>
                          <a:cs typeface="Arial" panose="020B0604020202020204" pitchFamily="34" charset="0"/>
                        </a:rPr>
                        <a:t> armonía, tanto en el plano físico, mental y espiritual tanto en la vida diaria como en el trabajo.</a:t>
                      </a:r>
                      <a:endParaRPr lang="es-MX"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490113306"/>
                  </a:ext>
                </a:extLst>
              </a:tr>
            </a:tbl>
          </a:graphicData>
        </a:graphic>
      </p:graphicFrame>
      <p:pic>
        <p:nvPicPr>
          <p:cNvPr id="18" name="Imagen 17"/>
          <p:cNvPicPr>
            <a:picLocks noChangeAspect="1"/>
          </p:cNvPicPr>
          <p:nvPr/>
        </p:nvPicPr>
        <p:blipFill rotWithShape="1">
          <a:blip r:embed="rId3"/>
          <a:srcRect l="14789" t="16869" r="14225" b="12987"/>
          <a:stretch/>
        </p:blipFill>
        <p:spPr>
          <a:xfrm>
            <a:off x="536119" y="5065652"/>
            <a:ext cx="2424488" cy="1346938"/>
          </a:xfrm>
          <a:prstGeom prst="rect">
            <a:avLst/>
          </a:prstGeom>
        </p:spPr>
      </p:pic>
      <p:pic>
        <p:nvPicPr>
          <p:cNvPr id="19" name="Imagen 18"/>
          <p:cNvPicPr>
            <a:picLocks noChangeAspect="1"/>
          </p:cNvPicPr>
          <p:nvPr/>
        </p:nvPicPr>
        <p:blipFill rotWithShape="1">
          <a:blip r:embed="rId4"/>
          <a:srcRect l="21690" t="12110" r="20563" b="7726"/>
          <a:stretch/>
        </p:blipFill>
        <p:spPr>
          <a:xfrm>
            <a:off x="6695760" y="5040857"/>
            <a:ext cx="1980858" cy="1546036"/>
          </a:xfrm>
          <a:prstGeom prst="rect">
            <a:avLst/>
          </a:prstGeom>
        </p:spPr>
      </p:pic>
      <p:sp>
        <p:nvSpPr>
          <p:cNvPr id="11" name="Rectángulo 10"/>
          <p:cNvSpPr/>
          <p:nvPr/>
        </p:nvSpPr>
        <p:spPr>
          <a:xfrm>
            <a:off x="0" y="1070587"/>
            <a:ext cx="9144000" cy="461665"/>
          </a:xfrm>
          <a:prstGeom prst="rect">
            <a:avLst/>
          </a:prstGeom>
        </p:spPr>
        <p:txBody>
          <a:bodyPr wrap="square">
            <a:spAutoFit/>
          </a:bodyPr>
          <a:lstStyle/>
          <a:p>
            <a:pPr algn="ctr"/>
            <a:r>
              <a:rPr lang="es-MX" sz="2400" b="1" dirty="0" smtClean="0">
                <a:latin typeface="Arial" panose="020B0604020202020204" pitchFamily="34" charset="0"/>
                <a:cs typeface="Arial" panose="020B0604020202020204" pitchFamily="34" charset="0"/>
              </a:rPr>
              <a:t>Desarrollo </a:t>
            </a:r>
            <a:r>
              <a:rPr lang="es-MX" sz="2400" b="1" dirty="0">
                <a:latin typeface="Arial" panose="020B0604020202020204" pitchFamily="34" charset="0"/>
                <a:cs typeface="Arial" panose="020B0604020202020204" pitchFamily="34" charset="0"/>
              </a:rPr>
              <a:t>de docentes</a:t>
            </a:r>
          </a:p>
        </p:txBody>
      </p:sp>
      <p:pic>
        <p:nvPicPr>
          <p:cNvPr id="12" name="Imagen 11"/>
          <p:cNvPicPr>
            <a:picLocks noChangeAspect="1"/>
          </p:cNvPicPr>
          <p:nvPr/>
        </p:nvPicPr>
        <p:blipFill rotWithShape="1">
          <a:blip r:embed="rId5"/>
          <a:srcRect l="15070" t="18121" r="14930" b="11986"/>
          <a:stretch/>
        </p:blipFill>
        <p:spPr>
          <a:xfrm>
            <a:off x="3496726" y="5113990"/>
            <a:ext cx="2493499" cy="1399771"/>
          </a:xfrm>
          <a:prstGeom prst="rect">
            <a:avLst/>
          </a:prstGeom>
        </p:spPr>
      </p:pic>
      <p:graphicFrame>
        <p:nvGraphicFramePr>
          <p:cNvPr id="2" name="Tabla 1"/>
          <p:cNvGraphicFramePr>
            <a:graphicFrameLocks noGrp="1"/>
          </p:cNvGraphicFramePr>
          <p:nvPr/>
        </p:nvGraphicFramePr>
        <p:xfrm>
          <a:off x="586850" y="3977628"/>
          <a:ext cx="8089768" cy="929640"/>
        </p:xfrm>
        <a:graphic>
          <a:graphicData uri="http://schemas.openxmlformats.org/drawingml/2006/table">
            <a:tbl>
              <a:tblPr firstRow="1" bandRow="1">
                <a:tableStyleId>{5C22544A-7EE6-4342-B048-85BDC9FD1C3A}</a:tableStyleId>
              </a:tblPr>
              <a:tblGrid>
                <a:gridCol w="2074462">
                  <a:extLst>
                    <a:ext uri="{9D8B030D-6E8A-4147-A177-3AD203B41FA5}">
                      <a16:colId xmlns:a16="http://schemas.microsoft.com/office/drawing/2014/main" xmlns="" val="3235580955"/>
                    </a:ext>
                  </a:extLst>
                </a:gridCol>
                <a:gridCol w="1897039">
                  <a:extLst>
                    <a:ext uri="{9D8B030D-6E8A-4147-A177-3AD203B41FA5}">
                      <a16:colId xmlns:a16="http://schemas.microsoft.com/office/drawing/2014/main" xmlns="" val="4082662199"/>
                    </a:ext>
                  </a:extLst>
                </a:gridCol>
                <a:gridCol w="928048">
                  <a:extLst>
                    <a:ext uri="{9D8B030D-6E8A-4147-A177-3AD203B41FA5}">
                      <a16:colId xmlns:a16="http://schemas.microsoft.com/office/drawing/2014/main" xmlns="" val="866872406"/>
                    </a:ext>
                  </a:extLst>
                </a:gridCol>
                <a:gridCol w="3190219">
                  <a:extLst>
                    <a:ext uri="{9D8B030D-6E8A-4147-A177-3AD203B41FA5}">
                      <a16:colId xmlns:a16="http://schemas.microsoft.com/office/drawing/2014/main" xmlns="" val="2311978789"/>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100" b="1" dirty="0" smtClean="0">
                          <a:solidFill>
                            <a:schemeClr val="tx1"/>
                          </a:solidFill>
                          <a:latin typeface="Arial" panose="020B0604020202020204" pitchFamily="34" charset="0"/>
                          <a:cs typeface="Arial" panose="020B0604020202020204" pitchFamily="34" charset="0"/>
                        </a:rPr>
                        <a:t>“Encuentro de Ciudades del Siglo XVI, Patrimonio Mundial”</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100" b="1" dirty="0" smtClean="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100" b="0" dirty="0" smtClean="0">
                          <a:solidFill>
                            <a:schemeClr val="tx1"/>
                          </a:solidFill>
                          <a:latin typeface="Arial" panose="020B0604020202020204" pitchFamily="34" charset="0"/>
                          <a:cs typeface="Arial" panose="020B0604020202020204" pitchFamily="34" charset="0"/>
                        </a:rPr>
                        <a:t>1.- M.A.</a:t>
                      </a:r>
                      <a:r>
                        <a:rPr lang="es-MX" sz="1100" b="0" baseline="0" dirty="0" smtClean="0">
                          <a:solidFill>
                            <a:schemeClr val="tx1"/>
                          </a:solidFill>
                          <a:latin typeface="Arial" panose="020B0604020202020204" pitchFamily="34" charset="0"/>
                          <a:cs typeface="Arial" panose="020B0604020202020204" pitchFamily="34" charset="0"/>
                        </a:rPr>
                        <a:t> </a:t>
                      </a:r>
                      <a:r>
                        <a:rPr lang="es-MX" sz="1100" b="0" baseline="0" dirty="0" err="1" smtClean="0">
                          <a:solidFill>
                            <a:schemeClr val="tx1"/>
                          </a:solidFill>
                          <a:latin typeface="Arial" panose="020B0604020202020204" pitchFamily="34" charset="0"/>
                          <a:cs typeface="Arial" panose="020B0604020202020204" pitchFamily="34" charset="0"/>
                        </a:rPr>
                        <a:t>Yuridya</a:t>
                      </a:r>
                      <a:r>
                        <a:rPr lang="es-MX" sz="1100" b="0" baseline="0" dirty="0" smtClean="0">
                          <a:solidFill>
                            <a:schemeClr val="tx1"/>
                          </a:solidFill>
                          <a:latin typeface="Arial" panose="020B0604020202020204" pitchFamily="34" charset="0"/>
                          <a:cs typeface="Arial" panose="020B0604020202020204" pitchFamily="34" charset="0"/>
                        </a:rPr>
                        <a:t> Cámara Rodriguez- PTC</a:t>
                      </a:r>
                      <a:endParaRPr lang="es-MX" sz="1100" b="0" dirty="0" smtClean="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just"/>
                      <a:r>
                        <a:rPr lang="es-MX" sz="1100" b="0" dirty="0" smtClean="0">
                          <a:solidFill>
                            <a:schemeClr val="tx1"/>
                          </a:solidFill>
                          <a:latin typeface="Arial" panose="020B0604020202020204" pitchFamily="34" charset="0"/>
                          <a:cs typeface="Arial" panose="020B0604020202020204" pitchFamily="34" charset="0"/>
                        </a:rPr>
                        <a:t>16-12-20</a:t>
                      </a:r>
                      <a:endParaRPr lang="es-MX" sz="1100" b="0" dirty="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100" b="0" dirty="0" smtClean="0">
                          <a:solidFill>
                            <a:schemeClr val="tx1"/>
                          </a:solidFill>
                          <a:latin typeface="Arial" panose="020B0604020202020204" pitchFamily="34" charset="0"/>
                          <a:cs typeface="Arial" panose="020B0604020202020204" pitchFamily="34" charset="0"/>
                        </a:rPr>
                        <a:t>En el marco del Trigésimo Aniversario de la inscripción de la Ciudad Colonial de Santo Domingo, República Dominicana, en la Lista del Patrimonio Mundial de la UNESCO.</a:t>
                      </a:r>
                    </a:p>
                    <a:p>
                      <a:pPr algn="just"/>
                      <a:endParaRPr lang="es-MX" sz="1100" dirty="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xmlns="" val="2083211401"/>
                  </a:ext>
                </a:extLst>
              </a:tr>
            </a:tbl>
          </a:graphicData>
        </a:graphic>
      </p:graphicFrame>
    </p:spTree>
    <p:extLst>
      <p:ext uri="{BB962C8B-B14F-4D97-AF65-F5344CB8AC3E}">
        <p14:creationId xmlns:p14="http://schemas.microsoft.com/office/powerpoint/2010/main" val="28896353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9" name="8 CuadroTexto"/>
          <p:cNvSpPr txBox="1"/>
          <p:nvPr/>
        </p:nvSpPr>
        <p:spPr>
          <a:xfrm>
            <a:off x="755576" y="2434868"/>
            <a:ext cx="7792997" cy="1938992"/>
          </a:xfrm>
          <a:prstGeom prst="rect">
            <a:avLst/>
          </a:prstGeom>
          <a:noFill/>
        </p:spPr>
        <p:txBody>
          <a:bodyPr wrap="square" rtlCol="0">
            <a:spAutoFit/>
          </a:bodyPr>
          <a:lstStyle/>
          <a:p>
            <a:pPr algn="ctr"/>
            <a:r>
              <a:rPr lang="es-MX" sz="6000" dirty="0"/>
              <a:t>8</a:t>
            </a:r>
            <a:r>
              <a:rPr lang="es-MX" sz="6000" dirty="0" smtClean="0"/>
              <a:t>.2.2. ADMINISTRACIÓN Y GESTIÓN</a:t>
            </a:r>
            <a:endParaRPr lang="es-MX" sz="6000" dirty="0"/>
          </a:p>
        </p:txBody>
      </p:sp>
    </p:spTree>
    <p:extLst>
      <p:ext uri="{BB962C8B-B14F-4D97-AF65-F5344CB8AC3E}">
        <p14:creationId xmlns:p14="http://schemas.microsoft.com/office/powerpoint/2010/main" val="25816869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hlinkClick r:id="" action="ppaction://ole?verb=0"/>
          </p:cNvPr>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53" name="Presentación" r:id="rId3" imgW="4570530" imgH="3427333" progId="PowerPoint.Show.12">
                  <p:embed/>
                </p:oleObj>
              </mc:Choice>
              <mc:Fallback>
                <p:oleObj name="Presentación" r:id="rId3" imgW="4570530" imgH="3427333" progId="PowerPoint.Show.12">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
        <p:nvSpPr>
          <p:cNvPr id="9" name="Título 8"/>
          <p:cNvSpPr>
            <a:spLocks noGrp="1"/>
          </p:cNvSpPr>
          <p:nvPr>
            <p:ph type="title"/>
          </p:nvPr>
        </p:nvSpPr>
        <p:spPr>
          <a:xfrm>
            <a:off x="107504" y="1988840"/>
            <a:ext cx="8804366" cy="1656184"/>
          </a:xfrm>
        </p:spPr>
        <p:txBody>
          <a:bodyPr>
            <a:noAutofit/>
          </a:bodyPr>
          <a:lstStyle/>
          <a:p>
            <a:pPr algn="ctr"/>
            <a:r>
              <a:rPr lang="es-MX" sz="6000" dirty="0">
                <a:latin typeface="+mn-lt"/>
                <a:ea typeface="+mn-ea"/>
                <a:cs typeface="+mn-cs"/>
              </a:rPr>
              <a:t>8.2.2.1. Avance programático presupuestal</a:t>
            </a:r>
            <a:r>
              <a:rPr lang="es-MX" sz="2400" b="1" dirty="0" smtClean="0">
                <a:latin typeface="Arial" panose="020B0604020202020204" pitchFamily="34" charset="0"/>
                <a:cs typeface="Arial" panose="020B0604020202020204" pitchFamily="34" charset="0"/>
              </a:rPr>
              <a:t>.</a:t>
            </a:r>
            <a:endParaRPr lang="es-MX" sz="2400" dirty="0"/>
          </a:p>
        </p:txBody>
      </p:sp>
    </p:spTree>
    <p:extLst>
      <p:ext uri="{BB962C8B-B14F-4D97-AF65-F5344CB8AC3E}">
        <p14:creationId xmlns:p14="http://schemas.microsoft.com/office/powerpoint/2010/main" val="40957579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628650" y="2089925"/>
          <a:ext cx="7886699" cy="2678149"/>
        </p:xfrm>
        <a:graphic>
          <a:graphicData uri="http://schemas.openxmlformats.org/drawingml/2006/table">
            <a:tbl>
              <a:tblPr>
                <a:tableStyleId>{16D9F66E-5EB9-4882-86FB-DCBF35E3C3E4}</a:tableStyleId>
              </a:tblPr>
              <a:tblGrid>
                <a:gridCol w="1016078">
                  <a:extLst>
                    <a:ext uri="{9D8B030D-6E8A-4147-A177-3AD203B41FA5}">
                      <a16:colId xmlns:a16="http://schemas.microsoft.com/office/drawing/2014/main" xmlns="" val="3229214279"/>
                    </a:ext>
                  </a:extLst>
                </a:gridCol>
                <a:gridCol w="811154">
                  <a:extLst>
                    <a:ext uri="{9D8B030D-6E8A-4147-A177-3AD203B41FA5}">
                      <a16:colId xmlns:a16="http://schemas.microsoft.com/office/drawing/2014/main" xmlns="" val="3498731703"/>
                    </a:ext>
                  </a:extLst>
                </a:gridCol>
                <a:gridCol w="796924">
                  <a:extLst>
                    <a:ext uri="{9D8B030D-6E8A-4147-A177-3AD203B41FA5}">
                      <a16:colId xmlns:a16="http://schemas.microsoft.com/office/drawing/2014/main" xmlns="" val="1249029518"/>
                    </a:ext>
                  </a:extLst>
                </a:gridCol>
                <a:gridCol w="922154">
                  <a:extLst>
                    <a:ext uri="{9D8B030D-6E8A-4147-A177-3AD203B41FA5}">
                      <a16:colId xmlns:a16="http://schemas.microsoft.com/office/drawing/2014/main" xmlns="" val="982262474"/>
                    </a:ext>
                  </a:extLst>
                </a:gridCol>
                <a:gridCol w="981924">
                  <a:extLst>
                    <a:ext uri="{9D8B030D-6E8A-4147-A177-3AD203B41FA5}">
                      <a16:colId xmlns:a16="http://schemas.microsoft.com/office/drawing/2014/main" xmlns="" val="208094300"/>
                    </a:ext>
                  </a:extLst>
                </a:gridCol>
                <a:gridCol w="785539">
                  <a:extLst>
                    <a:ext uri="{9D8B030D-6E8A-4147-A177-3AD203B41FA5}">
                      <a16:colId xmlns:a16="http://schemas.microsoft.com/office/drawing/2014/main" xmlns="" val="797099338"/>
                    </a:ext>
                  </a:extLst>
                </a:gridCol>
                <a:gridCol w="751386">
                  <a:extLst>
                    <a:ext uri="{9D8B030D-6E8A-4147-A177-3AD203B41FA5}">
                      <a16:colId xmlns:a16="http://schemas.microsoft.com/office/drawing/2014/main" xmlns="" val="228966081"/>
                    </a:ext>
                  </a:extLst>
                </a:gridCol>
                <a:gridCol w="922154">
                  <a:extLst>
                    <a:ext uri="{9D8B030D-6E8A-4147-A177-3AD203B41FA5}">
                      <a16:colId xmlns:a16="http://schemas.microsoft.com/office/drawing/2014/main" xmlns="" val="2458213706"/>
                    </a:ext>
                  </a:extLst>
                </a:gridCol>
                <a:gridCol w="899386">
                  <a:extLst>
                    <a:ext uri="{9D8B030D-6E8A-4147-A177-3AD203B41FA5}">
                      <a16:colId xmlns:a16="http://schemas.microsoft.com/office/drawing/2014/main" xmlns="" val="2463720870"/>
                    </a:ext>
                  </a:extLst>
                </a:gridCol>
              </a:tblGrid>
              <a:tr h="854772">
                <a:tc>
                  <a:txBody>
                    <a:bodyPr/>
                    <a:lstStyle/>
                    <a:p>
                      <a:pPr algn="ctr" fontAlgn="ctr"/>
                      <a:r>
                        <a:rPr lang="es-MX" sz="1000" b="1" u="none" strike="noStrike" dirty="0">
                          <a:effectLst/>
                        </a:rPr>
                        <a:t>FUENTE DE FINANCIAMIENTO</a:t>
                      </a:r>
                      <a:endParaRPr lang="es-MX" sz="1000" b="1" i="0" u="none" strike="noStrike" dirty="0">
                        <a:solidFill>
                          <a:srgbClr val="000000"/>
                        </a:solidFill>
                        <a:effectLst/>
                        <a:latin typeface="Calibri" panose="020F0502020204030204" pitchFamily="34" charset="0"/>
                      </a:endParaRPr>
                    </a:p>
                  </a:txBody>
                  <a:tcPr marL="8548" marR="8548" marT="8548" marB="0" anchor="ctr"/>
                </a:tc>
                <a:tc>
                  <a:txBody>
                    <a:bodyPr/>
                    <a:lstStyle/>
                    <a:p>
                      <a:pPr algn="ctr" fontAlgn="ctr"/>
                      <a:r>
                        <a:rPr lang="es-MX" sz="1000" b="1" u="none" strike="noStrike" dirty="0">
                          <a:effectLst/>
                        </a:rPr>
                        <a:t>AUTORIZADO INICIAL ANUAL</a:t>
                      </a:r>
                      <a:endParaRPr lang="es-MX" sz="1000" b="1" i="0" u="none" strike="noStrike" dirty="0">
                        <a:solidFill>
                          <a:srgbClr val="000000"/>
                        </a:solidFill>
                        <a:effectLst/>
                        <a:latin typeface="Calibri" panose="020F0502020204030204" pitchFamily="34" charset="0"/>
                      </a:endParaRPr>
                    </a:p>
                  </a:txBody>
                  <a:tcPr marL="8548" marR="8548" marT="8548" marB="0" anchor="ctr"/>
                </a:tc>
                <a:tc>
                  <a:txBody>
                    <a:bodyPr/>
                    <a:lstStyle/>
                    <a:p>
                      <a:pPr algn="ctr" fontAlgn="ctr"/>
                      <a:r>
                        <a:rPr lang="es-MX" sz="1000" b="1" u="none" strike="noStrike" dirty="0">
                          <a:effectLst/>
                        </a:rPr>
                        <a:t>AUTORIZADO MODIFICADO ANUAL</a:t>
                      </a:r>
                      <a:endParaRPr lang="es-MX" sz="1000" b="1" i="0" u="none" strike="noStrike" dirty="0">
                        <a:solidFill>
                          <a:srgbClr val="000000"/>
                        </a:solidFill>
                        <a:effectLst/>
                        <a:latin typeface="Calibri" panose="020F0502020204030204" pitchFamily="34" charset="0"/>
                      </a:endParaRPr>
                    </a:p>
                  </a:txBody>
                  <a:tcPr marL="8548" marR="8548" marT="8548" marB="0" anchor="ctr"/>
                </a:tc>
                <a:tc>
                  <a:txBody>
                    <a:bodyPr/>
                    <a:lstStyle/>
                    <a:p>
                      <a:pPr algn="ctr" fontAlgn="ctr"/>
                      <a:r>
                        <a:rPr lang="es-ES" sz="1000" b="1" u="none" strike="noStrike" dirty="0">
                          <a:effectLst/>
                        </a:rPr>
                        <a:t>PROGRAMADO MODIFICADO AL MES DE ENERO</a:t>
                      </a:r>
                      <a:endParaRPr lang="es-ES" sz="1000" b="1" i="0" u="none" strike="noStrike" dirty="0">
                        <a:solidFill>
                          <a:srgbClr val="000000"/>
                        </a:solidFill>
                        <a:effectLst/>
                        <a:latin typeface="Calibri" panose="020F0502020204030204" pitchFamily="34" charset="0"/>
                      </a:endParaRPr>
                    </a:p>
                  </a:txBody>
                  <a:tcPr marL="8548" marR="8548" marT="8548" marB="0" anchor="ctr"/>
                </a:tc>
                <a:tc>
                  <a:txBody>
                    <a:bodyPr/>
                    <a:lstStyle/>
                    <a:p>
                      <a:pPr algn="ctr" fontAlgn="ctr"/>
                      <a:r>
                        <a:rPr lang="es-ES" sz="1000" b="1" u="none" strike="noStrike" dirty="0">
                          <a:effectLst/>
                        </a:rPr>
                        <a:t>COMPROMETIDO AL MES DE ENERO</a:t>
                      </a:r>
                      <a:endParaRPr lang="es-ES" sz="1000" b="1" i="0" u="none" strike="noStrike" dirty="0">
                        <a:solidFill>
                          <a:srgbClr val="000000"/>
                        </a:solidFill>
                        <a:effectLst/>
                        <a:latin typeface="Calibri" panose="020F0502020204030204" pitchFamily="34" charset="0"/>
                      </a:endParaRPr>
                    </a:p>
                  </a:txBody>
                  <a:tcPr marL="8548" marR="8548" marT="8548" marB="0" anchor="ctr"/>
                </a:tc>
                <a:tc>
                  <a:txBody>
                    <a:bodyPr/>
                    <a:lstStyle/>
                    <a:p>
                      <a:pPr algn="ctr" fontAlgn="ctr"/>
                      <a:r>
                        <a:rPr lang="es-ES" sz="1000" b="1" u="none" strike="noStrike" dirty="0">
                          <a:effectLst/>
                        </a:rPr>
                        <a:t>DEVENGADO AL MES DE ENERO</a:t>
                      </a:r>
                      <a:endParaRPr lang="es-ES" sz="1000" b="1" i="0" u="none" strike="noStrike" dirty="0">
                        <a:solidFill>
                          <a:srgbClr val="000000"/>
                        </a:solidFill>
                        <a:effectLst/>
                        <a:latin typeface="Calibri" panose="020F0502020204030204" pitchFamily="34" charset="0"/>
                      </a:endParaRPr>
                    </a:p>
                  </a:txBody>
                  <a:tcPr marL="8548" marR="8548" marT="8548" marB="0" anchor="ctr"/>
                </a:tc>
                <a:tc>
                  <a:txBody>
                    <a:bodyPr/>
                    <a:lstStyle/>
                    <a:p>
                      <a:pPr algn="ctr" fontAlgn="ctr"/>
                      <a:r>
                        <a:rPr lang="es-ES" sz="1000" b="1" u="none" strike="noStrike" dirty="0">
                          <a:effectLst/>
                        </a:rPr>
                        <a:t>EJERCIDO AL MES DE ENERO </a:t>
                      </a:r>
                      <a:endParaRPr lang="es-ES" sz="1000" b="1" i="0" u="none" strike="noStrike" dirty="0">
                        <a:solidFill>
                          <a:srgbClr val="000000"/>
                        </a:solidFill>
                        <a:effectLst/>
                        <a:latin typeface="Calibri" panose="020F0502020204030204" pitchFamily="34" charset="0"/>
                      </a:endParaRPr>
                    </a:p>
                  </a:txBody>
                  <a:tcPr marL="8548" marR="8548" marT="8548" marB="0" anchor="ctr"/>
                </a:tc>
                <a:tc>
                  <a:txBody>
                    <a:bodyPr/>
                    <a:lstStyle/>
                    <a:p>
                      <a:pPr algn="ctr" fontAlgn="ctr"/>
                      <a:r>
                        <a:rPr lang="es-ES" sz="1000" b="1" u="none" strike="noStrike" dirty="0">
                          <a:effectLst/>
                        </a:rPr>
                        <a:t>SALDO PROGRAMADO AL MES DE ENERO</a:t>
                      </a:r>
                      <a:endParaRPr lang="es-ES" sz="1000" b="1" i="0" u="none" strike="noStrike" dirty="0">
                        <a:solidFill>
                          <a:srgbClr val="000000"/>
                        </a:solidFill>
                        <a:effectLst/>
                        <a:latin typeface="Calibri" panose="020F0502020204030204" pitchFamily="34" charset="0"/>
                      </a:endParaRPr>
                    </a:p>
                  </a:txBody>
                  <a:tcPr marL="8548" marR="8548" marT="8548" marB="0" anchor="ctr"/>
                </a:tc>
                <a:tc>
                  <a:txBody>
                    <a:bodyPr/>
                    <a:lstStyle/>
                    <a:p>
                      <a:pPr algn="ctr" fontAlgn="ctr"/>
                      <a:r>
                        <a:rPr lang="es-MX" sz="1000" b="1" u="none" strike="noStrike" dirty="0">
                          <a:effectLst/>
                        </a:rPr>
                        <a:t>% EJERCIDO PROGRAMADO</a:t>
                      </a:r>
                      <a:endParaRPr lang="es-MX" sz="1000" b="1" i="0" u="none" strike="noStrike" dirty="0">
                        <a:solidFill>
                          <a:srgbClr val="000000"/>
                        </a:solidFill>
                        <a:effectLst/>
                        <a:latin typeface="Calibri" panose="020F0502020204030204" pitchFamily="34" charset="0"/>
                      </a:endParaRPr>
                    </a:p>
                  </a:txBody>
                  <a:tcPr marL="8548" marR="8548" marT="8548" marB="0" anchor="ctr"/>
                </a:tc>
                <a:extLst>
                  <a:ext uri="{0D108BD9-81ED-4DB2-BD59-A6C34878D82A}">
                    <a16:rowId xmlns:a16="http://schemas.microsoft.com/office/drawing/2014/main" xmlns="" val="3852794483"/>
                  </a:ext>
                </a:extLst>
              </a:tr>
              <a:tr h="309428">
                <a:tc>
                  <a:txBody>
                    <a:bodyPr/>
                    <a:lstStyle/>
                    <a:p>
                      <a:pPr algn="l" fontAlgn="b"/>
                      <a:r>
                        <a:rPr lang="es-MX" sz="1000" b="1" u="none" strike="noStrike" dirty="0">
                          <a:effectLst/>
                        </a:rPr>
                        <a:t>No Etiquetados</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19,366,920.00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19,528,102.00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2,926,256.51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2,272,500.00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2,036,654.53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2,036,654.53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dirty="0">
                          <a:effectLst/>
                        </a:rPr>
                        <a:t>            889,601.98 </a:t>
                      </a:r>
                      <a:endParaRPr lang="es-MX" sz="1000" b="0"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70%</a:t>
                      </a:r>
                      <a:endParaRPr lang="es-MX" sz="1000" b="0" i="0" u="none" strike="noStrike">
                        <a:solidFill>
                          <a:srgbClr val="000000"/>
                        </a:solidFill>
                        <a:effectLst/>
                        <a:latin typeface="Calibri" panose="020F0502020204030204" pitchFamily="34" charset="0"/>
                      </a:endParaRPr>
                    </a:p>
                  </a:txBody>
                  <a:tcPr marL="8548" marR="8548" marT="8548" marB="0" anchor="b"/>
                </a:tc>
                <a:extLst>
                  <a:ext uri="{0D108BD9-81ED-4DB2-BD59-A6C34878D82A}">
                    <a16:rowId xmlns:a16="http://schemas.microsoft.com/office/drawing/2014/main" xmlns="" val="3879253401"/>
                  </a:ext>
                </a:extLst>
              </a:tr>
              <a:tr h="341909">
                <a:tc>
                  <a:txBody>
                    <a:bodyPr/>
                    <a:lstStyle/>
                    <a:p>
                      <a:pPr algn="l" fontAlgn="b"/>
                      <a:r>
                        <a:rPr lang="es-MX" sz="1000" b="1" u="none" strike="noStrike" dirty="0">
                          <a:effectLst/>
                        </a:rPr>
                        <a:t>Ingresos Propios Ordinarios</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1,949,420.00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1,949,420.00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44,000.00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44,000.00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0%</a:t>
                      </a:r>
                      <a:endParaRPr lang="es-MX" sz="1000" b="0" i="0" u="none" strike="noStrike">
                        <a:solidFill>
                          <a:srgbClr val="000000"/>
                        </a:solidFill>
                        <a:effectLst/>
                        <a:latin typeface="Calibri" panose="020F0502020204030204" pitchFamily="34" charset="0"/>
                      </a:endParaRPr>
                    </a:p>
                  </a:txBody>
                  <a:tcPr marL="8548" marR="8548" marT="8548" marB="0" anchor="b"/>
                </a:tc>
                <a:extLst>
                  <a:ext uri="{0D108BD9-81ED-4DB2-BD59-A6C34878D82A}">
                    <a16:rowId xmlns:a16="http://schemas.microsoft.com/office/drawing/2014/main" xmlns="" val="1367504579"/>
                  </a:ext>
                </a:extLst>
              </a:tr>
              <a:tr h="341909">
                <a:tc>
                  <a:txBody>
                    <a:bodyPr/>
                    <a:lstStyle/>
                    <a:p>
                      <a:pPr algn="l" fontAlgn="b"/>
                      <a:r>
                        <a:rPr lang="es-ES" sz="1000" b="1" u="none" strike="noStrike" dirty="0">
                          <a:effectLst/>
                        </a:rPr>
                        <a:t>Aportación Estatal </a:t>
                      </a:r>
                      <a:r>
                        <a:rPr lang="es-ES" sz="1000" b="1" u="none" strike="noStrike" dirty="0" smtClean="0">
                          <a:effectLst/>
                        </a:rPr>
                        <a:t>Ramo 28</a:t>
                      </a:r>
                      <a:endParaRPr lang="es-ES"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17,417,500.00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17,578,682.00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2,882,256.51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2,272,500.00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2,036,654.53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2,036,654.53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845,601.98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71%</a:t>
                      </a:r>
                      <a:endParaRPr lang="es-MX" sz="1000" b="0" i="0" u="none" strike="noStrike">
                        <a:solidFill>
                          <a:srgbClr val="000000"/>
                        </a:solidFill>
                        <a:effectLst/>
                        <a:latin typeface="Calibri" panose="020F0502020204030204" pitchFamily="34" charset="0"/>
                      </a:endParaRPr>
                    </a:p>
                  </a:txBody>
                  <a:tcPr marL="8548" marR="8548" marT="8548" marB="0" anchor="b"/>
                </a:tc>
                <a:extLst>
                  <a:ext uri="{0D108BD9-81ED-4DB2-BD59-A6C34878D82A}">
                    <a16:rowId xmlns:a16="http://schemas.microsoft.com/office/drawing/2014/main" xmlns="" val="198240744"/>
                  </a:ext>
                </a:extLst>
              </a:tr>
              <a:tr h="170954">
                <a:tc>
                  <a:txBody>
                    <a:bodyPr/>
                    <a:lstStyle/>
                    <a:p>
                      <a:pPr algn="l" fontAlgn="b"/>
                      <a:r>
                        <a:rPr lang="es-MX" sz="1000" b="1" u="none" strike="noStrike" dirty="0">
                          <a:effectLst/>
                        </a:rPr>
                        <a:t>Etiquetados</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17,417,500.00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17,578,682.00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0%</a:t>
                      </a:r>
                      <a:endParaRPr lang="es-MX" sz="1000" b="0" i="0" u="none" strike="noStrike">
                        <a:solidFill>
                          <a:srgbClr val="000000"/>
                        </a:solidFill>
                        <a:effectLst/>
                        <a:latin typeface="Calibri" panose="020F0502020204030204" pitchFamily="34" charset="0"/>
                      </a:endParaRPr>
                    </a:p>
                  </a:txBody>
                  <a:tcPr marL="8548" marR="8548" marT="8548" marB="0" anchor="b"/>
                </a:tc>
                <a:extLst>
                  <a:ext uri="{0D108BD9-81ED-4DB2-BD59-A6C34878D82A}">
                    <a16:rowId xmlns:a16="http://schemas.microsoft.com/office/drawing/2014/main" xmlns="" val="1862766978"/>
                  </a:ext>
                </a:extLst>
              </a:tr>
              <a:tr h="341909">
                <a:tc>
                  <a:txBody>
                    <a:bodyPr/>
                    <a:lstStyle/>
                    <a:p>
                      <a:pPr algn="l" fontAlgn="b"/>
                      <a:r>
                        <a:rPr lang="es-ES" sz="1000" b="1" i="0" u="none" strike="noStrike" dirty="0" smtClean="0">
                          <a:solidFill>
                            <a:schemeClr val="dk1"/>
                          </a:solidFill>
                          <a:effectLst/>
                          <a:latin typeface="+mn-lt"/>
                        </a:rPr>
                        <a:t>Aportación</a:t>
                      </a:r>
                      <a:r>
                        <a:rPr lang="es-ES" sz="1000" b="1" i="0" u="none" strike="noStrike" baseline="0" dirty="0" smtClean="0">
                          <a:solidFill>
                            <a:schemeClr val="dk1"/>
                          </a:solidFill>
                          <a:effectLst/>
                          <a:latin typeface="+mn-lt"/>
                        </a:rPr>
                        <a:t> Federal Ramo 11</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17,417,500.00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17,578,682.00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dirty="0">
                          <a:effectLst/>
                        </a:rPr>
                        <a:t>                             -   </a:t>
                      </a:r>
                      <a:endParaRPr lang="es-MX" sz="1000" b="0"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548" marR="8548" marT="8548" marB="0" anchor="b"/>
                </a:tc>
                <a:tc>
                  <a:txBody>
                    <a:bodyPr/>
                    <a:lstStyle/>
                    <a:p>
                      <a:pPr algn="r" fontAlgn="b"/>
                      <a:r>
                        <a:rPr lang="es-MX" sz="1000" u="none" strike="noStrike">
                          <a:effectLst/>
                        </a:rPr>
                        <a:t>0%</a:t>
                      </a:r>
                      <a:endParaRPr lang="es-MX" sz="1000" b="0" i="0" u="none" strike="noStrike">
                        <a:solidFill>
                          <a:srgbClr val="000000"/>
                        </a:solidFill>
                        <a:effectLst/>
                        <a:latin typeface="Calibri" panose="020F0502020204030204" pitchFamily="34" charset="0"/>
                      </a:endParaRPr>
                    </a:p>
                  </a:txBody>
                  <a:tcPr marL="8548" marR="8548" marT="8548" marB="0" anchor="b"/>
                </a:tc>
                <a:extLst>
                  <a:ext uri="{0D108BD9-81ED-4DB2-BD59-A6C34878D82A}">
                    <a16:rowId xmlns:a16="http://schemas.microsoft.com/office/drawing/2014/main" xmlns="" val="84103851"/>
                  </a:ext>
                </a:extLst>
              </a:tr>
              <a:tr h="309428">
                <a:tc>
                  <a:txBody>
                    <a:bodyPr/>
                    <a:lstStyle/>
                    <a:p>
                      <a:pPr algn="l" fontAlgn="b"/>
                      <a:r>
                        <a:rPr lang="es-MX" sz="1000" b="1" u="none" strike="noStrike" dirty="0">
                          <a:effectLst/>
                        </a:rPr>
                        <a:t>Total</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b="1" u="none" strike="noStrike" dirty="0">
                          <a:effectLst/>
                        </a:rPr>
                        <a:t> 36,784,420.00 </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b="1" u="none" strike="noStrike" dirty="0">
                          <a:effectLst/>
                        </a:rPr>
                        <a:t> 37,106,784.00 </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b="1" u="none" strike="noStrike" dirty="0">
                          <a:effectLst/>
                        </a:rPr>
                        <a:t>        2,926,256.51 </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b="1" u="none" strike="noStrike" dirty="0">
                          <a:effectLst/>
                        </a:rPr>
                        <a:t>          2,272,500.00 </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b="1" u="none" strike="noStrike" dirty="0">
                          <a:effectLst/>
                        </a:rPr>
                        <a:t>   2,036,654.53 </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b="1" u="none" strike="noStrike" dirty="0">
                          <a:effectLst/>
                        </a:rPr>
                        <a:t> 2,036,654.53 </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b="1" u="none" strike="noStrike" dirty="0">
                          <a:effectLst/>
                        </a:rPr>
                        <a:t>            889,601.98 </a:t>
                      </a:r>
                      <a:endParaRPr lang="es-MX" sz="1000" b="1" i="0" u="none" strike="noStrike" dirty="0">
                        <a:solidFill>
                          <a:srgbClr val="000000"/>
                        </a:solidFill>
                        <a:effectLst/>
                        <a:latin typeface="Calibri" panose="020F0502020204030204" pitchFamily="34" charset="0"/>
                      </a:endParaRPr>
                    </a:p>
                  </a:txBody>
                  <a:tcPr marL="8548" marR="8548" marT="8548" marB="0" anchor="b"/>
                </a:tc>
                <a:tc>
                  <a:txBody>
                    <a:bodyPr/>
                    <a:lstStyle/>
                    <a:p>
                      <a:pPr algn="r" fontAlgn="b"/>
                      <a:r>
                        <a:rPr lang="es-MX" sz="1000" b="1" u="none" strike="noStrike" dirty="0">
                          <a:effectLst/>
                        </a:rPr>
                        <a:t>70%</a:t>
                      </a:r>
                      <a:endParaRPr lang="es-MX" sz="1000" b="1" i="0" u="none" strike="noStrike" dirty="0">
                        <a:solidFill>
                          <a:srgbClr val="000000"/>
                        </a:solidFill>
                        <a:effectLst/>
                        <a:latin typeface="Calibri" panose="020F0502020204030204" pitchFamily="34" charset="0"/>
                      </a:endParaRPr>
                    </a:p>
                  </a:txBody>
                  <a:tcPr marL="8548" marR="8548" marT="8548" marB="0" anchor="b"/>
                </a:tc>
                <a:extLst>
                  <a:ext uri="{0D108BD9-81ED-4DB2-BD59-A6C34878D82A}">
                    <a16:rowId xmlns:a16="http://schemas.microsoft.com/office/drawing/2014/main" xmlns="" val="946877241"/>
                  </a:ext>
                </a:extLst>
              </a:tr>
            </a:tbl>
          </a:graphicData>
        </a:graphic>
      </p:graphicFrame>
      <p:sp>
        <p:nvSpPr>
          <p:cNvPr id="5" name="CuadroTexto 4"/>
          <p:cNvSpPr txBox="1"/>
          <p:nvPr/>
        </p:nvSpPr>
        <p:spPr>
          <a:xfrm>
            <a:off x="2155889" y="1372492"/>
            <a:ext cx="4832220" cy="369332"/>
          </a:xfrm>
          <a:prstGeom prst="rect">
            <a:avLst/>
          </a:prstGeom>
          <a:noFill/>
        </p:spPr>
        <p:txBody>
          <a:bodyPr wrap="none" rtlCol="0">
            <a:spAutoFit/>
          </a:bodyPr>
          <a:lstStyle/>
          <a:p>
            <a:r>
              <a:rPr lang="es-ES" dirty="0" smtClean="0"/>
              <a:t>AVANCE PROGRAMATICO AL MES DE ENERO 2021</a:t>
            </a:r>
            <a:endParaRPr lang="es-MX" dirty="0"/>
          </a:p>
        </p:txBody>
      </p:sp>
    </p:spTree>
    <p:extLst>
      <p:ext uri="{BB962C8B-B14F-4D97-AF65-F5344CB8AC3E}">
        <p14:creationId xmlns:p14="http://schemas.microsoft.com/office/powerpoint/2010/main" val="31007217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137344" y="2031550"/>
          <a:ext cx="8869311" cy="2794900"/>
        </p:xfrm>
        <a:graphic>
          <a:graphicData uri="http://schemas.openxmlformats.org/drawingml/2006/table">
            <a:tbl>
              <a:tblPr>
                <a:tableStyleId>{16D9F66E-5EB9-4882-86FB-DCBF35E3C3E4}</a:tableStyleId>
              </a:tblPr>
              <a:tblGrid>
                <a:gridCol w="1649976">
                  <a:extLst>
                    <a:ext uri="{9D8B030D-6E8A-4147-A177-3AD203B41FA5}">
                      <a16:colId xmlns:a16="http://schemas.microsoft.com/office/drawing/2014/main" xmlns="" val="2717791105"/>
                    </a:ext>
                  </a:extLst>
                </a:gridCol>
                <a:gridCol w="929148">
                  <a:extLst>
                    <a:ext uri="{9D8B030D-6E8A-4147-A177-3AD203B41FA5}">
                      <a16:colId xmlns:a16="http://schemas.microsoft.com/office/drawing/2014/main" xmlns="" val="2913637858"/>
                    </a:ext>
                  </a:extLst>
                </a:gridCol>
                <a:gridCol w="973394">
                  <a:extLst>
                    <a:ext uri="{9D8B030D-6E8A-4147-A177-3AD203B41FA5}">
                      <a16:colId xmlns:a16="http://schemas.microsoft.com/office/drawing/2014/main" xmlns="" val="1684536527"/>
                    </a:ext>
                  </a:extLst>
                </a:gridCol>
                <a:gridCol w="951271">
                  <a:extLst>
                    <a:ext uri="{9D8B030D-6E8A-4147-A177-3AD203B41FA5}">
                      <a16:colId xmlns:a16="http://schemas.microsoft.com/office/drawing/2014/main" xmlns="" val="39809543"/>
                    </a:ext>
                  </a:extLst>
                </a:gridCol>
                <a:gridCol w="966019">
                  <a:extLst>
                    <a:ext uri="{9D8B030D-6E8A-4147-A177-3AD203B41FA5}">
                      <a16:colId xmlns:a16="http://schemas.microsoft.com/office/drawing/2014/main" xmlns="" val="2506136236"/>
                    </a:ext>
                  </a:extLst>
                </a:gridCol>
                <a:gridCol w="752168">
                  <a:extLst>
                    <a:ext uri="{9D8B030D-6E8A-4147-A177-3AD203B41FA5}">
                      <a16:colId xmlns:a16="http://schemas.microsoft.com/office/drawing/2014/main" xmlns="" val="450331254"/>
                    </a:ext>
                  </a:extLst>
                </a:gridCol>
                <a:gridCol w="752168">
                  <a:extLst>
                    <a:ext uri="{9D8B030D-6E8A-4147-A177-3AD203B41FA5}">
                      <a16:colId xmlns:a16="http://schemas.microsoft.com/office/drawing/2014/main" xmlns="" val="3209879251"/>
                    </a:ext>
                  </a:extLst>
                </a:gridCol>
                <a:gridCol w="862780">
                  <a:extLst>
                    <a:ext uri="{9D8B030D-6E8A-4147-A177-3AD203B41FA5}">
                      <a16:colId xmlns:a16="http://schemas.microsoft.com/office/drawing/2014/main" xmlns="" val="2505764335"/>
                    </a:ext>
                  </a:extLst>
                </a:gridCol>
                <a:gridCol w="1032387">
                  <a:extLst>
                    <a:ext uri="{9D8B030D-6E8A-4147-A177-3AD203B41FA5}">
                      <a16:colId xmlns:a16="http://schemas.microsoft.com/office/drawing/2014/main" xmlns="" val="325095485"/>
                    </a:ext>
                  </a:extLst>
                </a:gridCol>
              </a:tblGrid>
              <a:tr h="661821">
                <a:tc>
                  <a:txBody>
                    <a:bodyPr/>
                    <a:lstStyle/>
                    <a:p>
                      <a:pPr algn="ctr" fontAlgn="ctr"/>
                      <a:r>
                        <a:rPr lang="es-MX" sz="1000" b="1" u="none" strike="noStrike" dirty="0">
                          <a:effectLst/>
                        </a:rPr>
                        <a:t>CAPITULO </a:t>
                      </a:r>
                      <a:endParaRPr lang="es-MX" sz="1000" b="1" i="0" u="none" strike="noStrike" dirty="0">
                        <a:solidFill>
                          <a:srgbClr val="000000"/>
                        </a:solidFill>
                        <a:effectLst/>
                        <a:latin typeface="Calibri" panose="020F0502020204030204" pitchFamily="34" charset="0"/>
                      </a:endParaRPr>
                    </a:p>
                  </a:txBody>
                  <a:tcPr marL="8273" marR="8273" marT="8273" marB="0" anchor="ctr"/>
                </a:tc>
                <a:tc>
                  <a:txBody>
                    <a:bodyPr/>
                    <a:lstStyle/>
                    <a:p>
                      <a:pPr algn="ctr" fontAlgn="ctr"/>
                      <a:r>
                        <a:rPr lang="es-MX" sz="1000" b="1" u="none" strike="noStrike" dirty="0">
                          <a:effectLst/>
                        </a:rPr>
                        <a:t>AUTORIZADO INICIAL ANUAL</a:t>
                      </a:r>
                      <a:endParaRPr lang="es-MX" sz="1000" b="1" i="0" u="none" strike="noStrike" dirty="0">
                        <a:solidFill>
                          <a:srgbClr val="000000"/>
                        </a:solidFill>
                        <a:effectLst/>
                        <a:latin typeface="Calibri" panose="020F0502020204030204" pitchFamily="34" charset="0"/>
                      </a:endParaRPr>
                    </a:p>
                  </a:txBody>
                  <a:tcPr marL="8273" marR="8273" marT="8273" marB="0" anchor="ctr"/>
                </a:tc>
                <a:tc>
                  <a:txBody>
                    <a:bodyPr/>
                    <a:lstStyle/>
                    <a:p>
                      <a:pPr algn="ctr" fontAlgn="ctr"/>
                      <a:r>
                        <a:rPr lang="es-MX" sz="1000" b="1" u="none" strike="noStrike" dirty="0">
                          <a:effectLst/>
                        </a:rPr>
                        <a:t>AUTORIZADO MODIFICADO ANUAL</a:t>
                      </a:r>
                      <a:endParaRPr lang="es-MX" sz="1000" b="1" i="0" u="none" strike="noStrike" dirty="0">
                        <a:solidFill>
                          <a:srgbClr val="000000"/>
                        </a:solidFill>
                        <a:effectLst/>
                        <a:latin typeface="Calibri" panose="020F0502020204030204" pitchFamily="34" charset="0"/>
                      </a:endParaRPr>
                    </a:p>
                  </a:txBody>
                  <a:tcPr marL="8273" marR="8273" marT="8273" marB="0" anchor="ctr"/>
                </a:tc>
                <a:tc>
                  <a:txBody>
                    <a:bodyPr/>
                    <a:lstStyle/>
                    <a:p>
                      <a:pPr algn="ctr" fontAlgn="ctr"/>
                      <a:r>
                        <a:rPr lang="es-ES" sz="1000" b="1" u="none" strike="noStrike" dirty="0">
                          <a:effectLst/>
                        </a:rPr>
                        <a:t>PROGRAMADO MODIFICADO AL MES DE ENERO</a:t>
                      </a:r>
                      <a:endParaRPr lang="es-ES" sz="1000" b="1" i="0" u="none" strike="noStrike" dirty="0">
                        <a:solidFill>
                          <a:srgbClr val="000000"/>
                        </a:solidFill>
                        <a:effectLst/>
                        <a:latin typeface="Calibri" panose="020F0502020204030204" pitchFamily="34" charset="0"/>
                      </a:endParaRPr>
                    </a:p>
                  </a:txBody>
                  <a:tcPr marL="8273" marR="8273" marT="8273" marB="0" anchor="ctr"/>
                </a:tc>
                <a:tc>
                  <a:txBody>
                    <a:bodyPr/>
                    <a:lstStyle/>
                    <a:p>
                      <a:pPr algn="ctr" fontAlgn="ctr"/>
                      <a:r>
                        <a:rPr lang="es-ES" sz="1000" b="1" u="none" strike="noStrike" dirty="0">
                          <a:effectLst/>
                        </a:rPr>
                        <a:t>COMPROMETIDO AL MES DE ENERO</a:t>
                      </a:r>
                      <a:endParaRPr lang="es-ES" sz="1000" b="1" i="0" u="none" strike="noStrike" dirty="0">
                        <a:solidFill>
                          <a:srgbClr val="000000"/>
                        </a:solidFill>
                        <a:effectLst/>
                        <a:latin typeface="Calibri" panose="020F0502020204030204" pitchFamily="34" charset="0"/>
                      </a:endParaRPr>
                    </a:p>
                  </a:txBody>
                  <a:tcPr marL="8273" marR="8273" marT="8273" marB="0" anchor="ctr"/>
                </a:tc>
                <a:tc>
                  <a:txBody>
                    <a:bodyPr/>
                    <a:lstStyle/>
                    <a:p>
                      <a:pPr algn="ctr" fontAlgn="ctr"/>
                      <a:r>
                        <a:rPr lang="es-ES" sz="1000" b="1" u="none" strike="noStrike" dirty="0">
                          <a:effectLst/>
                        </a:rPr>
                        <a:t>DEVENGADO AL MES DE ENERO</a:t>
                      </a:r>
                      <a:endParaRPr lang="es-ES" sz="1000" b="1" i="0" u="none" strike="noStrike" dirty="0">
                        <a:solidFill>
                          <a:srgbClr val="000000"/>
                        </a:solidFill>
                        <a:effectLst/>
                        <a:latin typeface="Calibri" panose="020F0502020204030204" pitchFamily="34" charset="0"/>
                      </a:endParaRPr>
                    </a:p>
                  </a:txBody>
                  <a:tcPr marL="8273" marR="8273" marT="8273" marB="0" anchor="ctr"/>
                </a:tc>
                <a:tc>
                  <a:txBody>
                    <a:bodyPr/>
                    <a:lstStyle/>
                    <a:p>
                      <a:pPr algn="ctr" fontAlgn="ctr"/>
                      <a:r>
                        <a:rPr lang="es-ES" sz="1000" b="1" u="none" strike="noStrike" dirty="0">
                          <a:effectLst/>
                        </a:rPr>
                        <a:t>EJERCIDO AL MES DE ENERO </a:t>
                      </a:r>
                      <a:endParaRPr lang="es-ES" sz="1000" b="1" i="0" u="none" strike="noStrike" dirty="0">
                        <a:solidFill>
                          <a:srgbClr val="000000"/>
                        </a:solidFill>
                        <a:effectLst/>
                        <a:latin typeface="Calibri" panose="020F0502020204030204" pitchFamily="34" charset="0"/>
                      </a:endParaRPr>
                    </a:p>
                  </a:txBody>
                  <a:tcPr marL="8273" marR="8273" marT="8273" marB="0" anchor="ctr"/>
                </a:tc>
                <a:tc>
                  <a:txBody>
                    <a:bodyPr/>
                    <a:lstStyle/>
                    <a:p>
                      <a:pPr algn="ctr" fontAlgn="ctr"/>
                      <a:r>
                        <a:rPr lang="es-ES" sz="1000" b="1" u="none" strike="noStrike" dirty="0">
                          <a:effectLst/>
                        </a:rPr>
                        <a:t>SALDO PROGRAMADO AL MES DE ENERO</a:t>
                      </a:r>
                      <a:endParaRPr lang="es-ES" sz="1000" b="1" i="0" u="none" strike="noStrike" dirty="0">
                        <a:solidFill>
                          <a:srgbClr val="000000"/>
                        </a:solidFill>
                        <a:effectLst/>
                        <a:latin typeface="Calibri" panose="020F0502020204030204" pitchFamily="34" charset="0"/>
                      </a:endParaRPr>
                    </a:p>
                  </a:txBody>
                  <a:tcPr marL="8273" marR="8273" marT="8273" marB="0" anchor="ctr"/>
                </a:tc>
                <a:tc>
                  <a:txBody>
                    <a:bodyPr/>
                    <a:lstStyle/>
                    <a:p>
                      <a:pPr algn="ctr" fontAlgn="ctr"/>
                      <a:r>
                        <a:rPr lang="es-MX" sz="1000" b="1" u="none" strike="noStrike" dirty="0">
                          <a:effectLst/>
                        </a:rPr>
                        <a:t>% EJERCIDO PROGRAMADO</a:t>
                      </a:r>
                      <a:endParaRPr lang="es-MX" sz="1000" b="1" i="0" u="none" strike="noStrike" dirty="0">
                        <a:solidFill>
                          <a:srgbClr val="000000"/>
                        </a:solidFill>
                        <a:effectLst/>
                        <a:latin typeface="Calibri" panose="020F0502020204030204" pitchFamily="34" charset="0"/>
                      </a:endParaRPr>
                    </a:p>
                  </a:txBody>
                  <a:tcPr marL="8273" marR="8273" marT="8273" marB="0" anchor="ctr"/>
                </a:tc>
                <a:extLst>
                  <a:ext uri="{0D108BD9-81ED-4DB2-BD59-A6C34878D82A}">
                    <a16:rowId xmlns:a16="http://schemas.microsoft.com/office/drawing/2014/main" xmlns="" val="3759421528"/>
                  </a:ext>
                </a:extLst>
              </a:tr>
              <a:tr h="330910">
                <a:tc>
                  <a:txBody>
                    <a:bodyPr/>
                    <a:lstStyle/>
                    <a:p>
                      <a:pPr algn="l" fontAlgn="b"/>
                      <a:r>
                        <a:rPr lang="es-MX" sz="1000" b="1" u="none" strike="noStrike" dirty="0">
                          <a:effectLst/>
                        </a:rPr>
                        <a:t>1000 SERVICIOS PERSONALES</a:t>
                      </a:r>
                      <a:endParaRPr lang="es-MX" sz="1000" b="1"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   28,025,000.00 </a:t>
                      </a:r>
                      <a:endParaRPr lang="es-MX" sz="1000" b="0"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   28,347,364.00 </a:t>
                      </a:r>
                      <a:endParaRPr lang="es-MX" sz="1000" b="0"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2,272,500.00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2,272,500.00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1,780,387.41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1,780,387.41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492,112.59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78%</a:t>
                      </a:r>
                      <a:endParaRPr lang="es-MX" sz="1000" b="0" i="0" u="none" strike="noStrike">
                        <a:solidFill>
                          <a:srgbClr val="000000"/>
                        </a:solidFill>
                        <a:effectLst/>
                        <a:latin typeface="Calibri" panose="020F0502020204030204" pitchFamily="34" charset="0"/>
                      </a:endParaRPr>
                    </a:p>
                  </a:txBody>
                  <a:tcPr marL="8273" marR="8273" marT="8273" marB="0" anchor="b"/>
                </a:tc>
                <a:extLst>
                  <a:ext uri="{0D108BD9-81ED-4DB2-BD59-A6C34878D82A}">
                    <a16:rowId xmlns:a16="http://schemas.microsoft.com/office/drawing/2014/main" xmlns="" val="964547313"/>
                  </a:ext>
                </a:extLst>
              </a:tr>
              <a:tr h="330910">
                <a:tc>
                  <a:txBody>
                    <a:bodyPr/>
                    <a:lstStyle/>
                    <a:p>
                      <a:pPr algn="l" fontAlgn="b"/>
                      <a:r>
                        <a:rPr lang="es-MX" sz="1000" b="1" u="none" strike="noStrike" dirty="0">
                          <a:effectLst/>
                        </a:rPr>
                        <a:t>2000 MATERUIALES Y SUMINISTROS</a:t>
                      </a:r>
                      <a:endParaRPr lang="es-MX" sz="1000" b="1"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2,102,120.00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     2,102,120.00 </a:t>
                      </a:r>
                      <a:endParaRPr lang="es-MX" sz="1000" b="0"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         137,000.00 </a:t>
                      </a:r>
                      <a:endParaRPr lang="es-MX" sz="1000" b="0"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                                 -   </a:t>
                      </a:r>
                      <a:endParaRPr lang="es-MX" sz="1000" b="0"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32,000.00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32,000.00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105,000.00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23%</a:t>
                      </a:r>
                      <a:endParaRPr lang="es-MX" sz="1000" b="0" i="0" u="none" strike="noStrike">
                        <a:solidFill>
                          <a:srgbClr val="000000"/>
                        </a:solidFill>
                        <a:effectLst/>
                        <a:latin typeface="Calibri" panose="020F0502020204030204" pitchFamily="34" charset="0"/>
                      </a:endParaRPr>
                    </a:p>
                  </a:txBody>
                  <a:tcPr marL="8273" marR="8273" marT="8273" marB="0" anchor="b"/>
                </a:tc>
                <a:extLst>
                  <a:ext uri="{0D108BD9-81ED-4DB2-BD59-A6C34878D82A}">
                    <a16:rowId xmlns:a16="http://schemas.microsoft.com/office/drawing/2014/main" xmlns="" val="2900152500"/>
                  </a:ext>
                </a:extLst>
              </a:tr>
              <a:tr h="330910">
                <a:tc>
                  <a:txBody>
                    <a:bodyPr/>
                    <a:lstStyle/>
                    <a:p>
                      <a:pPr algn="l" fontAlgn="b"/>
                      <a:r>
                        <a:rPr lang="es-MX" sz="1000" b="1" u="none" strike="noStrike" dirty="0">
                          <a:effectLst/>
                        </a:rPr>
                        <a:t>3000 SERVICIOS GENERALES</a:t>
                      </a:r>
                      <a:endParaRPr lang="es-MX" sz="1000" b="1"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6,464,800.00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6,464,800.00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501,756.51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                                 -   </a:t>
                      </a:r>
                      <a:endParaRPr lang="es-MX" sz="1000" b="0"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      224,267.12 </a:t>
                      </a:r>
                      <a:endParaRPr lang="es-MX" sz="1000" b="0"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      224,267.12 </a:t>
                      </a:r>
                      <a:endParaRPr lang="es-MX" sz="1000" b="0"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277,489.39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45%</a:t>
                      </a:r>
                      <a:endParaRPr lang="es-MX" sz="1000" b="0" i="0" u="none" strike="noStrike">
                        <a:solidFill>
                          <a:srgbClr val="000000"/>
                        </a:solidFill>
                        <a:effectLst/>
                        <a:latin typeface="Calibri" panose="020F0502020204030204" pitchFamily="34" charset="0"/>
                      </a:endParaRPr>
                    </a:p>
                  </a:txBody>
                  <a:tcPr marL="8273" marR="8273" marT="8273" marB="0" anchor="b"/>
                </a:tc>
                <a:extLst>
                  <a:ext uri="{0D108BD9-81ED-4DB2-BD59-A6C34878D82A}">
                    <a16:rowId xmlns:a16="http://schemas.microsoft.com/office/drawing/2014/main" xmlns="" val="879426678"/>
                  </a:ext>
                </a:extLst>
              </a:tr>
              <a:tr h="827276">
                <a:tc>
                  <a:txBody>
                    <a:bodyPr/>
                    <a:lstStyle/>
                    <a:p>
                      <a:pPr algn="l" fontAlgn="b"/>
                      <a:r>
                        <a:rPr lang="es-ES" sz="1000" b="1" u="none" strike="noStrike" dirty="0">
                          <a:effectLst/>
                        </a:rPr>
                        <a:t>4000 TRANSFERENCIAS, ASIGNACIONES, Y SUBSIDIOS Y OTRAS AYUDAS</a:t>
                      </a:r>
                      <a:endParaRPr lang="es-ES" sz="1000" b="1"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192,500.00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192,500.00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15,000.00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a:t>
                      </a:r>
                      <a:endParaRPr lang="es-MX" sz="1000" b="0"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                        -   </a:t>
                      </a:r>
                      <a:endParaRPr lang="es-MX" sz="1000" b="0"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            15,000.00 </a:t>
                      </a:r>
                      <a:endParaRPr lang="es-MX" sz="1000" b="0"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0%</a:t>
                      </a:r>
                      <a:endParaRPr lang="es-MX" sz="1000" b="0" i="0" u="none" strike="noStrike" dirty="0">
                        <a:solidFill>
                          <a:srgbClr val="000000"/>
                        </a:solidFill>
                        <a:effectLst/>
                        <a:latin typeface="Calibri" panose="020F0502020204030204" pitchFamily="34" charset="0"/>
                      </a:endParaRPr>
                    </a:p>
                  </a:txBody>
                  <a:tcPr marL="8273" marR="8273" marT="8273" marB="0" anchor="b"/>
                </a:tc>
                <a:extLst>
                  <a:ext uri="{0D108BD9-81ED-4DB2-BD59-A6C34878D82A}">
                    <a16:rowId xmlns:a16="http://schemas.microsoft.com/office/drawing/2014/main" xmlns="" val="3209494850"/>
                  </a:ext>
                </a:extLst>
              </a:tr>
              <a:tr h="299474">
                <a:tc>
                  <a:txBody>
                    <a:bodyPr/>
                    <a:lstStyle/>
                    <a:p>
                      <a:pPr algn="l" fontAlgn="b"/>
                      <a:r>
                        <a:rPr lang="es-MX" sz="1000" b="1" u="none" strike="noStrike" dirty="0">
                          <a:effectLst/>
                        </a:rPr>
                        <a:t>TOTAL</a:t>
                      </a:r>
                      <a:endParaRPr lang="es-MX" sz="1000" b="1" i="0" u="none" strike="noStrike" dirty="0">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36,784,420.00 </a:t>
                      </a:r>
                      <a:endParaRPr lang="es-MX" sz="1000" b="1"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37,106,784.00 </a:t>
                      </a:r>
                      <a:endParaRPr lang="es-MX" sz="1000" b="1"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2,926,256.51 </a:t>
                      </a:r>
                      <a:endParaRPr lang="es-MX" sz="1000" b="1"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2,272,500.00 </a:t>
                      </a:r>
                      <a:endParaRPr lang="es-MX" sz="1000" b="1"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2,036,654.53 </a:t>
                      </a:r>
                      <a:endParaRPr lang="es-MX" sz="1000" b="1"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2,036,654.53 </a:t>
                      </a:r>
                      <a:endParaRPr lang="es-MX" sz="1000" b="1"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a:effectLst/>
                        </a:rPr>
                        <a:t>         889,601.98 </a:t>
                      </a:r>
                      <a:endParaRPr lang="es-MX" sz="1000" b="1" i="0" u="none" strike="noStrike">
                        <a:solidFill>
                          <a:srgbClr val="000000"/>
                        </a:solidFill>
                        <a:effectLst/>
                        <a:latin typeface="Calibri" panose="020F0502020204030204" pitchFamily="34" charset="0"/>
                      </a:endParaRPr>
                    </a:p>
                  </a:txBody>
                  <a:tcPr marL="8273" marR="8273" marT="8273" marB="0" anchor="b"/>
                </a:tc>
                <a:tc>
                  <a:txBody>
                    <a:bodyPr/>
                    <a:lstStyle/>
                    <a:p>
                      <a:pPr algn="r" fontAlgn="b"/>
                      <a:r>
                        <a:rPr lang="es-MX" sz="1000" u="none" strike="noStrike" dirty="0">
                          <a:effectLst/>
                        </a:rPr>
                        <a:t>70%</a:t>
                      </a:r>
                      <a:endParaRPr lang="es-MX" sz="1000" b="1" i="0" u="none" strike="noStrike" dirty="0">
                        <a:solidFill>
                          <a:srgbClr val="000000"/>
                        </a:solidFill>
                        <a:effectLst/>
                        <a:latin typeface="Calibri" panose="020F0502020204030204" pitchFamily="34" charset="0"/>
                      </a:endParaRPr>
                    </a:p>
                  </a:txBody>
                  <a:tcPr marL="8273" marR="8273" marT="8273" marB="0" anchor="b"/>
                </a:tc>
                <a:extLst>
                  <a:ext uri="{0D108BD9-81ED-4DB2-BD59-A6C34878D82A}">
                    <a16:rowId xmlns:a16="http://schemas.microsoft.com/office/drawing/2014/main" xmlns="" val="3884407079"/>
                  </a:ext>
                </a:extLst>
              </a:tr>
            </a:tbl>
          </a:graphicData>
        </a:graphic>
      </p:graphicFrame>
    </p:spTree>
    <p:extLst>
      <p:ext uri="{BB962C8B-B14F-4D97-AF65-F5344CB8AC3E}">
        <p14:creationId xmlns:p14="http://schemas.microsoft.com/office/powerpoint/2010/main" val="4051946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b="3800"/>
          <a:stretch/>
        </p:blipFill>
        <p:spPr>
          <a:xfrm>
            <a:off x="0" y="0"/>
            <a:ext cx="9144000" cy="6858000"/>
          </a:xfrm>
          <a:prstGeom prst="rect">
            <a:avLst/>
          </a:prstGeom>
        </p:spPr>
      </p:pic>
      <p:sp>
        <p:nvSpPr>
          <p:cNvPr id="5" name="4 Rectángulo"/>
          <p:cNvSpPr/>
          <p:nvPr/>
        </p:nvSpPr>
        <p:spPr>
          <a:xfrm>
            <a:off x="0" y="1196752"/>
            <a:ext cx="9396536" cy="4955203"/>
          </a:xfrm>
          <a:prstGeom prst="rect">
            <a:avLst/>
          </a:prstGeom>
        </p:spPr>
        <p:txBody>
          <a:bodyPr wrap="square">
            <a:spAutoFit/>
          </a:bodyPr>
          <a:lstStyle/>
          <a:p>
            <a:pPr algn="ctr"/>
            <a:r>
              <a:rPr lang="es-ES" sz="2000" b="1" dirty="0"/>
              <a:t>Orden del Día</a:t>
            </a:r>
            <a:endParaRPr lang="es-MX" sz="2000" dirty="0"/>
          </a:p>
          <a:p>
            <a:r>
              <a:rPr lang="es-ES" sz="1200" b="1" dirty="0"/>
              <a:t> </a:t>
            </a:r>
            <a:r>
              <a:rPr lang="es-ES" b="1" dirty="0" smtClean="0"/>
              <a:t>1. Bienvenida</a:t>
            </a:r>
            <a:r>
              <a:rPr lang="es-ES" b="1" dirty="0"/>
              <a:t>.</a:t>
            </a:r>
            <a:endParaRPr lang="es-MX" dirty="0"/>
          </a:p>
          <a:p>
            <a:pPr lvl="0">
              <a:lnSpc>
                <a:spcPct val="150000"/>
              </a:lnSpc>
            </a:pPr>
            <a:r>
              <a:rPr lang="es-ES" b="1" dirty="0" smtClean="0"/>
              <a:t>2. Lista </a:t>
            </a:r>
            <a:r>
              <a:rPr lang="es-ES" b="1" dirty="0"/>
              <a:t>de asistencia y declaración de Quórum.</a:t>
            </a:r>
            <a:endParaRPr lang="es-MX" dirty="0"/>
          </a:p>
          <a:p>
            <a:pPr lvl="0">
              <a:lnSpc>
                <a:spcPct val="150000"/>
              </a:lnSpc>
            </a:pPr>
            <a:r>
              <a:rPr lang="es-ES" b="1" dirty="0"/>
              <a:t>3</a:t>
            </a:r>
            <a:r>
              <a:rPr lang="es-ES" b="1" dirty="0" smtClean="0"/>
              <a:t>. Apertura </a:t>
            </a:r>
            <a:r>
              <a:rPr lang="es-ES" b="1" dirty="0"/>
              <a:t>de la Sesión.</a:t>
            </a:r>
            <a:endParaRPr lang="es-MX" dirty="0"/>
          </a:p>
          <a:p>
            <a:pPr lvl="0">
              <a:lnSpc>
                <a:spcPct val="150000"/>
              </a:lnSpc>
            </a:pPr>
            <a:r>
              <a:rPr lang="es-ES" b="1" dirty="0"/>
              <a:t>4</a:t>
            </a:r>
            <a:r>
              <a:rPr lang="es-ES" b="1" dirty="0" smtClean="0"/>
              <a:t>. Lectura </a:t>
            </a:r>
            <a:r>
              <a:rPr lang="es-ES" b="1" dirty="0"/>
              <a:t>y en su caso aprobación del Orden del Día.</a:t>
            </a:r>
            <a:endParaRPr lang="es-MX" dirty="0"/>
          </a:p>
          <a:p>
            <a:pPr lvl="0">
              <a:lnSpc>
                <a:spcPct val="150000"/>
              </a:lnSpc>
            </a:pPr>
            <a:r>
              <a:rPr lang="es-ES" b="1" dirty="0"/>
              <a:t>5</a:t>
            </a:r>
            <a:r>
              <a:rPr lang="es-ES" b="1" dirty="0" smtClean="0"/>
              <a:t>. Presentación </a:t>
            </a:r>
            <a:r>
              <a:rPr lang="es-ES" b="1" dirty="0"/>
              <a:t>y </a:t>
            </a:r>
            <a:r>
              <a:rPr lang="es-ES" b="1" dirty="0" smtClean="0"/>
              <a:t>en su </a:t>
            </a:r>
            <a:r>
              <a:rPr lang="es-ES" b="1" dirty="0" smtClean="0"/>
              <a:t>caso, </a:t>
            </a:r>
            <a:r>
              <a:rPr lang="es-ES" b="1" dirty="0" smtClean="0"/>
              <a:t>ratificación del </a:t>
            </a:r>
            <a:r>
              <a:rPr lang="es-ES" b="1" dirty="0"/>
              <a:t>Acta de la </a:t>
            </a:r>
            <a:r>
              <a:rPr lang="es-ES" b="1" dirty="0" smtClean="0"/>
              <a:t>4ta. </a:t>
            </a:r>
            <a:r>
              <a:rPr lang="es-ES" b="1" dirty="0"/>
              <a:t>S</a:t>
            </a:r>
            <a:r>
              <a:rPr lang="es-ES" b="1" dirty="0" smtClean="0"/>
              <a:t>esión Ordinaria. </a:t>
            </a:r>
            <a:endParaRPr lang="es-MX" dirty="0"/>
          </a:p>
          <a:p>
            <a:pPr lvl="0">
              <a:lnSpc>
                <a:spcPct val="150000"/>
              </a:lnSpc>
            </a:pPr>
            <a:r>
              <a:rPr lang="es-ES" b="1" dirty="0"/>
              <a:t>6</a:t>
            </a:r>
            <a:r>
              <a:rPr lang="es-ES" b="1" dirty="0" smtClean="0"/>
              <a:t>. Seguimiento </a:t>
            </a:r>
            <a:r>
              <a:rPr lang="es-ES" b="1" dirty="0"/>
              <a:t>de Acuerdos</a:t>
            </a:r>
            <a:r>
              <a:rPr lang="es-ES" dirty="0"/>
              <a:t>.</a:t>
            </a:r>
            <a:endParaRPr lang="es-MX" dirty="0"/>
          </a:p>
          <a:p>
            <a:pPr lvl="0">
              <a:lnSpc>
                <a:spcPct val="150000"/>
              </a:lnSpc>
            </a:pPr>
            <a:r>
              <a:rPr lang="es-ES" b="1" dirty="0" smtClean="0"/>
              <a:t>7. Asuntos que requieren la aprobación del Órgano de Gobierno.</a:t>
            </a:r>
            <a:endParaRPr lang="es-MX" dirty="0" smtClean="0"/>
          </a:p>
          <a:p>
            <a:r>
              <a:rPr lang="es-ES" dirty="0" smtClean="0"/>
              <a:t>	7.1. </a:t>
            </a:r>
            <a:r>
              <a:rPr lang="es-ES" dirty="0" smtClean="0"/>
              <a:t>Adecuación y Cierre </a:t>
            </a:r>
            <a:r>
              <a:rPr lang="es-ES" dirty="0" smtClean="0"/>
              <a:t>del Presupuesto de Ingresos y Egresos del Ejercicio Fiscal 2020</a:t>
            </a:r>
          </a:p>
          <a:p>
            <a:r>
              <a:rPr lang="es-ES" dirty="0" smtClean="0"/>
              <a:t>	7.2. </a:t>
            </a:r>
            <a:r>
              <a:rPr lang="es-ES" dirty="0" smtClean="0"/>
              <a:t>Adecuación y Cierre </a:t>
            </a:r>
            <a:r>
              <a:rPr lang="es-ES" dirty="0" smtClean="0"/>
              <a:t>del Programa Operativo Anual del Ejercicio Fiscal2020.</a:t>
            </a:r>
            <a:endParaRPr lang="es-MX" dirty="0" smtClean="0"/>
          </a:p>
          <a:p>
            <a:r>
              <a:rPr lang="es-MX" dirty="0" smtClean="0"/>
              <a:t>	</a:t>
            </a:r>
            <a:r>
              <a:rPr lang="es-ES" dirty="0" smtClean="0"/>
              <a:t>7.3. Presupuesto de </a:t>
            </a:r>
            <a:r>
              <a:rPr lang="es-ES" dirty="0" smtClean="0"/>
              <a:t>Inicial de Ingresos </a:t>
            </a:r>
            <a:r>
              <a:rPr lang="es-ES" dirty="0" smtClean="0"/>
              <a:t>y Egresos </a:t>
            </a:r>
            <a:r>
              <a:rPr lang="es-ES" dirty="0" smtClean="0"/>
              <a:t>para e</a:t>
            </a:r>
            <a:r>
              <a:rPr lang="es-ES" dirty="0" smtClean="0"/>
              <a:t>l </a:t>
            </a:r>
            <a:r>
              <a:rPr lang="es-ES" dirty="0" smtClean="0"/>
              <a:t>Ejercicio Fiscal 2021.</a:t>
            </a:r>
            <a:endParaRPr lang="es-MX" dirty="0" smtClean="0"/>
          </a:p>
          <a:p>
            <a:r>
              <a:rPr lang="es-MX" dirty="0"/>
              <a:t>	</a:t>
            </a:r>
            <a:r>
              <a:rPr lang="es-MX" dirty="0" smtClean="0"/>
              <a:t>7</a:t>
            </a:r>
            <a:r>
              <a:rPr lang="es-ES" dirty="0" smtClean="0"/>
              <a:t>.4. </a:t>
            </a:r>
            <a:r>
              <a:rPr lang="es-ES" dirty="0"/>
              <a:t>Programa Operativo Anual (POA</a:t>
            </a:r>
            <a:r>
              <a:rPr lang="es-ES" dirty="0" smtClean="0"/>
              <a:t>) </a:t>
            </a:r>
            <a:r>
              <a:rPr lang="es-ES" dirty="0" smtClean="0"/>
              <a:t>2021</a:t>
            </a:r>
            <a:r>
              <a:rPr lang="es-ES" dirty="0" smtClean="0"/>
              <a:t>.</a:t>
            </a:r>
          </a:p>
          <a:p>
            <a:r>
              <a:rPr lang="es-ES" dirty="0" smtClean="0"/>
              <a:t>	</a:t>
            </a:r>
          </a:p>
          <a:p>
            <a:r>
              <a:rPr lang="es-ES" sz="1400" dirty="0"/>
              <a:t>	</a:t>
            </a:r>
            <a:endParaRPr lang="es-MX" sz="1500" dirty="0"/>
          </a:p>
          <a:p>
            <a:pPr lvl="0"/>
            <a:endParaRPr lang="es-MX" sz="1200" dirty="0"/>
          </a:p>
        </p:txBody>
      </p:sp>
    </p:spTree>
    <p:extLst>
      <p:ext uri="{BB962C8B-B14F-4D97-AF65-F5344CB8AC3E}">
        <p14:creationId xmlns:p14="http://schemas.microsoft.com/office/powerpoint/2010/main" val="29065124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561359" y="2302194"/>
          <a:ext cx="8021282" cy="2253612"/>
        </p:xfrm>
        <a:graphic>
          <a:graphicData uri="http://schemas.openxmlformats.org/drawingml/2006/table">
            <a:tbl>
              <a:tblPr>
                <a:tableStyleId>{16D9F66E-5EB9-4882-86FB-DCBF35E3C3E4}</a:tableStyleId>
              </a:tblPr>
              <a:tblGrid>
                <a:gridCol w="611185">
                  <a:extLst>
                    <a:ext uri="{9D8B030D-6E8A-4147-A177-3AD203B41FA5}">
                      <a16:colId xmlns:a16="http://schemas.microsoft.com/office/drawing/2014/main" xmlns="" val="870976092"/>
                    </a:ext>
                  </a:extLst>
                </a:gridCol>
                <a:gridCol w="2220637">
                  <a:extLst>
                    <a:ext uri="{9D8B030D-6E8A-4147-A177-3AD203B41FA5}">
                      <a16:colId xmlns:a16="http://schemas.microsoft.com/office/drawing/2014/main" xmlns="" val="658950853"/>
                    </a:ext>
                  </a:extLst>
                </a:gridCol>
                <a:gridCol w="819487">
                  <a:extLst>
                    <a:ext uri="{9D8B030D-6E8A-4147-A177-3AD203B41FA5}">
                      <a16:colId xmlns:a16="http://schemas.microsoft.com/office/drawing/2014/main" xmlns="" val="1483823930"/>
                    </a:ext>
                  </a:extLst>
                </a:gridCol>
                <a:gridCol w="328512">
                  <a:extLst>
                    <a:ext uri="{9D8B030D-6E8A-4147-A177-3AD203B41FA5}">
                      <a16:colId xmlns:a16="http://schemas.microsoft.com/office/drawing/2014/main" xmlns="" val="329164296"/>
                    </a:ext>
                  </a:extLst>
                </a:gridCol>
                <a:gridCol w="328512">
                  <a:extLst>
                    <a:ext uri="{9D8B030D-6E8A-4147-A177-3AD203B41FA5}">
                      <a16:colId xmlns:a16="http://schemas.microsoft.com/office/drawing/2014/main" xmlns="" val="2815022818"/>
                    </a:ext>
                  </a:extLst>
                </a:gridCol>
                <a:gridCol w="328512">
                  <a:extLst>
                    <a:ext uri="{9D8B030D-6E8A-4147-A177-3AD203B41FA5}">
                      <a16:colId xmlns:a16="http://schemas.microsoft.com/office/drawing/2014/main" xmlns="" val="2706960056"/>
                    </a:ext>
                  </a:extLst>
                </a:gridCol>
                <a:gridCol w="328512">
                  <a:extLst>
                    <a:ext uri="{9D8B030D-6E8A-4147-A177-3AD203B41FA5}">
                      <a16:colId xmlns:a16="http://schemas.microsoft.com/office/drawing/2014/main" xmlns="" val="488263168"/>
                    </a:ext>
                  </a:extLst>
                </a:gridCol>
                <a:gridCol w="328512">
                  <a:extLst>
                    <a:ext uri="{9D8B030D-6E8A-4147-A177-3AD203B41FA5}">
                      <a16:colId xmlns:a16="http://schemas.microsoft.com/office/drawing/2014/main" xmlns="" val="1450897287"/>
                    </a:ext>
                  </a:extLst>
                </a:gridCol>
                <a:gridCol w="328512">
                  <a:extLst>
                    <a:ext uri="{9D8B030D-6E8A-4147-A177-3AD203B41FA5}">
                      <a16:colId xmlns:a16="http://schemas.microsoft.com/office/drawing/2014/main" xmlns="" val="688030981"/>
                    </a:ext>
                  </a:extLst>
                </a:gridCol>
                <a:gridCol w="328512">
                  <a:extLst>
                    <a:ext uri="{9D8B030D-6E8A-4147-A177-3AD203B41FA5}">
                      <a16:colId xmlns:a16="http://schemas.microsoft.com/office/drawing/2014/main" xmlns="" val="1267121237"/>
                    </a:ext>
                  </a:extLst>
                </a:gridCol>
                <a:gridCol w="328512">
                  <a:extLst>
                    <a:ext uri="{9D8B030D-6E8A-4147-A177-3AD203B41FA5}">
                      <a16:colId xmlns:a16="http://schemas.microsoft.com/office/drawing/2014/main" xmlns="" val="31552802"/>
                    </a:ext>
                  </a:extLst>
                </a:gridCol>
                <a:gridCol w="328512">
                  <a:extLst>
                    <a:ext uri="{9D8B030D-6E8A-4147-A177-3AD203B41FA5}">
                      <a16:colId xmlns:a16="http://schemas.microsoft.com/office/drawing/2014/main" xmlns="" val="2526639839"/>
                    </a:ext>
                  </a:extLst>
                </a:gridCol>
                <a:gridCol w="328512">
                  <a:extLst>
                    <a:ext uri="{9D8B030D-6E8A-4147-A177-3AD203B41FA5}">
                      <a16:colId xmlns:a16="http://schemas.microsoft.com/office/drawing/2014/main" xmlns="" val="2031886391"/>
                    </a:ext>
                  </a:extLst>
                </a:gridCol>
                <a:gridCol w="328512">
                  <a:extLst>
                    <a:ext uri="{9D8B030D-6E8A-4147-A177-3AD203B41FA5}">
                      <a16:colId xmlns:a16="http://schemas.microsoft.com/office/drawing/2014/main" xmlns="" val="3343968244"/>
                    </a:ext>
                  </a:extLst>
                </a:gridCol>
                <a:gridCol w="756341">
                  <a:extLst>
                    <a:ext uri="{9D8B030D-6E8A-4147-A177-3AD203B41FA5}">
                      <a16:colId xmlns:a16="http://schemas.microsoft.com/office/drawing/2014/main" xmlns="" val="283489048"/>
                    </a:ext>
                  </a:extLst>
                </a:gridCol>
              </a:tblGrid>
              <a:tr h="152057">
                <a:tc gridSpan="15">
                  <a:txBody>
                    <a:bodyPr/>
                    <a:lstStyle/>
                    <a:p>
                      <a:pPr algn="ctr" fontAlgn="b"/>
                      <a:r>
                        <a:rPr lang="es-MX" sz="1000" b="1" u="none" strike="noStrike" dirty="0">
                          <a:effectLst/>
                        </a:rPr>
                        <a:t>UNIVERSIDAD TECNOLÓGICA DEL USUMACINTA</a:t>
                      </a:r>
                      <a:endParaRPr lang="es-MX" sz="1000" b="1" i="0" u="none" strike="noStrike" dirty="0">
                        <a:solidFill>
                          <a:srgbClr val="000000"/>
                        </a:solidFill>
                        <a:effectLst/>
                        <a:latin typeface="Calibri" panose="020F0502020204030204" pitchFamily="34" charset="0"/>
                      </a:endParaRPr>
                    </a:p>
                  </a:txBody>
                  <a:tcPr marL="7603" marR="7603" marT="7603"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539340167"/>
                  </a:ext>
                </a:extLst>
              </a:tr>
              <a:tr h="152057">
                <a:tc gridSpan="15">
                  <a:txBody>
                    <a:bodyPr/>
                    <a:lstStyle/>
                    <a:p>
                      <a:pPr algn="ctr" fontAlgn="b"/>
                      <a:r>
                        <a:rPr lang="es-MX" sz="1000" b="1" u="none" strike="noStrike" dirty="0">
                          <a:effectLst/>
                        </a:rPr>
                        <a:t>Avance Programático Presupuestal </a:t>
                      </a:r>
                      <a:endParaRPr lang="es-MX" sz="1000" b="1" i="0" u="none" strike="noStrike" dirty="0">
                        <a:solidFill>
                          <a:srgbClr val="000000"/>
                        </a:solidFill>
                        <a:effectLst/>
                        <a:latin typeface="Calibri" panose="020F0502020204030204" pitchFamily="34" charset="0"/>
                      </a:endParaRPr>
                    </a:p>
                  </a:txBody>
                  <a:tcPr marL="7603" marR="7603" marT="7603"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707434098"/>
                  </a:ext>
                </a:extLst>
              </a:tr>
              <a:tr h="152057">
                <a:tc gridSpan="15">
                  <a:txBody>
                    <a:bodyPr/>
                    <a:lstStyle/>
                    <a:p>
                      <a:pPr algn="ctr" fontAlgn="b"/>
                      <a:r>
                        <a:rPr lang="es-MX" sz="1000" b="1" u="none" strike="noStrike" dirty="0">
                          <a:effectLst/>
                        </a:rPr>
                        <a:t>CONCENTRADO</a:t>
                      </a:r>
                      <a:endParaRPr lang="es-MX" sz="1000" b="1" i="0" u="none" strike="noStrike" dirty="0">
                        <a:solidFill>
                          <a:srgbClr val="000000"/>
                        </a:solidFill>
                        <a:effectLst/>
                        <a:latin typeface="Calibri" panose="020F0502020204030204" pitchFamily="34" charset="0"/>
                      </a:endParaRPr>
                    </a:p>
                  </a:txBody>
                  <a:tcPr marL="7603" marR="7603" marT="7603"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607357735"/>
                  </a:ext>
                </a:extLst>
              </a:tr>
              <a:tr h="152057">
                <a:tc>
                  <a:txBody>
                    <a:bodyPr/>
                    <a:lstStyle/>
                    <a:p>
                      <a:pPr algn="ctr" fontAlgn="ctr"/>
                      <a:r>
                        <a:rPr lang="es-MX" sz="900" b="1" u="none" strike="noStrike" dirty="0">
                          <a:effectLst/>
                        </a:rPr>
                        <a:t>CAPÍTULO</a:t>
                      </a:r>
                      <a:endParaRPr lang="es-MX" sz="900" b="1" i="0" u="none" strike="noStrike" dirty="0">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dirty="0">
                          <a:effectLst/>
                        </a:rPr>
                        <a:t>DESCRIPCIÓN</a:t>
                      </a:r>
                      <a:endParaRPr lang="es-MX" sz="900" b="1" i="0" u="none" strike="noStrike" dirty="0">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dirty="0">
                          <a:effectLst/>
                        </a:rPr>
                        <a:t>ENE</a:t>
                      </a:r>
                      <a:endParaRPr lang="es-MX" sz="900" b="1" i="0" u="none" strike="noStrike" dirty="0">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dirty="0">
                          <a:effectLst/>
                        </a:rPr>
                        <a:t>FEB</a:t>
                      </a:r>
                      <a:endParaRPr lang="es-MX" sz="900" b="1" i="0" u="none" strike="noStrike" dirty="0">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dirty="0">
                          <a:effectLst/>
                        </a:rPr>
                        <a:t>MAR</a:t>
                      </a:r>
                      <a:endParaRPr lang="es-MX" sz="900" b="1" i="0" u="none" strike="noStrike" dirty="0">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dirty="0">
                          <a:effectLst/>
                        </a:rPr>
                        <a:t>ABR</a:t>
                      </a:r>
                      <a:endParaRPr lang="es-MX" sz="900" b="1" i="0" u="none" strike="noStrike" dirty="0">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dirty="0">
                          <a:effectLst/>
                        </a:rPr>
                        <a:t>MAY</a:t>
                      </a:r>
                      <a:endParaRPr lang="es-MX" sz="900" b="1" i="0" u="none" strike="noStrike" dirty="0">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dirty="0">
                          <a:effectLst/>
                        </a:rPr>
                        <a:t>JUN</a:t>
                      </a:r>
                      <a:endParaRPr lang="es-MX" sz="900" b="1" i="0" u="none" strike="noStrike" dirty="0">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dirty="0">
                          <a:effectLst/>
                        </a:rPr>
                        <a:t>JUL</a:t>
                      </a:r>
                      <a:endParaRPr lang="es-MX" sz="900" b="1" i="0" u="none" strike="noStrike" dirty="0">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a:effectLst/>
                        </a:rPr>
                        <a:t>AGO</a:t>
                      </a:r>
                      <a:endParaRPr lang="es-MX" sz="900" b="1" i="0" u="none" strike="noStrike">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a:effectLst/>
                        </a:rPr>
                        <a:t>SEP</a:t>
                      </a:r>
                      <a:endParaRPr lang="es-MX" sz="900" b="1" i="0" u="none" strike="noStrike">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a:effectLst/>
                        </a:rPr>
                        <a:t>OCT</a:t>
                      </a:r>
                      <a:endParaRPr lang="es-MX" sz="900" b="1" i="0" u="none" strike="noStrike">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a:effectLst/>
                        </a:rPr>
                        <a:t>NOV</a:t>
                      </a:r>
                      <a:endParaRPr lang="es-MX" sz="900" b="1" i="0" u="none" strike="noStrike">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a:effectLst/>
                        </a:rPr>
                        <a:t>DIC</a:t>
                      </a:r>
                      <a:endParaRPr lang="es-MX" sz="900" b="1" i="0" u="none" strike="noStrike">
                        <a:solidFill>
                          <a:srgbClr val="FFFFFF"/>
                        </a:solidFill>
                        <a:effectLst/>
                        <a:latin typeface="Calibri" panose="020F0502020204030204" pitchFamily="34" charset="0"/>
                      </a:endParaRPr>
                    </a:p>
                  </a:txBody>
                  <a:tcPr marL="7603" marR="7603" marT="7603" marB="0" anchor="ctr"/>
                </a:tc>
                <a:tc>
                  <a:txBody>
                    <a:bodyPr/>
                    <a:lstStyle/>
                    <a:p>
                      <a:pPr algn="ctr" fontAlgn="ctr"/>
                      <a:r>
                        <a:rPr lang="es-MX" sz="900" b="1" u="none" strike="noStrike" dirty="0">
                          <a:effectLst/>
                        </a:rPr>
                        <a:t>TOTAL</a:t>
                      </a:r>
                      <a:endParaRPr lang="es-MX" sz="900" b="1" i="0" u="none" strike="noStrike" dirty="0">
                        <a:solidFill>
                          <a:srgbClr val="FFFFFF"/>
                        </a:solidFill>
                        <a:effectLst/>
                        <a:latin typeface="Calibri" panose="020F0502020204030204" pitchFamily="34" charset="0"/>
                      </a:endParaRPr>
                    </a:p>
                  </a:txBody>
                  <a:tcPr marL="7603" marR="7603" marT="7603" marB="0" anchor="ctr"/>
                </a:tc>
                <a:extLst>
                  <a:ext uri="{0D108BD9-81ED-4DB2-BD59-A6C34878D82A}">
                    <a16:rowId xmlns:a16="http://schemas.microsoft.com/office/drawing/2014/main" xmlns="" val="1640741660"/>
                  </a:ext>
                </a:extLst>
              </a:tr>
              <a:tr h="152057">
                <a:tc>
                  <a:txBody>
                    <a:bodyPr/>
                    <a:lstStyle/>
                    <a:p>
                      <a:pPr algn="ctr" fontAlgn="ctr"/>
                      <a:r>
                        <a:rPr lang="es-MX" sz="900" b="1" u="none" strike="noStrike">
                          <a:effectLst/>
                        </a:rPr>
                        <a:t>1000</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l" fontAlgn="ctr"/>
                      <a:r>
                        <a:rPr lang="es-MX" sz="900" b="1" u="none" strike="noStrike" dirty="0">
                          <a:effectLst/>
                        </a:rPr>
                        <a:t>SERVICIOS PERSONALES</a:t>
                      </a:r>
                      <a:endParaRPr lang="es-MX" sz="900" b="1"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1,780,387.41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b="1" u="none" strike="noStrike" dirty="0">
                          <a:effectLst/>
                        </a:rPr>
                        <a:t>     1,780,387.41 </a:t>
                      </a:r>
                      <a:endParaRPr lang="es-MX" sz="900" b="1" i="0" u="none" strike="noStrike" dirty="0">
                        <a:solidFill>
                          <a:srgbClr val="000000"/>
                        </a:solidFill>
                        <a:effectLst/>
                        <a:latin typeface="Calibri" panose="020F0502020204030204" pitchFamily="34" charset="0"/>
                      </a:endParaRPr>
                    </a:p>
                  </a:txBody>
                  <a:tcPr marL="7603" marR="7603" marT="7603" marB="0" anchor="ctr"/>
                </a:tc>
                <a:extLst>
                  <a:ext uri="{0D108BD9-81ED-4DB2-BD59-A6C34878D82A}">
                    <a16:rowId xmlns:a16="http://schemas.microsoft.com/office/drawing/2014/main" xmlns="" val="3500557218"/>
                  </a:ext>
                </a:extLst>
              </a:tr>
              <a:tr h="152057">
                <a:tc>
                  <a:txBody>
                    <a:bodyPr/>
                    <a:lstStyle/>
                    <a:p>
                      <a:pPr algn="ctr" fontAlgn="ctr"/>
                      <a:r>
                        <a:rPr lang="es-MX" sz="900" b="1" u="none" strike="noStrike">
                          <a:effectLst/>
                        </a:rPr>
                        <a:t>2000</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l" fontAlgn="ctr"/>
                      <a:r>
                        <a:rPr lang="es-MX" sz="900" b="1" u="none" strike="noStrike" dirty="0">
                          <a:effectLst/>
                        </a:rPr>
                        <a:t>MATERIALES Y SUMINISTROS</a:t>
                      </a:r>
                      <a:endParaRPr lang="es-MX" sz="900" b="1"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32,000.00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b="1" u="none" strike="noStrike" dirty="0">
                          <a:effectLst/>
                        </a:rPr>
                        <a:t>           32,000.00 </a:t>
                      </a:r>
                      <a:endParaRPr lang="es-MX" sz="900" b="1" i="0" u="none" strike="noStrike" dirty="0">
                        <a:solidFill>
                          <a:srgbClr val="000000"/>
                        </a:solidFill>
                        <a:effectLst/>
                        <a:latin typeface="Calibri" panose="020F0502020204030204" pitchFamily="34" charset="0"/>
                      </a:endParaRPr>
                    </a:p>
                  </a:txBody>
                  <a:tcPr marL="7603" marR="7603" marT="7603" marB="0" anchor="ctr"/>
                </a:tc>
                <a:extLst>
                  <a:ext uri="{0D108BD9-81ED-4DB2-BD59-A6C34878D82A}">
                    <a16:rowId xmlns:a16="http://schemas.microsoft.com/office/drawing/2014/main" xmlns="" val="2138469348"/>
                  </a:ext>
                </a:extLst>
              </a:tr>
              <a:tr h="275224">
                <a:tc>
                  <a:txBody>
                    <a:bodyPr/>
                    <a:lstStyle/>
                    <a:p>
                      <a:pPr algn="ctr" fontAlgn="ctr"/>
                      <a:r>
                        <a:rPr lang="es-MX" sz="900" b="1" u="none" strike="noStrike">
                          <a:effectLst/>
                        </a:rPr>
                        <a:t>3000</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l" fontAlgn="ctr"/>
                      <a:r>
                        <a:rPr lang="es-MX" sz="900" b="1" u="none" strike="noStrike" dirty="0">
                          <a:effectLst/>
                        </a:rPr>
                        <a:t>SERVICIOS GENERALES</a:t>
                      </a:r>
                      <a:endParaRPr lang="es-MX" sz="900" b="1"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224,267.12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b="1" u="none" strike="noStrike" dirty="0">
                          <a:effectLst/>
                        </a:rPr>
                        <a:t>         224,267.12 </a:t>
                      </a:r>
                      <a:endParaRPr lang="es-MX" sz="900" b="1" i="0" u="none" strike="noStrike" dirty="0">
                        <a:solidFill>
                          <a:srgbClr val="000000"/>
                        </a:solidFill>
                        <a:effectLst/>
                        <a:latin typeface="Calibri" panose="020F0502020204030204" pitchFamily="34" charset="0"/>
                      </a:endParaRPr>
                    </a:p>
                  </a:txBody>
                  <a:tcPr marL="7603" marR="7603" marT="7603" marB="0" anchor="ctr"/>
                </a:tc>
                <a:extLst>
                  <a:ext uri="{0D108BD9-81ED-4DB2-BD59-A6C34878D82A}">
                    <a16:rowId xmlns:a16="http://schemas.microsoft.com/office/drawing/2014/main" xmlns="" val="4138997756"/>
                  </a:ext>
                </a:extLst>
              </a:tr>
              <a:tr h="304114">
                <a:tc>
                  <a:txBody>
                    <a:bodyPr/>
                    <a:lstStyle/>
                    <a:p>
                      <a:pPr algn="ctr" fontAlgn="ctr"/>
                      <a:r>
                        <a:rPr lang="es-MX" sz="900" b="1" u="none" strike="noStrike">
                          <a:effectLst/>
                        </a:rPr>
                        <a:t>4000</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l" fontAlgn="ctr"/>
                      <a:r>
                        <a:rPr lang="es-ES" sz="900" b="1" u="none" strike="noStrike" dirty="0">
                          <a:effectLst/>
                        </a:rPr>
                        <a:t>TRANSFERENCIAS, ASIGNACIONES, SUBSIDIOS Y OTRAS AYUDAS</a:t>
                      </a:r>
                      <a:endParaRPr lang="es-ES" sz="900" b="1"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b="1" u="none" strike="noStrike" dirty="0">
                          <a:effectLst/>
                        </a:rPr>
                        <a:t>                          -   </a:t>
                      </a:r>
                      <a:endParaRPr lang="es-MX" sz="900" b="1" i="0" u="none" strike="noStrike" dirty="0">
                        <a:solidFill>
                          <a:srgbClr val="000000"/>
                        </a:solidFill>
                        <a:effectLst/>
                        <a:latin typeface="Calibri" panose="020F0502020204030204" pitchFamily="34" charset="0"/>
                      </a:endParaRPr>
                    </a:p>
                  </a:txBody>
                  <a:tcPr marL="7603" marR="7603" marT="7603" marB="0" anchor="ctr"/>
                </a:tc>
                <a:extLst>
                  <a:ext uri="{0D108BD9-81ED-4DB2-BD59-A6C34878D82A}">
                    <a16:rowId xmlns:a16="http://schemas.microsoft.com/office/drawing/2014/main" xmlns="" val="797709380"/>
                  </a:ext>
                </a:extLst>
              </a:tr>
              <a:tr h="152057">
                <a:tc>
                  <a:txBody>
                    <a:bodyPr/>
                    <a:lstStyle/>
                    <a:p>
                      <a:pPr algn="ctr" fontAlgn="ctr"/>
                      <a:r>
                        <a:rPr lang="es-MX" sz="900" b="1" u="none" strike="noStrike">
                          <a:effectLst/>
                        </a:rPr>
                        <a:t>5000</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l" fontAlgn="ctr"/>
                      <a:r>
                        <a:rPr lang="es-ES" sz="900" b="1" u="none" strike="noStrike" dirty="0">
                          <a:effectLst/>
                        </a:rPr>
                        <a:t>BIENES MUEBLES, INMUEBLES E INTANGIBLES</a:t>
                      </a:r>
                      <a:endParaRPr lang="es-ES" sz="900" b="1"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b="1" u="none" strike="noStrike" dirty="0">
                          <a:effectLst/>
                        </a:rPr>
                        <a:t>                          -   </a:t>
                      </a:r>
                      <a:endParaRPr lang="es-MX" sz="900" b="1" i="0" u="none" strike="noStrike" dirty="0">
                        <a:solidFill>
                          <a:srgbClr val="000000"/>
                        </a:solidFill>
                        <a:effectLst/>
                        <a:latin typeface="Calibri" panose="020F0502020204030204" pitchFamily="34" charset="0"/>
                      </a:endParaRPr>
                    </a:p>
                  </a:txBody>
                  <a:tcPr marL="7603" marR="7603" marT="7603" marB="0" anchor="ctr"/>
                </a:tc>
                <a:extLst>
                  <a:ext uri="{0D108BD9-81ED-4DB2-BD59-A6C34878D82A}">
                    <a16:rowId xmlns:a16="http://schemas.microsoft.com/office/drawing/2014/main" xmlns="" val="3981315373"/>
                  </a:ext>
                </a:extLst>
              </a:tr>
              <a:tr h="152057">
                <a:tc>
                  <a:txBody>
                    <a:bodyPr/>
                    <a:lstStyle/>
                    <a:p>
                      <a:pPr algn="ctr" fontAlgn="ctr"/>
                      <a:r>
                        <a:rPr lang="es-MX" sz="900" b="1" u="none" strike="noStrike">
                          <a:effectLst/>
                        </a:rPr>
                        <a:t>6000</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l" fontAlgn="ctr"/>
                      <a:r>
                        <a:rPr lang="es-MX" sz="900" b="1" u="none" strike="noStrike" dirty="0">
                          <a:effectLst/>
                        </a:rPr>
                        <a:t>INVERSION PÚBLICA</a:t>
                      </a:r>
                      <a:endParaRPr lang="es-MX" sz="900" b="1"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b="1" u="none" strike="noStrike" dirty="0">
                          <a:effectLst/>
                        </a:rPr>
                        <a:t>                          -   </a:t>
                      </a:r>
                      <a:endParaRPr lang="es-MX" sz="900" b="1" i="0" u="none" strike="noStrike" dirty="0">
                        <a:solidFill>
                          <a:srgbClr val="000000"/>
                        </a:solidFill>
                        <a:effectLst/>
                        <a:latin typeface="Calibri" panose="020F0502020204030204" pitchFamily="34" charset="0"/>
                      </a:endParaRPr>
                    </a:p>
                  </a:txBody>
                  <a:tcPr marL="7603" marR="7603" marT="7603" marB="0" anchor="ctr"/>
                </a:tc>
                <a:extLst>
                  <a:ext uri="{0D108BD9-81ED-4DB2-BD59-A6C34878D82A}">
                    <a16:rowId xmlns:a16="http://schemas.microsoft.com/office/drawing/2014/main" xmlns="" val="3384065977"/>
                  </a:ext>
                </a:extLst>
              </a:tr>
              <a:tr h="152057">
                <a:tc>
                  <a:txBody>
                    <a:bodyPr/>
                    <a:lstStyle/>
                    <a:p>
                      <a:pPr algn="ctr" fontAlgn="ctr"/>
                      <a:r>
                        <a:rPr lang="es-MX" sz="900" b="1" u="none" strike="noStrike">
                          <a:effectLst/>
                        </a:rPr>
                        <a:t>8000</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l" fontAlgn="ctr"/>
                      <a:r>
                        <a:rPr lang="es-MX" sz="900" b="1" u="none" strike="noStrike" dirty="0">
                          <a:effectLst/>
                        </a:rPr>
                        <a:t>PARTICIPACIONES Y APORTACIONES</a:t>
                      </a:r>
                      <a:endParaRPr lang="es-MX" sz="900" b="1"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b="1" u="none" strike="noStrike" dirty="0">
                          <a:effectLst/>
                        </a:rPr>
                        <a:t>                          -   </a:t>
                      </a:r>
                      <a:endParaRPr lang="es-MX" sz="900" b="1" i="0" u="none" strike="noStrike" dirty="0">
                        <a:solidFill>
                          <a:srgbClr val="000000"/>
                        </a:solidFill>
                        <a:effectLst/>
                        <a:latin typeface="Calibri" panose="020F0502020204030204" pitchFamily="34" charset="0"/>
                      </a:endParaRPr>
                    </a:p>
                  </a:txBody>
                  <a:tcPr marL="7603" marR="7603" marT="7603" marB="0" anchor="ctr"/>
                </a:tc>
                <a:extLst>
                  <a:ext uri="{0D108BD9-81ED-4DB2-BD59-A6C34878D82A}">
                    <a16:rowId xmlns:a16="http://schemas.microsoft.com/office/drawing/2014/main" xmlns="" val="907259861"/>
                  </a:ext>
                </a:extLst>
              </a:tr>
              <a:tr h="275224">
                <a:tc gridSpan="2">
                  <a:txBody>
                    <a:bodyPr/>
                    <a:lstStyle/>
                    <a:p>
                      <a:pPr algn="ctr" fontAlgn="ctr"/>
                      <a:r>
                        <a:rPr lang="es-MX" sz="900" b="1" u="none" strike="noStrike" dirty="0">
                          <a:effectLst/>
                        </a:rPr>
                        <a:t>TOTAL</a:t>
                      </a:r>
                      <a:endParaRPr lang="es-MX" sz="900" b="1" i="0" u="none" strike="noStrike" dirty="0">
                        <a:solidFill>
                          <a:srgbClr val="000000"/>
                        </a:solidFill>
                        <a:effectLst/>
                        <a:latin typeface="Calibri" panose="020F0502020204030204" pitchFamily="34" charset="0"/>
                      </a:endParaRPr>
                    </a:p>
                  </a:txBody>
                  <a:tcPr marL="7603" marR="7603" marT="7603" marB="0" anchor="ctr"/>
                </a:tc>
                <a:tc hMerge="1">
                  <a:txBody>
                    <a:bodyPr/>
                    <a:lstStyle/>
                    <a:p>
                      <a:endParaRPr lang="es-MX"/>
                    </a:p>
                  </a:txBody>
                  <a:tcPr/>
                </a:tc>
                <a:tc>
                  <a:txBody>
                    <a:bodyPr/>
                    <a:lstStyle/>
                    <a:p>
                      <a:pPr algn="r" fontAlgn="ctr"/>
                      <a:r>
                        <a:rPr lang="es-MX" sz="900" u="none" strike="noStrike" dirty="0">
                          <a:effectLst/>
                        </a:rPr>
                        <a:t> </a:t>
                      </a:r>
                      <a:r>
                        <a:rPr lang="es-MX" sz="900" b="1" u="none" strike="noStrike" dirty="0">
                          <a:effectLst/>
                        </a:rPr>
                        <a:t>$  2,036,654.53 </a:t>
                      </a:r>
                      <a:endParaRPr lang="es-MX" sz="900" b="1" i="0" u="none" strike="noStrike" dirty="0">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   </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   </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   </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   </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   </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   </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   </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   </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   </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   </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u="none" strike="noStrike">
                          <a:effectLst/>
                        </a:rPr>
                        <a:t> $    -   </a:t>
                      </a:r>
                      <a:endParaRPr lang="es-MX" sz="900" b="1" i="0" u="none" strike="noStrike">
                        <a:solidFill>
                          <a:srgbClr val="000000"/>
                        </a:solidFill>
                        <a:effectLst/>
                        <a:latin typeface="Calibri" panose="020F0502020204030204" pitchFamily="34" charset="0"/>
                      </a:endParaRPr>
                    </a:p>
                  </a:txBody>
                  <a:tcPr marL="7603" marR="7603" marT="7603" marB="0" anchor="ctr"/>
                </a:tc>
                <a:tc>
                  <a:txBody>
                    <a:bodyPr/>
                    <a:lstStyle/>
                    <a:p>
                      <a:pPr algn="r" fontAlgn="ctr"/>
                      <a:r>
                        <a:rPr lang="es-MX" sz="900" b="1" u="none" strike="noStrike" dirty="0">
                          <a:effectLst/>
                        </a:rPr>
                        <a:t> $  2,036,654.53 </a:t>
                      </a:r>
                      <a:endParaRPr lang="es-MX" sz="900" b="1" i="0" u="none" strike="noStrike" dirty="0">
                        <a:solidFill>
                          <a:srgbClr val="000000"/>
                        </a:solidFill>
                        <a:effectLst/>
                        <a:latin typeface="Calibri" panose="020F0502020204030204" pitchFamily="34" charset="0"/>
                      </a:endParaRPr>
                    </a:p>
                  </a:txBody>
                  <a:tcPr marL="7603" marR="7603" marT="7603" marB="0" anchor="ctr"/>
                </a:tc>
                <a:extLst>
                  <a:ext uri="{0D108BD9-81ED-4DB2-BD59-A6C34878D82A}">
                    <a16:rowId xmlns:a16="http://schemas.microsoft.com/office/drawing/2014/main" xmlns="" val="738097818"/>
                  </a:ext>
                </a:extLst>
              </a:tr>
            </a:tbl>
          </a:graphicData>
        </a:graphic>
      </p:graphicFrame>
    </p:spTree>
    <p:extLst>
      <p:ext uri="{BB962C8B-B14F-4D97-AF65-F5344CB8AC3E}">
        <p14:creationId xmlns:p14="http://schemas.microsoft.com/office/powerpoint/2010/main" val="21639931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561359" y="2373505"/>
          <a:ext cx="8021281" cy="2110990"/>
        </p:xfrm>
        <a:graphic>
          <a:graphicData uri="http://schemas.openxmlformats.org/drawingml/2006/table">
            <a:tbl>
              <a:tblPr>
                <a:tableStyleId>{16D9F66E-5EB9-4882-86FB-DCBF35E3C3E4}</a:tableStyleId>
              </a:tblPr>
              <a:tblGrid>
                <a:gridCol w="601656">
                  <a:extLst>
                    <a:ext uri="{9D8B030D-6E8A-4147-A177-3AD203B41FA5}">
                      <a16:colId xmlns:a16="http://schemas.microsoft.com/office/drawing/2014/main" xmlns="" val="4229529514"/>
                    </a:ext>
                  </a:extLst>
                </a:gridCol>
                <a:gridCol w="2186015">
                  <a:extLst>
                    <a:ext uri="{9D8B030D-6E8A-4147-A177-3AD203B41FA5}">
                      <a16:colId xmlns:a16="http://schemas.microsoft.com/office/drawing/2014/main" xmlns="" val="54736713"/>
                    </a:ext>
                  </a:extLst>
                </a:gridCol>
                <a:gridCol w="812015">
                  <a:extLst>
                    <a:ext uri="{9D8B030D-6E8A-4147-A177-3AD203B41FA5}">
                      <a16:colId xmlns:a16="http://schemas.microsoft.com/office/drawing/2014/main" xmlns="" val="1501320874"/>
                    </a:ext>
                  </a:extLst>
                </a:gridCol>
                <a:gridCol w="323390">
                  <a:extLst>
                    <a:ext uri="{9D8B030D-6E8A-4147-A177-3AD203B41FA5}">
                      <a16:colId xmlns:a16="http://schemas.microsoft.com/office/drawing/2014/main" xmlns="" val="2049778209"/>
                    </a:ext>
                  </a:extLst>
                </a:gridCol>
                <a:gridCol w="323390">
                  <a:extLst>
                    <a:ext uri="{9D8B030D-6E8A-4147-A177-3AD203B41FA5}">
                      <a16:colId xmlns:a16="http://schemas.microsoft.com/office/drawing/2014/main" xmlns="" val="1703843419"/>
                    </a:ext>
                  </a:extLst>
                </a:gridCol>
                <a:gridCol w="323390">
                  <a:extLst>
                    <a:ext uri="{9D8B030D-6E8A-4147-A177-3AD203B41FA5}">
                      <a16:colId xmlns:a16="http://schemas.microsoft.com/office/drawing/2014/main" xmlns="" val="13413677"/>
                    </a:ext>
                  </a:extLst>
                </a:gridCol>
                <a:gridCol w="323390">
                  <a:extLst>
                    <a:ext uri="{9D8B030D-6E8A-4147-A177-3AD203B41FA5}">
                      <a16:colId xmlns:a16="http://schemas.microsoft.com/office/drawing/2014/main" xmlns="" val="1028544938"/>
                    </a:ext>
                  </a:extLst>
                </a:gridCol>
                <a:gridCol w="323390">
                  <a:extLst>
                    <a:ext uri="{9D8B030D-6E8A-4147-A177-3AD203B41FA5}">
                      <a16:colId xmlns:a16="http://schemas.microsoft.com/office/drawing/2014/main" xmlns="" val="1071744406"/>
                    </a:ext>
                  </a:extLst>
                </a:gridCol>
                <a:gridCol w="323390">
                  <a:extLst>
                    <a:ext uri="{9D8B030D-6E8A-4147-A177-3AD203B41FA5}">
                      <a16:colId xmlns:a16="http://schemas.microsoft.com/office/drawing/2014/main" xmlns="" val="2742150617"/>
                    </a:ext>
                  </a:extLst>
                </a:gridCol>
                <a:gridCol w="323390">
                  <a:extLst>
                    <a:ext uri="{9D8B030D-6E8A-4147-A177-3AD203B41FA5}">
                      <a16:colId xmlns:a16="http://schemas.microsoft.com/office/drawing/2014/main" xmlns="" val="3980074860"/>
                    </a:ext>
                  </a:extLst>
                </a:gridCol>
                <a:gridCol w="323390">
                  <a:extLst>
                    <a:ext uri="{9D8B030D-6E8A-4147-A177-3AD203B41FA5}">
                      <a16:colId xmlns:a16="http://schemas.microsoft.com/office/drawing/2014/main" xmlns="" val="3490265259"/>
                    </a:ext>
                  </a:extLst>
                </a:gridCol>
                <a:gridCol w="323390">
                  <a:extLst>
                    <a:ext uri="{9D8B030D-6E8A-4147-A177-3AD203B41FA5}">
                      <a16:colId xmlns:a16="http://schemas.microsoft.com/office/drawing/2014/main" xmlns="" val="920024625"/>
                    </a:ext>
                  </a:extLst>
                </a:gridCol>
                <a:gridCol w="323390">
                  <a:extLst>
                    <a:ext uri="{9D8B030D-6E8A-4147-A177-3AD203B41FA5}">
                      <a16:colId xmlns:a16="http://schemas.microsoft.com/office/drawing/2014/main" xmlns="" val="1064161894"/>
                    </a:ext>
                  </a:extLst>
                </a:gridCol>
                <a:gridCol w="323390">
                  <a:extLst>
                    <a:ext uri="{9D8B030D-6E8A-4147-A177-3AD203B41FA5}">
                      <a16:colId xmlns:a16="http://schemas.microsoft.com/office/drawing/2014/main" xmlns="" val="1913892797"/>
                    </a:ext>
                  </a:extLst>
                </a:gridCol>
                <a:gridCol w="864305">
                  <a:extLst>
                    <a:ext uri="{9D8B030D-6E8A-4147-A177-3AD203B41FA5}">
                      <a16:colId xmlns:a16="http://schemas.microsoft.com/office/drawing/2014/main" xmlns="" val="2252961634"/>
                    </a:ext>
                  </a:extLst>
                </a:gridCol>
              </a:tblGrid>
              <a:tr h="150893">
                <a:tc gridSpan="15">
                  <a:txBody>
                    <a:bodyPr/>
                    <a:lstStyle/>
                    <a:p>
                      <a:pPr algn="ctr" fontAlgn="b"/>
                      <a:r>
                        <a:rPr lang="es-MX" sz="1000" b="1" u="none" strike="noStrike" dirty="0">
                          <a:effectLst/>
                        </a:rPr>
                        <a:t>UNIVERSIDAD TECNOLÓGICA DEL USUMACINTA </a:t>
                      </a:r>
                      <a:endParaRPr lang="es-MX" sz="1000" b="1" i="0" u="none" strike="noStrike" dirty="0">
                        <a:solidFill>
                          <a:srgbClr val="000000"/>
                        </a:solidFill>
                        <a:effectLst/>
                        <a:latin typeface="Calibri" panose="020F0502020204030204" pitchFamily="34" charset="0"/>
                      </a:endParaRPr>
                    </a:p>
                  </a:txBody>
                  <a:tcPr marL="7545" marR="7545" marT="7545"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574455225"/>
                  </a:ext>
                </a:extLst>
              </a:tr>
              <a:tr h="150893">
                <a:tc gridSpan="15">
                  <a:txBody>
                    <a:bodyPr/>
                    <a:lstStyle/>
                    <a:p>
                      <a:pPr algn="ctr" fontAlgn="b"/>
                      <a:r>
                        <a:rPr lang="es-MX" sz="1000" b="1" u="none" strike="noStrike" dirty="0">
                          <a:effectLst/>
                        </a:rPr>
                        <a:t>Avance Programático Presupuestal </a:t>
                      </a:r>
                      <a:endParaRPr lang="es-MX" sz="1000" b="1" i="0" u="none" strike="noStrike" dirty="0">
                        <a:solidFill>
                          <a:srgbClr val="000000"/>
                        </a:solidFill>
                        <a:effectLst/>
                        <a:latin typeface="Calibri" panose="020F0502020204030204" pitchFamily="34" charset="0"/>
                      </a:endParaRPr>
                    </a:p>
                  </a:txBody>
                  <a:tcPr marL="7545" marR="7545" marT="7545"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775171596"/>
                  </a:ext>
                </a:extLst>
              </a:tr>
              <a:tr h="150893">
                <a:tc gridSpan="15">
                  <a:txBody>
                    <a:bodyPr/>
                    <a:lstStyle/>
                    <a:p>
                      <a:pPr algn="ctr" fontAlgn="b"/>
                      <a:r>
                        <a:rPr lang="es-MX" sz="1000" b="1" u="none" strike="noStrike" dirty="0">
                          <a:effectLst/>
                        </a:rPr>
                        <a:t>Ramo Federal 28 Participaciones</a:t>
                      </a:r>
                      <a:endParaRPr lang="es-MX" sz="1000" b="1" i="0" u="none" strike="noStrike" dirty="0">
                        <a:solidFill>
                          <a:srgbClr val="000000"/>
                        </a:solidFill>
                        <a:effectLst/>
                        <a:latin typeface="Calibri" panose="020F0502020204030204" pitchFamily="34" charset="0"/>
                      </a:endParaRPr>
                    </a:p>
                  </a:txBody>
                  <a:tcPr marL="7545" marR="7545" marT="7545"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3009155118"/>
                  </a:ext>
                </a:extLst>
              </a:tr>
              <a:tr h="150893">
                <a:tc>
                  <a:txBody>
                    <a:bodyPr/>
                    <a:lstStyle/>
                    <a:p>
                      <a:pPr algn="ctr" fontAlgn="ctr"/>
                      <a:r>
                        <a:rPr lang="es-MX" sz="900" b="1" u="none" strike="noStrike" dirty="0">
                          <a:effectLst/>
                        </a:rPr>
                        <a:t>CAPÍTULO</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DESCRIPCIÓN</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ENE</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FEB</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MAR</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ABR</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MAY</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JUN</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JUL</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AGO</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SEP</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OCT</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NOV</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DIC</a:t>
                      </a:r>
                      <a:endParaRPr lang="es-MX" sz="900" b="1" i="0" u="none" strike="noStrike" dirty="0">
                        <a:solidFill>
                          <a:srgbClr val="FFFFFF"/>
                        </a:solidFill>
                        <a:effectLst/>
                        <a:latin typeface="Calibri" panose="020F0502020204030204" pitchFamily="34" charset="0"/>
                      </a:endParaRPr>
                    </a:p>
                  </a:txBody>
                  <a:tcPr marL="7545" marR="7545" marT="7545" marB="0" anchor="ctr"/>
                </a:tc>
                <a:tc>
                  <a:txBody>
                    <a:bodyPr/>
                    <a:lstStyle/>
                    <a:p>
                      <a:pPr algn="ctr" fontAlgn="ctr"/>
                      <a:r>
                        <a:rPr lang="es-MX" sz="900" b="1" u="none" strike="noStrike" dirty="0">
                          <a:effectLst/>
                        </a:rPr>
                        <a:t>TOTAL</a:t>
                      </a:r>
                      <a:endParaRPr lang="es-MX" sz="900" b="1" i="0" u="none" strike="noStrike" dirty="0">
                        <a:solidFill>
                          <a:srgbClr val="FFFFFF"/>
                        </a:solidFill>
                        <a:effectLst/>
                        <a:latin typeface="Calibri" panose="020F0502020204030204" pitchFamily="34" charset="0"/>
                      </a:endParaRPr>
                    </a:p>
                  </a:txBody>
                  <a:tcPr marL="7545" marR="7545" marT="7545" marB="0" anchor="ctr"/>
                </a:tc>
                <a:extLst>
                  <a:ext uri="{0D108BD9-81ED-4DB2-BD59-A6C34878D82A}">
                    <a16:rowId xmlns:a16="http://schemas.microsoft.com/office/drawing/2014/main" xmlns="" val="235536012"/>
                  </a:ext>
                </a:extLst>
              </a:tr>
              <a:tr h="150893">
                <a:tc>
                  <a:txBody>
                    <a:bodyPr/>
                    <a:lstStyle/>
                    <a:p>
                      <a:pPr algn="ctr" fontAlgn="ctr"/>
                      <a:r>
                        <a:rPr lang="es-MX" sz="900" b="1" u="none" strike="noStrike">
                          <a:effectLst/>
                        </a:rPr>
                        <a:t>1000</a:t>
                      </a:r>
                      <a:endParaRPr lang="es-MX" sz="900" b="1" i="0" u="none" strike="noStrike">
                        <a:solidFill>
                          <a:srgbClr val="000000"/>
                        </a:solidFill>
                        <a:effectLst/>
                        <a:latin typeface="Calibri" panose="020F0502020204030204" pitchFamily="34" charset="0"/>
                      </a:endParaRPr>
                    </a:p>
                  </a:txBody>
                  <a:tcPr marL="7545" marR="7545" marT="7545" marB="0" anchor="ctr"/>
                </a:tc>
                <a:tc>
                  <a:txBody>
                    <a:bodyPr/>
                    <a:lstStyle/>
                    <a:p>
                      <a:pPr algn="l" fontAlgn="ctr"/>
                      <a:r>
                        <a:rPr lang="es-MX" sz="900" b="1" u="none" strike="noStrike" dirty="0">
                          <a:effectLst/>
                        </a:rPr>
                        <a:t>SERVICIOS PERSONALES</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1,780,387.41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1,780,387.41 </a:t>
                      </a:r>
                      <a:endParaRPr lang="es-MX" sz="900" b="1" i="0" u="none" strike="noStrike" dirty="0">
                        <a:solidFill>
                          <a:srgbClr val="000000"/>
                        </a:solidFill>
                        <a:effectLst/>
                        <a:latin typeface="Calibri" panose="020F0502020204030204" pitchFamily="34" charset="0"/>
                      </a:endParaRPr>
                    </a:p>
                  </a:txBody>
                  <a:tcPr marL="7545" marR="7545" marT="7545" marB="0" anchor="ctr"/>
                </a:tc>
                <a:extLst>
                  <a:ext uri="{0D108BD9-81ED-4DB2-BD59-A6C34878D82A}">
                    <a16:rowId xmlns:a16="http://schemas.microsoft.com/office/drawing/2014/main" xmlns="" val="112603733"/>
                  </a:ext>
                </a:extLst>
              </a:tr>
              <a:tr h="150893">
                <a:tc>
                  <a:txBody>
                    <a:bodyPr/>
                    <a:lstStyle/>
                    <a:p>
                      <a:pPr algn="ctr" fontAlgn="ctr"/>
                      <a:r>
                        <a:rPr lang="es-MX" sz="900" b="1" u="none" strike="noStrike">
                          <a:effectLst/>
                        </a:rPr>
                        <a:t>2000</a:t>
                      </a:r>
                      <a:endParaRPr lang="es-MX" sz="900" b="1" i="0" u="none" strike="noStrike">
                        <a:solidFill>
                          <a:srgbClr val="000000"/>
                        </a:solidFill>
                        <a:effectLst/>
                        <a:latin typeface="Calibri" panose="020F0502020204030204" pitchFamily="34" charset="0"/>
                      </a:endParaRPr>
                    </a:p>
                  </a:txBody>
                  <a:tcPr marL="7545" marR="7545" marT="7545" marB="0" anchor="ctr"/>
                </a:tc>
                <a:tc>
                  <a:txBody>
                    <a:bodyPr/>
                    <a:lstStyle/>
                    <a:p>
                      <a:pPr algn="l" fontAlgn="ctr"/>
                      <a:r>
                        <a:rPr lang="es-MX" sz="900" b="1" u="none" strike="noStrike" dirty="0">
                          <a:effectLst/>
                        </a:rPr>
                        <a:t>MATERIALES Y SUMINISTROS</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32,000.00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32,000.00 </a:t>
                      </a:r>
                      <a:endParaRPr lang="es-MX" sz="900" b="1" i="0" u="none" strike="noStrike" dirty="0">
                        <a:solidFill>
                          <a:srgbClr val="000000"/>
                        </a:solidFill>
                        <a:effectLst/>
                        <a:latin typeface="Calibri" panose="020F0502020204030204" pitchFamily="34" charset="0"/>
                      </a:endParaRPr>
                    </a:p>
                  </a:txBody>
                  <a:tcPr marL="7545" marR="7545" marT="7545" marB="0" anchor="ctr"/>
                </a:tc>
                <a:extLst>
                  <a:ext uri="{0D108BD9-81ED-4DB2-BD59-A6C34878D82A}">
                    <a16:rowId xmlns:a16="http://schemas.microsoft.com/office/drawing/2014/main" xmlns="" val="3366596703"/>
                  </a:ext>
                </a:extLst>
              </a:tr>
              <a:tr h="273117">
                <a:tc>
                  <a:txBody>
                    <a:bodyPr/>
                    <a:lstStyle/>
                    <a:p>
                      <a:pPr algn="ctr" fontAlgn="ctr"/>
                      <a:r>
                        <a:rPr lang="es-MX" sz="900" b="1" u="none" strike="noStrike">
                          <a:effectLst/>
                        </a:rPr>
                        <a:t>3000</a:t>
                      </a:r>
                      <a:endParaRPr lang="es-MX" sz="900" b="1" i="0" u="none" strike="noStrike">
                        <a:solidFill>
                          <a:srgbClr val="000000"/>
                        </a:solidFill>
                        <a:effectLst/>
                        <a:latin typeface="Calibri" panose="020F0502020204030204" pitchFamily="34" charset="0"/>
                      </a:endParaRPr>
                    </a:p>
                  </a:txBody>
                  <a:tcPr marL="7545" marR="7545" marT="7545" marB="0" anchor="ctr"/>
                </a:tc>
                <a:tc>
                  <a:txBody>
                    <a:bodyPr/>
                    <a:lstStyle/>
                    <a:p>
                      <a:pPr algn="l" fontAlgn="ctr"/>
                      <a:r>
                        <a:rPr lang="es-MX" sz="900" b="1" u="none" strike="noStrike" dirty="0">
                          <a:effectLst/>
                        </a:rPr>
                        <a:t>SERVICIOS GENERALES</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224,267.12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224,267.12 </a:t>
                      </a:r>
                      <a:endParaRPr lang="es-MX" sz="900" b="1" i="0" u="none" strike="noStrike" dirty="0">
                        <a:solidFill>
                          <a:srgbClr val="000000"/>
                        </a:solidFill>
                        <a:effectLst/>
                        <a:latin typeface="Calibri" panose="020F0502020204030204" pitchFamily="34" charset="0"/>
                      </a:endParaRPr>
                    </a:p>
                  </a:txBody>
                  <a:tcPr marL="7545" marR="7545" marT="7545" marB="0" anchor="ctr"/>
                </a:tc>
                <a:extLst>
                  <a:ext uri="{0D108BD9-81ED-4DB2-BD59-A6C34878D82A}">
                    <a16:rowId xmlns:a16="http://schemas.microsoft.com/office/drawing/2014/main" xmlns="" val="3730801882"/>
                  </a:ext>
                </a:extLst>
              </a:tr>
              <a:tr h="301787">
                <a:tc>
                  <a:txBody>
                    <a:bodyPr/>
                    <a:lstStyle/>
                    <a:p>
                      <a:pPr algn="ctr" fontAlgn="ctr"/>
                      <a:r>
                        <a:rPr lang="es-MX" sz="900" b="1" u="none" strike="noStrike">
                          <a:effectLst/>
                        </a:rPr>
                        <a:t>4000</a:t>
                      </a:r>
                      <a:endParaRPr lang="es-MX" sz="900" b="1" i="0" u="none" strike="noStrike">
                        <a:solidFill>
                          <a:srgbClr val="000000"/>
                        </a:solidFill>
                        <a:effectLst/>
                        <a:latin typeface="Calibri" panose="020F0502020204030204" pitchFamily="34" charset="0"/>
                      </a:endParaRPr>
                    </a:p>
                  </a:txBody>
                  <a:tcPr marL="7545" marR="7545" marT="7545" marB="0" anchor="ctr"/>
                </a:tc>
                <a:tc>
                  <a:txBody>
                    <a:bodyPr/>
                    <a:lstStyle/>
                    <a:p>
                      <a:pPr algn="l" fontAlgn="ctr"/>
                      <a:r>
                        <a:rPr lang="es-ES" sz="900" b="1" u="none" strike="noStrike" dirty="0">
                          <a:effectLst/>
                        </a:rPr>
                        <a:t>TRANSFERENCIAS, ASIGNACIONES, SUBSIDIOS Y OTRAS AYUDAS</a:t>
                      </a:r>
                      <a:endParaRPr lang="es-ES"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a:t>
                      </a:r>
                      <a:endParaRPr lang="es-MX" sz="900" b="1" i="0" u="none" strike="noStrike" dirty="0">
                        <a:solidFill>
                          <a:srgbClr val="000000"/>
                        </a:solidFill>
                        <a:effectLst/>
                        <a:latin typeface="Calibri" panose="020F0502020204030204" pitchFamily="34" charset="0"/>
                      </a:endParaRPr>
                    </a:p>
                  </a:txBody>
                  <a:tcPr marL="7545" marR="7545" marT="7545" marB="0" anchor="ctr"/>
                </a:tc>
                <a:extLst>
                  <a:ext uri="{0D108BD9-81ED-4DB2-BD59-A6C34878D82A}">
                    <a16:rowId xmlns:a16="http://schemas.microsoft.com/office/drawing/2014/main" xmlns="" val="3443441019"/>
                  </a:ext>
                </a:extLst>
              </a:tr>
              <a:tr h="150893">
                <a:tc>
                  <a:txBody>
                    <a:bodyPr/>
                    <a:lstStyle/>
                    <a:p>
                      <a:pPr algn="ctr" fontAlgn="ctr"/>
                      <a:r>
                        <a:rPr lang="es-MX" sz="900" b="1" u="none" strike="noStrike">
                          <a:effectLst/>
                        </a:rPr>
                        <a:t>5000</a:t>
                      </a:r>
                      <a:endParaRPr lang="es-MX" sz="900" b="1" i="0" u="none" strike="noStrike">
                        <a:solidFill>
                          <a:srgbClr val="000000"/>
                        </a:solidFill>
                        <a:effectLst/>
                        <a:latin typeface="Calibri" panose="020F0502020204030204" pitchFamily="34" charset="0"/>
                      </a:endParaRPr>
                    </a:p>
                  </a:txBody>
                  <a:tcPr marL="7545" marR="7545" marT="7545" marB="0" anchor="ctr"/>
                </a:tc>
                <a:tc>
                  <a:txBody>
                    <a:bodyPr/>
                    <a:lstStyle/>
                    <a:p>
                      <a:pPr algn="l" fontAlgn="ctr"/>
                      <a:r>
                        <a:rPr lang="es-ES" sz="900" b="1" u="none" strike="noStrike" dirty="0">
                          <a:effectLst/>
                        </a:rPr>
                        <a:t>BIENES MUEBLES, INMUEBLES E INTANGIBLES</a:t>
                      </a:r>
                      <a:endParaRPr lang="es-ES"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a:t>
                      </a:r>
                      <a:endParaRPr lang="es-MX" sz="900" b="1" i="0" u="none" strike="noStrike" dirty="0">
                        <a:solidFill>
                          <a:srgbClr val="000000"/>
                        </a:solidFill>
                        <a:effectLst/>
                        <a:latin typeface="Calibri" panose="020F0502020204030204" pitchFamily="34" charset="0"/>
                      </a:endParaRPr>
                    </a:p>
                  </a:txBody>
                  <a:tcPr marL="7545" marR="7545" marT="7545" marB="0" anchor="ctr"/>
                </a:tc>
                <a:extLst>
                  <a:ext uri="{0D108BD9-81ED-4DB2-BD59-A6C34878D82A}">
                    <a16:rowId xmlns:a16="http://schemas.microsoft.com/office/drawing/2014/main" xmlns="" val="546929843"/>
                  </a:ext>
                </a:extLst>
              </a:tr>
              <a:tr h="150893">
                <a:tc>
                  <a:txBody>
                    <a:bodyPr/>
                    <a:lstStyle/>
                    <a:p>
                      <a:pPr algn="ctr" fontAlgn="ctr"/>
                      <a:r>
                        <a:rPr lang="es-MX" sz="900" b="1" u="none" strike="noStrike">
                          <a:effectLst/>
                        </a:rPr>
                        <a:t>6000</a:t>
                      </a:r>
                      <a:endParaRPr lang="es-MX" sz="900" b="1" i="0" u="none" strike="noStrike">
                        <a:solidFill>
                          <a:srgbClr val="000000"/>
                        </a:solidFill>
                        <a:effectLst/>
                        <a:latin typeface="Calibri" panose="020F0502020204030204" pitchFamily="34" charset="0"/>
                      </a:endParaRPr>
                    </a:p>
                  </a:txBody>
                  <a:tcPr marL="7545" marR="7545" marT="7545" marB="0" anchor="ctr"/>
                </a:tc>
                <a:tc>
                  <a:txBody>
                    <a:bodyPr/>
                    <a:lstStyle/>
                    <a:p>
                      <a:pPr algn="l" fontAlgn="ctr"/>
                      <a:r>
                        <a:rPr lang="es-MX" sz="900" b="1" u="none" strike="noStrike" dirty="0">
                          <a:effectLst/>
                        </a:rPr>
                        <a:t>INVERSION PÚBLICA</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a:t>
                      </a:r>
                      <a:endParaRPr lang="es-MX" sz="900" b="1" i="0" u="none" strike="noStrike" dirty="0">
                        <a:solidFill>
                          <a:srgbClr val="000000"/>
                        </a:solidFill>
                        <a:effectLst/>
                        <a:latin typeface="Calibri" panose="020F0502020204030204" pitchFamily="34" charset="0"/>
                      </a:endParaRPr>
                    </a:p>
                  </a:txBody>
                  <a:tcPr marL="7545" marR="7545" marT="7545" marB="0" anchor="ctr"/>
                </a:tc>
                <a:extLst>
                  <a:ext uri="{0D108BD9-81ED-4DB2-BD59-A6C34878D82A}">
                    <a16:rowId xmlns:a16="http://schemas.microsoft.com/office/drawing/2014/main" xmlns="" val="2581022986"/>
                  </a:ext>
                </a:extLst>
              </a:tr>
              <a:tr h="150893">
                <a:tc>
                  <a:txBody>
                    <a:bodyPr/>
                    <a:lstStyle/>
                    <a:p>
                      <a:pPr algn="ctr" fontAlgn="ctr"/>
                      <a:r>
                        <a:rPr lang="es-MX" sz="900" b="1" u="none" strike="noStrike">
                          <a:effectLst/>
                        </a:rPr>
                        <a:t>8000</a:t>
                      </a:r>
                      <a:endParaRPr lang="es-MX" sz="900" b="1" i="0" u="none" strike="noStrike">
                        <a:solidFill>
                          <a:srgbClr val="000000"/>
                        </a:solidFill>
                        <a:effectLst/>
                        <a:latin typeface="Calibri" panose="020F0502020204030204" pitchFamily="34" charset="0"/>
                      </a:endParaRPr>
                    </a:p>
                  </a:txBody>
                  <a:tcPr marL="7545" marR="7545" marT="7545" marB="0" anchor="ctr"/>
                </a:tc>
                <a:tc>
                  <a:txBody>
                    <a:bodyPr/>
                    <a:lstStyle/>
                    <a:p>
                      <a:pPr algn="l" fontAlgn="ctr"/>
                      <a:r>
                        <a:rPr lang="es-MX" sz="900" b="1" u="none" strike="noStrike" dirty="0">
                          <a:effectLst/>
                        </a:rPr>
                        <a:t>PARTICIPACIONES Y APORTACIONES</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dirty="0">
                          <a:effectLst/>
                        </a:rPr>
                        <a:t>        -   </a:t>
                      </a:r>
                      <a:endParaRPr lang="es-MX" sz="900" b="0"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a:t>
                      </a:r>
                      <a:endParaRPr lang="es-MX" sz="900" b="1" i="0" u="none" strike="noStrike" dirty="0">
                        <a:solidFill>
                          <a:srgbClr val="000000"/>
                        </a:solidFill>
                        <a:effectLst/>
                        <a:latin typeface="Calibri" panose="020F0502020204030204" pitchFamily="34" charset="0"/>
                      </a:endParaRPr>
                    </a:p>
                  </a:txBody>
                  <a:tcPr marL="7545" marR="7545" marT="7545" marB="0" anchor="ctr"/>
                </a:tc>
                <a:extLst>
                  <a:ext uri="{0D108BD9-81ED-4DB2-BD59-A6C34878D82A}">
                    <a16:rowId xmlns:a16="http://schemas.microsoft.com/office/drawing/2014/main" xmlns="" val="2417134765"/>
                  </a:ext>
                </a:extLst>
              </a:tr>
              <a:tr h="150893">
                <a:tc gridSpan="2">
                  <a:txBody>
                    <a:bodyPr/>
                    <a:lstStyle/>
                    <a:p>
                      <a:pPr algn="ctr" fontAlgn="ctr"/>
                      <a:r>
                        <a:rPr lang="es-MX" sz="900" b="1" u="none" strike="noStrike" dirty="0">
                          <a:effectLst/>
                        </a:rPr>
                        <a:t>TOTAL</a:t>
                      </a:r>
                      <a:endParaRPr lang="es-MX" sz="900" b="1" i="0" u="none" strike="noStrike" dirty="0">
                        <a:solidFill>
                          <a:srgbClr val="000000"/>
                        </a:solidFill>
                        <a:effectLst/>
                        <a:latin typeface="Calibri" panose="020F0502020204030204" pitchFamily="34" charset="0"/>
                      </a:endParaRPr>
                    </a:p>
                  </a:txBody>
                  <a:tcPr marL="7545" marR="7545" marT="7545" marB="0" anchor="ctr"/>
                </a:tc>
                <a:tc hMerge="1">
                  <a:txBody>
                    <a:bodyPr/>
                    <a:lstStyle/>
                    <a:p>
                      <a:endParaRPr lang="es-MX"/>
                    </a:p>
                  </a:txBody>
                  <a:tcPr/>
                </a:tc>
                <a:tc>
                  <a:txBody>
                    <a:bodyPr/>
                    <a:lstStyle/>
                    <a:p>
                      <a:pPr algn="r" fontAlgn="ctr"/>
                      <a:r>
                        <a:rPr lang="es-MX" sz="900" b="1" u="none" strike="noStrike" dirty="0">
                          <a:effectLst/>
                        </a:rPr>
                        <a:t> $  2,036,654.53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   </a:t>
                      </a:r>
                      <a:endParaRPr lang="es-MX" sz="900" b="1" i="0" u="none" strike="noStrike" dirty="0">
                        <a:solidFill>
                          <a:srgbClr val="000000"/>
                        </a:solidFill>
                        <a:effectLst/>
                        <a:latin typeface="Calibri" panose="020F0502020204030204" pitchFamily="34" charset="0"/>
                      </a:endParaRPr>
                    </a:p>
                  </a:txBody>
                  <a:tcPr marL="7545" marR="7545" marT="7545" marB="0" anchor="ctr"/>
                </a:tc>
                <a:tc>
                  <a:txBody>
                    <a:bodyPr/>
                    <a:lstStyle/>
                    <a:p>
                      <a:pPr algn="r" fontAlgn="ctr"/>
                      <a:r>
                        <a:rPr lang="es-MX" sz="900" b="1" u="none" strike="noStrike" dirty="0">
                          <a:effectLst/>
                        </a:rPr>
                        <a:t> $    2,036,654.53 </a:t>
                      </a:r>
                      <a:endParaRPr lang="es-MX" sz="900" b="1" i="0" u="none" strike="noStrike" dirty="0">
                        <a:solidFill>
                          <a:srgbClr val="000000"/>
                        </a:solidFill>
                        <a:effectLst/>
                        <a:latin typeface="Calibri" panose="020F0502020204030204" pitchFamily="34" charset="0"/>
                      </a:endParaRPr>
                    </a:p>
                  </a:txBody>
                  <a:tcPr marL="7545" marR="7545" marT="7545" marB="0" anchor="ctr"/>
                </a:tc>
                <a:extLst>
                  <a:ext uri="{0D108BD9-81ED-4DB2-BD59-A6C34878D82A}">
                    <a16:rowId xmlns:a16="http://schemas.microsoft.com/office/drawing/2014/main" xmlns="" val="1943972729"/>
                  </a:ext>
                </a:extLst>
              </a:tr>
            </a:tbl>
          </a:graphicData>
        </a:graphic>
      </p:graphicFrame>
    </p:spTree>
    <p:extLst>
      <p:ext uri="{BB962C8B-B14F-4D97-AF65-F5344CB8AC3E}">
        <p14:creationId xmlns:p14="http://schemas.microsoft.com/office/powerpoint/2010/main" val="18330515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628650" y="2041908"/>
          <a:ext cx="7886699" cy="2774184"/>
        </p:xfrm>
        <a:graphic>
          <a:graphicData uri="http://schemas.openxmlformats.org/drawingml/2006/table">
            <a:tbl>
              <a:tblPr>
                <a:tableStyleId>{16D9F66E-5EB9-4882-86FB-DCBF35E3C3E4}</a:tableStyleId>
              </a:tblPr>
              <a:tblGrid>
                <a:gridCol w="2490537">
                  <a:extLst>
                    <a:ext uri="{9D8B030D-6E8A-4147-A177-3AD203B41FA5}">
                      <a16:colId xmlns:a16="http://schemas.microsoft.com/office/drawing/2014/main" xmlns="" val="1546461607"/>
                    </a:ext>
                  </a:extLst>
                </a:gridCol>
                <a:gridCol w="688231">
                  <a:extLst>
                    <a:ext uri="{9D8B030D-6E8A-4147-A177-3AD203B41FA5}">
                      <a16:colId xmlns:a16="http://schemas.microsoft.com/office/drawing/2014/main" xmlns="" val="1918993160"/>
                    </a:ext>
                  </a:extLst>
                </a:gridCol>
                <a:gridCol w="688231">
                  <a:extLst>
                    <a:ext uri="{9D8B030D-6E8A-4147-A177-3AD203B41FA5}">
                      <a16:colId xmlns:a16="http://schemas.microsoft.com/office/drawing/2014/main" xmlns="" val="3486634412"/>
                    </a:ext>
                  </a:extLst>
                </a:gridCol>
                <a:gridCol w="741999">
                  <a:extLst>
                    <a:ext uri="{9D8B030D-6E8A-4147-A177-3AD203B41FA5}">
                      <a16:colId xmlns:a16="http://schemas.microsoft.com/office/drawing/2014/main" xmlns="" val="2087264844"/>
                    </a:ext>
                  </a:extLst>
                </a:gridCol>
                <a:gridCol w="688231">
                  <a:extLst>
                    <a:ext uri="{9D8B030D-6E8A-4147-A177-3AD203B41FA5}">
                      <a16:colId xmlns:a16="http://schemas.microsoft.com/office/drawing/2014/main" xmlns="" val="20800663"/>
                    </a:ext>
                  </a:extLst>
                </a:gridCol>
                <a:gridCol w="688231">
                  <a:extLst>
                    <a:ext uri="{9D8B030D-6E8A-4147-A177-3AD203B41FA5}">
                      <a16:colId xmlns:a16="http://schemas.microsoft.com/office/drawing/2014/main" xmlns="" val="4118340089"/>
                    </a:ext>
                  </a:extLst>
                </a:gridCol>
                <a:gridCol w="688231">
                  <a:extLst>
                    <a:ext uri="{9D8B030D-6E8A-4147-A177-3AD203B41FA5}">
                      <a16:colId xmlns:a16="http://schemas.microsoft.com/office/drawing/2014/main" xmlns="" val="752845056"/>
                    </a:ext>
                  </a:extLst>
                </a:gridCol>
                <a:gridCol w="645217">
                  <a:extLst>
                    <a:ext uri="{9D8B030D-6E8A-4147-A177-3AD203B41FA5}">
                      <a16:colId xmlns:a16="http://schemas.microsoft.com/office/drawing/2014/main" xmlns="" val="4149375172"/>
                    </a:ext>
                  </a:extLst>
                </a:gridCol>
                <a:gridCol w="567791">
                  <a:extLst>
                    <a:ext uri="{9D8B030D-6E8A-4147-A177-3AD203B41FA5}">
                      <a16:colId xmlns:a16="http://schemas.microsoft.com/office/drawing/2014/main" xmlns="" val="102001709"/>
                    </a:ext>
                  </a:extLst>
                </a:gridCol>
              </a:tblGrid>
              <a:tr h="129008">
                <a:tc gridSpan="9">
                  <a:txBody>
                    <a:bodyPr/>
                    <a:lstStyle/>
                    <a:p>
                      <a:pPr algn="ctr" fontAlgn="b"/>
                      <a:r>
                        <a:rPr lang="es-MX" sz="1000" b="1" u="none" strike="noStrike" dirty="0">
                          <a:effectLst/>
                        </a:rPr>
                        <a:t>UNIVERSIDAD TECNOLÓGICA DEL USUMACINTA</a:t>
                      </a:r>
                      <a:endParaRPr lang="es-MX" sz="1000" b="1" i="0" u="none" strike="noStrike" dirty="0">
                        <a:solidFill>
                          <a:srgbClr val="000000"/>
                        </a:solidFill>
                        <a:effectLst/>
                        <a:latin typeface="Calibri" panose="020F0502020204030204" pitchFamily="34" charset="0"/>
                      </a:endParaRPr>
                    </a:p>
                  </a:txBody>
                  <a:tcPr marL="6450" marR="6450" marT="645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677667421"/>
                  </a:ext>
                </a:extLst>
              </a:tr>
              <a:tr h="129008">
                <a:tc gridSpan="9">
                  <a:txBody>
                    <a:bodyPr/>
                    <a:lstStyle/>
                    <a:p>
                      <a:pPr algn="ctr" fontAlgn="b"/>
                      <a:r>
                        <a:rPr lang="es-MX" sz="1000" b="1" u="none" strike="noStrike" dirty="0">
                          <a:effectLst/>
                        </a:rPr>
                        <a:t>Avance Programático Presupuestal</a:t>
                      </a:r>
                      <a:endParaRPr lang="es-MX" sz="1000" b="1" i="0" u="none" strike="noStrike" dirty="0">
                        <a:solidFill>
                          <a:srgbClr val="000000"/>
                        </a:solidFill>
                        <a:effectLst/>
                        <a:latin typeface="Calibri" panose="020F0502020204030204" pitchFamily="34" charset="0"/>
                      </a:endParaRPr>
                    </a:p>
                  </a:txBody>
                  <a:tcPr marL="6450" marR="6450" marT="645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178160587"/>
                  </a:ext>
                </a:extLst>
              </a:tr>
              <a:tr h="129008">
                <a:tc gridSpan="9">
                  <a:txBody>
                    <a:bodyPr/>
                    <a:lstStyle/>
                    <a:p>
                      <a:pPr algn="ctr" fontAlgn="b"/>
                      <a:r>
                        <a:rPr lang="es-ES" sz="1000" b="1" u="none" strike="noStrike" dirty="0">
                          <a:effectLst/>
                        </a:rPr>
                        <a:t>Concentrado por Fuente de Financiamiento</a:t>
                      </a:r>
                      <a:endParaRPr lang="es-ES" sz="1000" b="1" i="0" u="none" strike="noStrike" dirty="0">
                        <a:solidFill>
                          <a:srgbClr val="000000"/>
                        </a:solidFill>
                        <a:effectLst/>
                        <a:latin typeface="Calibri" panose="020F0502020204030204" pitchFamily="34" charset="0"/>
                      </a:endParaRPr>
                    </a:p>
                  </a:txBody>
                  <a:tcPr marL="6450" marR="6450" marT="645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4217873446"/>
                  </a:ext>
                </a:extLst>
              </a:tr>
              <a:tr h="516033">
                <a:tc>
                  <a:txBody>
                    <a:bodyPr/>
                    <a:lstStyle/>
                    <a:p>
                      <a:pPr algn="ctr" fontAlgn="ctr"/>
                      <a:r>
                        <a:rPr lang="es-MX" sz="700" b="1" u="none" strike="noStrike" dirty="0">
                          <a:effectLst/>
                        </a:rPr>
                        <a:t>FUENTE DE FINANCIAMIENTO</a:t>
                      </a:r>
                      <a:endParaRPr lang="es-MX" sz="700" b="1" i="0" u="none" strike="noStrike" dirty="0">
                        <a:solidFill>
                          <a:srgbClr val="FFFFFF"/>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AUTORIZADO ANUAL</a:t>
                      </a:r>
                      <a:endParaRPr lang="es-MX" sz="700" b="1" i="0" u="none" strike="noStrike" dirty="0">
                        <a:solidFill>
                          <a:srgbClr val="FFFFFF"/>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MODIFICADO</a:t>
                      </a:r>
                      <a:endParaRPr lang="es-MX" sz="700" b="1" i="0" u="none" strike="noStrike" dirty="0">
                        <a:solidFill>
                          <a:srgbClr val="FFFFFF"/>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COMPROMETIDO</a:t>
                      </a:r>
                      <a:endParaRPr lang="es-MX" sz="700" b="1" i="0" u="none" strike="noStrike" dirty="0">
                        <a:solidFill>
                          <a:srgbClr val="FFFFFF"/>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DEVENGADO</a:t>
                      </a:r>
                      <a:endParaRPr lang="es-MX" sz="700" b="1" i="0" u="none" strike="noStrike" dirty="0">
                        <a:solidFill>
                          <a:srgbClr val="FFFFFF"/>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EJERCIDO</a:t>
                      </a:r>
                      <a:endParaRPr lang="es-MX" sz="700" b="1" i="0" u="none" strike="noStrike" dirty="0">
                        <a:solidFill>
                          <a:srgbClr val="FFFFFF"/>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SALDO POR EJERCER</a:t>
                      </a:r>
                      <a:endParaRPr lang="es-MX" sz="700" b="1" i="0" u="none" strike="noStrike" dirty="0">
                        <a:solidFill>
                          <a:srgbClr val="FFFFFF"/>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 EJERCIDO PROGRAMADO</a:t>
                      </a:r>
                      <a:endParaRPr lang="es-MX" sz="700" b="1" i="0" u="none" strike="noStrike" dirty="0">
                        <a:solidFill>
                          <a:srgbClr val="FFFFFF"/>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 EJERCIDO AUTORIZADO ANUAL</a:t>
                      </a:r>
                      <a:endParaRPr lang="es-MX" sz="700" b="1" i="0" u="none" strike="noStrike" dirty="0">
                        <a:solidFill>
                          <a:srgbClr val="FFFFFF"/>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2808082564"/>
                  </a:ext>
                </a:extLst>
              </a:tr>
              <a:tr h="129008">
                <a:tc>
                  <a:txBody>
                    <a:bodyPr/>
                    <a:lstStyle/>
                    <a:p>
                      <a:pPr algn="l" fontAlgn="ctr"/>
                      <a:r>
                        <a:rPr lang="es-MX" sz="700" b="1" u="none" strike="noStrike" dirty="0">
                          <a:effectLst/>
                        </a:rPr>
                        <a:t>No Etiquetados</a:t>
                      </a:r>
                      <a:endParaRPr lang="es-MX" sz="700" b="1" i="0" u="none" strike="noStrike" dirty="0">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19,366,920.00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19,528,102.00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2,272,500.00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2,036,654.53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2,036,654.53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17,491,447.47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10%</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11%</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1418466501"/>
                  </a:ext>
                </a:extLst>
              </a:tr>
              <a:tr h="129008">
                <a:tc>
                  <a:txBody>
                    <a:bodyPr/>
                    <a:lstStyle/>
                    <a:p>
                      <a:pPr algn="l" fontAlgn="ctr"/>
                      <a:r>
                        <a:rPr lang="es-MX" sz="700" b="1" u="none" strike="noStrike" dirty="0">
                          <a:effectLst/>
                        </a:rPr>
                        <a:t>Recursos Fiscales</a:t>
                      </a:r>
                      <a:endParaRPr lang="es-MX" sz="700" b="1" i="0" u="none" strike="noStrike" dirty="0">
                        <a:solidFill>
                          <a:srgbClr val="000000"/>
                        </a:solidFill>
                        <a:effectLst/>
                        <a:latin typeface="Calibri" panose="020F0502020204030204" pitchFamily="34" charset="0"/>
                      </a:endParaRPr>
                    </a:p>
                  </a:txBody>
                  <a:tcPr marL="174161"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2148160770"/>
                  </a:ext>
                </a:extLst>
              </a:tr>
              <a:tr h="129008">
                <a:tc>
                  <a:txBody>
                    <a:bodyPr/>
                    <a:lstStyle/>
                    <a:p>
                      <a:pPr algn="l" fontAlgn="ctr"/>
                      <a:r>
                        <a:rPr lang="es-MX" sz="700" b="1" u="none" strike="noStrike" dirty="0">
                          <a:effectLst/>
                        </a:rPr>
                        <a:t>Financiamientos Internos</a:t>
                      </a:r>
                      <a:endParaRPr lang="es-MX" sz="700" b="1" i="0" u="none" strike="noStrike" dirty="0">
                        <a:solidFill>
                          <a:srgbClr val="000000"/>
                        </a:solidFill>
                        <a:effectLst/>
                        <a:latin typeface="Calibri" panose="020F0502020204030204" pitchFamily="34" charset="0"/>
                      </a:endParaRPr>
                    </a:p>
                  </a:txBody>
                  <a:tcPr marL="174161"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202663984"/>
                  </a:ext>
                </a:extLst>
              </a:tr>
              <a:tr h="129008">
                <a:tc>
                  <a:txBody>
                    <a:bodyPr/>
                    <a:lstStyle/>
                    <a:p>
                      <a:pPr algn="l" fontAlgn="ctr"/>
                      <a:r>
                        <a:rPr lang="es-MX" sz="700" b="1" u="none" strike="noStrike" dirty="0">
                          <a:effectLst/>
                        </a:rPr>
                        <a:t>Financiamientos Externos</a:t>
                      </a:r>
                      <a:endParaRPr lang="es-MX" sz="700" b="1" i="0" u="none" strike="noStrike" dirty="0">
                        <a:solidFill>
                          <a:srgbClr val="000000"/>
                        </a:solidFill>
                        <a:effectLst/>
                        <a:latin typeface="Calibri" panose="020F0502020204030204" pitchFamily="34" charset="0"/>
                      </a:endParaRPr>
                    </a:p>
                  </a:txBody>
                  <a:tcPr marL="174161"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3073053210"/>
                  </a:ext>
                </a:extLst>
              </a:tr>
              <a:tr h="129008">
                <a:tc>
                  <a:txBody>
                    <a:bodyPr/>
                    <a:lstStyle/>
                    <a:p>
                      <a:pPr algn="l" fontAlgn="ctr"/>
                      <a:r>
                        <a:rPr lang="es-MX" sz="700" b="1" u="none" strike="noStrike" dirty="0">
                          <a:effectLst/>
                        </a:rPr>
                        <a:t>Ingresos Propios</a:t>
                      </a:r>
                      <a:endParaRPr lang="es-MX" sz="700" b="1" i="0" u="none" strike="noStrike" dirty="0">
                        <a:solidFill>
                          <a:srgbClr val="000000"/>
                        </a:solidFill>
                        <a:effectLst/>
                        <a:latin typeface="Calibri" panose="020F0502020204030204" pitchFamily="34" charset="0"/>
                      </a:endParaRPr>
                    </a:p>
                  </a:txBody>
                  <a:tcPr marL="174161" marR="6450" marT="6450" marB="0" anchor="ctr"/>
                </a:tc>
                <a:tc>
                  <a:txBody>
                    <a:bodyPr/>
                    <a:lstStyle/>
                    <a:p>
                      <a:pPr algn="l" fontAlgn="ctr"/>
                      <a:r>
                        <a:rPr lang="es-MX" sz="700" u="none" strike="noStrike">
                          <a:effectLst/>
                        </a:rPr>
                        <a:t>       1,949,420.00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1,949,420.00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1,949,420.00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267918647"/>
                  </a:ext>
                </a:extLst>
              </a:tr>
              <a:tr h="129008">
                <a:tc>
                  <a:txBody>
                    <a:bodyPr/>
                    <a:lstStyle/>
                    <a:p>
                      <a:pPr algn="l" fontAlgn="ctr"/>
                      <a:r>
                        <a:rPr lang="es-MX" sz="700" b="1" u="none" strike="noStrike" dirty="0">
                          <a:effectLst/>
                        </a:rPr>
                        <a:t>Recursos Federales</a:t>
                      </a:r>
                      <a:endParaRPr lang="es-MX" sz="700" b="1" i="0" u="none" strike="noStrike" dirty="0">
                        <a:solidFill>
                          <a:srgbClr val="000000"/>
                        </a:solidFill>
                        <a:effectLst/>
                        <a:latin typeface="Calibri" panose="020F0502020204030204" pitchFamily="34" charset="0"/>
                      </a:endParaRPr>
                    </a:p>
                  </a:txBody>
                  <a:tcPr marL="174161"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2081406691"/>
                  </a:ext>
                </a:extLst>
              </a:tr>
              <a:tr h="129008">
                <a:tc>
                  <a:txBody>
                    <a:bodyPr/>
                    <a:lstStyle/>
                    <a:p>
                      <a:pPr algn="l" fontAlgn="ctr"/>
                      <a:r>
                        <a:rPr lang="es-MX" sz="700" b="1" u="none" strike="noStrike" dirty="0">
                          <a:effectLst/>
                        </a:rPr>
                        <a:t>Recursos Estatales</a:t>
                      </a:r>
                      <a:endParaRPr lang="es-MX" sz="700" b="1" i="0" u="none" strike="noStrike" dirty="0">
                        <a:solidFill>
                          <a:srgbClr val="000000"/>
                        </a:solidFill>
                        <a:effectLst/>
                        <a:latin typeface="Calibri" panose="020F0502020204030204" pitchFamily="34" charset="0"/>
                      </a:endParaRPr>
                    </a:p>
                  </a:txBody>
                  <a:tcPr marL="174161" marR="6450" marT="6450" marB="0" anchor="ctr"/>
                </a:tc>
                <a:tc>
                  <a:txBody>
                    <a:bodyPr/>
                    <a:lstStyle/>
                    <a:p>
                      <a:pPr algn="l" fontAlgn="ctr"/>
                      <a:r>
                        <a:rPr lang="es-MX" sz="700" u="none" strike="noStrike">
                          <a:effectLst/>
                        </a:rPr>
                        <a:t>     17,417,500.00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17,578,682.00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2,272,500.00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2,036,654.53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2,036,654.53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15,542,027.47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12%</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12%</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569826510"/>
                  </a:ext>
                </a:extLst>
              </a:tr>
              <a:tr h="129008">
                <a:tc>
                  <a:txBody>
                    <a:bodyPr/>
                    <a:lstStyle/>
                    <a:p>
                      <a:pPr algn="l" fontAlgn="ctr"/>
                      <a:r>
                        <a:rPr lang="es-ES" sz="700" b="1" u="none" strike="noStrike" dirty="0">
                          <a:effectLst/>
                        </a:rPr>
                        <a:t>Otros Recursos de Libre Disposición</a:t>
                      </a:r>
                      <a:endParaRPr lang="es-ES" sz="700" b="1" i="0" u="none" strike="noStrike" dirty="0">
                        <a:solidFill>
                          <a:srgbClr val="000000"/>
                        </a:solidFill>
                        <a:effectLst/>
                        <a:latin typeface="Calibri" panose="020F0502020204030204" pitchFamily="34" charset="0"/>
                      </a:endParaRPr>
                    </a:p>
                  </a:txBody>
                  <a:tcPr marL="174161"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3936128637"/>
                  </a:ext>
                </a:extLst>
              </a:tr>
              <a:tr h="129008">
                <a:tc>
                  <a:txBody>
                    <a:bodyPr/>
                    <a:lstStyle/>
                    <a:p>
                      <a:pPr algn="l" fontAlgn="ctr"/>
                      <a:r>
                        <a:rPr lang="es-MX" sz="700" b="1" u="none" strike="noStrike" dirty="0">
                          <a:effectLst/>
                        </a:rPr>
                        <a:t>Etiquetados</a:t>
                      </a:r>
                      <a:endParaRPr lang="es-MX" sz="700" b="1" i="0" u="none" strike="noStrike" dirty="0">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17,417,500.00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17,578,682.00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17,578,682.00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861973467"/>
                  </a:ext>
                </a:extLst>
              </a:tr>
              <a:tr h="129008">
                <a:tc>
                  <a:txBody>
                    <a:bodyPr/>
                    <a:lstStyle/>
                    <a:p>
                      <a:pPr algn="l" fontAlgn="ctr"/>
                      <a:r>
                        <a:rPr lang="es-MX" sz="700" b="1" u="none" strike="noStrike" dirty="0">
                          <a:effectLst/>
                        </a:rPr>
                        <a:t>Recursos Federales</a:t>
                      </a:r>
                      <a:endParaRPr lang="es-MX" sz="700" b="1" i="0" u="none" strike="noStrike" dirty="0">
                        <a:solidFill>
                          <a:srgbClr val="000000"/>
                        </a:solidFill>
                        <a:effectLst/>
                        <a:latin typeface="Calibri" panose="020F0502020204030204" pitchFamily="34" charset="0"/>
                      </a:endParaRPr>
                    </a:p>
                  </a:txBody>
                  <a:tcPr marL="174161" marR="6450" marT="6450" marB="0" anchor="ctr"/>
                </a:tc>
                <a:tc>
                  <a:txBody>
                    <a:bodyPr/>
                    <a:lstStyle/>
                    <a:p>
                      <a:pPr algn="l" fontAlgn="ctr"/>
                      <a:r>
                        <a:rPr lang="es-MX" sz="700" u="none" strike="noStrike">
                          <a:effectLst/>
                        </a:rPr>
                        <a:t>     17,417,500.00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17,578,682.00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17,578,682.00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r" fontAlgn="ctr"/>
                      <a:r>
                        <a:rPr lang="es-MX" sz="700" u="none" strike="noStrike">
                          <a:effectLst/>
                        </a:rPr>
                        <a:t>0%</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3887178234"/>
                  </a:ext>
                </a:extLst>
              </a:tr>
              <a:tr h="129008">
                <a:tc>
                  <a:txBody>
                    <a:bodyPr/>
                    <a:lstStyle/>
                    <a:p>
                      <a:pPr algn="l" fontAlgn="ctr"/>
                      <a:r>
                        <a:rPr lang="es-MX" sz="700" b="1" u="none" strike="noStrike" dirty="0">
                          <a:effectLst/>
                        </a:rPr>
                        <a:t>Recursos Estatales</a:t>
                      </a:r>
                      <a:endParaRPr lang="es-MX" sz="700" b="1" i="0" u="none" strike="noStrike" dirty="0">
                        <a:solidFill>
                          <a:srgbClr val="000000"/>
                        </a:solidFill>
                        <a:effectLst/>
                        <a:latin typeface="Calibri" panose="020F0502020204030204" pitchFamily="34" charset="0"/>
                      </a:endParaRPr>
                    </a:p>
                  </a:txBody>
                  <a:tcPr marL="174161"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3687458148"/>
                  </a:ext>
                </a:extLst>
              </a:tr>
              <a:tr h="129008">
                <a:tc>
                  <a:txBody>
                    <a:bodyPr/>
                    <a:lstStyle/>
                    <a:p>
                      <a:pPr algn="l" fontAlgn="ctr"/>
                      <a:r>
                        <a:rPr lang="es-MX" sz="700" b="1" u="none" strike="noStrike" dirty="0">
                          <a:effectLst/>
                        </a:rPr>
                        <a:t>Otros Recursos de Transferencias Federales Etiquetadas</a:t>
                      </a:r>
                      <a:endParaRPr lang="es-MX" sz="700" b="1" i="0" u="none" strike="noStrike" dirty="0">
                        <a:solidFill>
                          <a:srgbClr val="000000"/>
                        </a:solidFill>
                        <a:effectLst/>
                        <a:latin typeface="Calibri" panose="020F0502020204030204" pitchFamily="34" charset="0"/>
                      </a:endParaRPr>
                    </a:p>
                  </a:txBody>
                  <a:tcPr marL="174161"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1" i="0" u="none" strike="noStrike">
                        <a:solidFill>
                          <a:srgbClr val="000000"/>
                        </a:solidFill>
                        <a:effectLst/>
                        <a:latin typeface="Calibri" panose="020F0502020204030204" pitchFamily="34" charset="0"/>
                      </a:endParaRPr>
                    </a:p>
                  </a:txBody>
                  <a:tcPr marL="6450" marR="6450" marT="6450" marB="0" anchor="ctr"/>
                </a:tc>
                <a:tc>
                  <a:txBody>
                    <a:bodyPr/>
                    <a:lstStyle/>
                    <a:p>
                      <a:pPr algn="l" fontAlgn="ctr"/>
                      <a:r>
                        <a:rPr lang="es-MX" sz="700" u="none" strike="noStrike">
                          <a:effectLst/>
                        </a:rPr>
                        <a:t> </a:t>
                      </a:r>
                      <a:endParaRPr lang="es-MX" sz="700" b="1" i="0" u="none" strike="noStrike">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715376455"/>
                  </a:ext>
                </a:extLst>
              </a:tr>
              <a:tr h="233505">
                <a:tc>
                  <a:txBody>
                    <a:bodyPr/>
                    <a:lstStyle/>
                    <a:p>
                      <a:pPr algn="ctr" fontAlgn="ctr"/>
                      <a:r>
                        <a:rPr lang="es-MX" sz="700" b="1" u="none" strike="noStrike" dirty="0">
                          <a:effectLst/>
                        </a:rPr>
                        <a:t>TOTAL</a:t>
                      </a:r>
                      <a:endParaRPr lang="es-MX" sz="700" b="1" i="0" u="none" strike="noStrike" dirty="0">
                        <a:solidFill>
                          <a:srgbClr val="000000"/>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 $  36,784,420.00 </a:t>
                      </a:r>
                      <a:endParaRPr lang="es-MX" sz="700" b="1" i="0" u="none" strike="noStrike" dirty="0">
                        <a:solidFill>
                          <a:srgbClr val="000000"/>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 $  37,106,784.00 </a:t>
                      </a:r>
                      <a:endParaRPr lang="es-MX" sz="700" b="1" i="0" u="none" strike="noStrike" dirty="0">
                        <a:solidFill>
                          <a:srgbClr val="000000"/>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 $       2,272,500.00 </a:t>
                      </a:r>
                      <a:endParaRPr lang="es-MX" sz="700" b="1" i="0" u="none" strike="noStrike" dirty="0">
                        <a:solidFill>
                          <a:srgbClr val="000000"/>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 $    2,036,654.53 </a:t>
                      </a:r>
                      <a:endParaRPr lang="es-MX" sz="700" b="1" i="0" u="none" strike="noStrike" dirty="0">
                        <a:solidFill>
                          <a:srgbClr val="000000"/>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 $    2,036,654.53 </a:t>
                      </a:r>
                      <a:endParaRPr lang="es-MX" sz="700" b="1" i="0" u="none" strike="noStrike" dirty="0">
                        <a:solidFill>
                          <a:srgbClr val="000000"/>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 $  35,070,129.47 </a:t>
                      </a:r>
                      <a:endParaRPr lang="es-MX" sz="700" b="1" i="0" u="none" strike="noStrike" dirty="0">
                        <a:solidFill>
                          <a:srgbClr val="000000"/>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5%</a:t>
                      </a:r>
                      <a:endParaRPr lang="es-MX" sz="700" b="1" i="0" u="none" strike="noStrike" dirty="0">
                        <a:solidFill>
                          <a:srgbClr val="000000"/>
                        </a:solidFill>
                        <a:effectLst/>
                        <a:latin typeface="Calibri" panose="020F0502020204030204" pitchFamily="34" charset="0"/>
                      </a:endParaRPr>
                    </a:p>
                  </a:txBody>
                  <a:tcPr marL="6450" marR="6450" marT="6450" marB="0" anchor="ctr"/>
                </a:tc>
                <a:tc>
                  <a:txBody>
                    <a:bodyPr/>
                    <a:lstStyle/>
                    <a:p>
                      <a:pPr algn="ctr" fontAlgn="ctr"/>
                      <a:r>
                        <a:rPr lang="es-MX" sz="700" b="1" u="none" strike="noStrike" dirty="0">
                          <a:effectLst/>
                        </a:rPr>
                        <a:t>6%</a:t>
                      </a:r>
                      <a:endParaRPr lang="es-MX" sz="700" b="1" i="0" u="none" strike="noStrike" dirty="0">
                        <a:solidFill>
                          <a:srgbClr val="000000"/>
                        </a:solidFill>
                        <a:effectLst/>
                        <a:latin typeface="Calibri" panose="020F0502020204030204" pitchFamily="34" charset="0"/>
                      </a:endParaRPr>
                    </a:p>
                  </a:txBody>
                  <a:tcPr marL="6450" marR="6450" marT="6450" marB="0" anchor="ctr"/>
                </a:tc>
                <a:extLst>
                  <a:ext uri="{0D108BD9-81ED-4DB2-BD59-A6C34878D82A}">
                    <a16:rowId xmlns:a16="http://schemas.microsoft.com/office/drawing/2014/main" xmlns="" val="239033558"/>
                  </a:ext>
                </a:extLst>
              </a:tr>
            </a:tbl>
          </a:graphicData>
        </a:graphic>
      </p:graphicFrame>
    </p:spTree>
    <p:extLst>
      <p:ext uri="{BB962C8B-B14F-4D97-AF65-F5344CB8AC3E}">
        <p14:creationId xmlns:p14="http://schemas.microsoft.com/office/powerpoint/2010/main" val="34624764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628649" y="2250251"/>
          <a:ext cx="7886702" cy="2392788"/>
        </p:xfrm>
        <a:graphic>
          <a:graphicData uri="http://schemas.openxmlformats.org/drawingml/2006/table">
            <a:tbl>
              <a:tblPr>
                <a:tableStyleId>{16D9F66E-5EB9-4882-86FB-DCBF35E3C3E4}</a:tableStyleId>
              </a:tblPr>
              <a:tblGrid>
                <a:gridCol w="2060787">
                  <a:extLst>
                    <a:ext uri="{9D8B030D-6E8A-4147-A177-3AD203B41FA5}">
                      <a16:colId xmlns:a16="http://schemas.microsoft.com/office/drawing/2014/main" xmlns="" val="3723084642"/>
                    </a:ext>
                  </a:extLst>
                </a:gridCol>
                <a:gridCol w="755386">
                  <a:extLst>
                    <a:ext uri="{9D8B030D-6E8A-4147-A177-3AD203B41FA5}">
                      <a16:colId xmlns:a16="http://schemas.microsoft.com/office/drawing/2014/main" xmlns="" val="2310099457"/>
                    </a:ext>
                  </a:extLst>
                </a:gridCol>
                <a:gridCol w="755386">
                  <a:extLst>
                    <a:ext uri="{9D8B030D-6E8A-4147-A177-3AD203B41FA5}">
                      <a16:colId xmlns:a16="http://schemas.microsoft.com/office/drawing/2014/main" xmlns="" val="3155956709"/>
                    </a:ext>
                  </a:extLst>
                </a:gridCol>
                <a:gridCol w="812039">
                  <a:extLst>
                    <a:ext uri="{9D8B030D-6E8A-4147-A177-3AD203B41FA5}">
                      <a16:colId xmlns:a16="http://schemas.microsoft.com/office/drawing/2014/main" xmlns="" val="3044064897"/>
                    </a:ext>
                  </a:extLst>
                </a:gridCol>
                <a:gridCol w="701093">
                  <a:extLst>
                    <a:ext uri="{9D8B030D-6E8A-4147-A177-3AD203B41FA5}">
                      <a16:colId xmlns:a16="http://schemas.microsoft.com/office/drawing/2014/main" xmlns="" val="567892011"/>
                    </a:ext>
                  </a:extLst>
                </a:gridCol>
                <a:gridCol w="701093">
                  <a:extLst>
                    <a:ext uri="{9D8B030D-6E8A-4147-A177-3AD203B41FA5}">
                      <a16:colId xmlns:a16="http://schemas.microsoft.com/office/drawing/2014/main" xmlns="" val="1910075463"/>
                    </a:ext>
                  </a:extLst>
                </a:gridCol>
                <a:gridCol w="755386">
                  <a:extLst>
                    <a:ext uri="{9D8B030D-6E8A-4147-A177-3AD203B41FA5}">
                      <a16:colId xmlns:a16="http://schemas.microsoft.com/office/drawing/2014/main" xmlns="" val="2372155217"/>
                    </a:ext>
                  </a:extLst>
                </a:gridCol>
                <a:gridCol w="701093">
                  <a:extLst>
                    <a:ext uri="{9D8B030D-6E8A-4147-A177-3AD203B41FA5}">
                      <a16:colId xmlns:a16="http://schemas.microsoft.com/office/drawing/2014/main" xmlns="" val="3867566929"/>
                    </a:ext>
                  </a:extLst>
                </a:gridCol>
                <a:gridCol w="644439">
                  <a:extLst>
                    <a:ext uri="{9D8B030D-6E8A-4147-A177-3AD203B41FA5}">
                      <a16:colId xmlns:a16="http://schemas.microsoft.com/office/drawing/2014/main" xmlns="" val="955413069"/>
                    </a:ext>
                  </a:extLst>
                </a:gridCol>
              </a:tblGrid>
              <a:tr h="141847">
                <a:tc gridSpan="9">
                  <a:txBody>
                    <a:bodyPr/>
                    <a:lstStyle/>
                    <a:p>
                      <a:pPr algn="ctr" fontAlgn="b"/>
                      <a:r>
                        <a:rPr lang="es-MX" sz="1000" b="1" u="none" strike="noStrike" dirty="0">
                          <a:effectLst/>
                        </a:rPr>
                        <a:t>Avance Programático Presupuestal </a:t>
                      </a:r>
                      <a:endParaRPr lang="es-MX" sz="1000" b="1" i="0" u="none" strike="noStrike" dirty="0">
                        <a:solidFill>
                          <a:srgbClr val="000000"/>
                        </a:solidFill>
                        <a:effectLst/>
                        <a:latin typeface="Calibri" panose="020F0502020204030204" pitchFamily="34" charset="0"/>
                      </a:endParaRPr>
                    </a:p>
                  </a:txBody>
                  <a:tcPr marL="7092" marR="7092" marT="7092"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3986780298"/>
                  </a:ext>
                </a:extLst>
              </a:tr>
              <a:tr h="141847">
                <a:tc gridSpan="9">
                  <a:txBody>
                    <a:bodyPr/>
                    <a:lstStyle/>
                    <a:p>
                      <a:pPr algn="ctr" fontAlgn="b"/>
                      <a:r>
                        <a:rPr lang="es-ES" sz="1000" b="1" u="none" strike="noStrike" dirty="0">
                          <a:effectLst/>
                        </a:rPr>
                        <a:t>Concentrado por Fuente de Financiamiento / Capítulos del COG.</a:t>
                      </a:r>
                      <a:endParaRPr lang="es-ES" sz="1000" b="1" i="0" u="none" strike="noStrike" dirty="0">
                        <a:solidFill>
                          <a:srgbClr val="000000"/>
                        </a:solidFill>
                        <a:effectLst/>
                        <a:latin typeface="Calibri" panose="020F0502020204030204" pitchFamily="34" charset="0"/>
                      </a:endParaRPr>
                    </a:p>
                  </a:txBody>
                  <a:tcPr marL="7092" marR="7092" marT="7092"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872893944"/>
                  </a:ext>
                </a:extLst>
              </a:tr>
              <a:tr h="567389">
                <a:tc>
                  <a:txBody>
                    <a:bodyPr/>
                    <a:lstStyle/>
                    <a:p>
                      <a:pPr algn="ctr" fontAlgn="ctr"/>
                      <a:r>
                        <a:rPr lang="es-MX" sz="800" b="1" u="none" strike="noStrike" dirty="0">
                          <a:effectLst/>
                        </a:rPr>
                        <a:t>CAPÍTULOS</a:t>
                      </a:r>
                      <a:endParaRPr lang="es-MX" sz="800" b="1" i="0" u="none" strike="noStrike" dirty="0">
                        <a:solidFill>
                          <a:srgbClr val="FFFFFF"/>
                        </a:solidFill>
                        <a:effectLst/>
                        <a:latin typeface="Calibri" panose="020F0502020204030204" pitchFamily="34" charset="0"/>
                      </a:endParaRPr>
                    </a:p>
                  </a:txBody>
                  <a:tcPr marL="7092" marR="7092" marT="7092" marB="0" anchor="ctr"/>
                </a:tc>
                <a:tc>
                  <a:txBody>
                    <a:bodyPr/>
                    <a:lstStyle/>
                    <a:p>
                      <a:pPr algn="ctr" fontAlgn="ctr"/>
                      <a:r>
                        <a:rPr lang="es-MX" sz="800" b="1" u="none" strike="noStrike" dirty="0">
                          <a:effectLst/>
                        </a:rPr>
                        <a:t>AUTORIZADO ANUAL</a:t>
                      </a:r>
                      <a:endParaRPr lang="es-MX" sz="800" b="1" i="0" u="none" strike="noStrike" dirty="0">
                        <a:solidFill>
                          <a:srgbClr val="FFFFFF"/>
                        </a:solidFill>
                        <a:effectLst/>
                        <a:latin typeface="Calibri" panose="020F0502020204030204" pitchFamily="34" charset="0"/>
                      </a:endParaRPr>
                    </a:p>
                  </a:txBody>
                  <a:tcPr marL="7092" marR="7092" marT="7092" marB="0" anchor="ctr"/>
                </a:tc>
                <a:tc>
                  <a:txBody>
                    <a:bodyPr/>
                    <a:lstStyle/>
                    <a:p>
                      <a:pPr algn="ctr" fontAlgn="ctr"/>
                      <a:r>
                        <a:rPr lang="es-MX" sz="800" b="1" u="none" strike="noStrike" dirty="0">
                          <a:effectLst/>
                        </a:rPr>
                        <a:t>MODIFICADO</a:t>
                      </a:r>
                      <a:endParaRPr lang="es-MX" sz="800" b="1" i="0" u="none" strike="noStrike" dirty="0">
                        <a:solidFill>
                          <a:srgbClr val="FFFFFF"/>
                        </a:solidFill>
                        <a:effectLst/>
                        <a:latin typeface="Calibri" panose="020F0502020204030204" pitchFamily="34" charset="0"/>
                      </a:endParaRPr>
                    </a:p>
                  </a:txBody>
                  <a:tcPr marL="7092" marR="7092" marT="7092" marB="0" anchor="ctr"/>
                </a:tc>
                <a:tc>
                  <a:txBody>
                    <a:bodyPr/>
                    <a:lstStyle/>
                    <a:p>
                      <a:pPr algn="ctr" fontAlgn="ctr"/>
                      <a:r>
                        <a:rPr lang="es-MX" sz="800" b="1" u="none" strike="noStrike" dirty="0">
                          <a:effectLst/>
                        </a:rPr>
                        <a:t>COMPROMETIDO</a:t>
                      </a:r>
                      <a:endParaRPr lang="es-MX" sz="800" b="1" i="0" u="none" strike="noStrike" dirty="0">
                        <a:solidFill>
                          <a:srgbClr val="FFFFFF"/>
                        </a:solidFill>
                        <a:effectLst/>
                        <a:latin typeface="Calibri" panose="020F0502020204030204" pitchFamily="34" charset="0"/>
                      </a:endParaRPr>
                    </a:p>
                  </a:txBody>
                  <a:tcPr marL="7092" marR="7092" marT="7092" marB="0" anchor="ctr"/>
                </a:tc>
                <a:tc>
                  <a:txBody>
                    <a:bodyPr/>
                    <a:lstStyle/>
                    <a:p>
                      <a:pPr algn="ctr" fontAlgn="ctr"/>
                      <a:r>
                        <a:rPr lang="es-MX" sz="800" b="1" u="none" strike="noStrike" dirty="0">
                          <a:effectLst/>
                        </a:rPr>
                        <a:t>DEVENGADO</a:t>
                      </a:r>
                      <a:endParaRPr lang="es-MX" sz="800" b="1" i="0" u="none" strike="noStrike" dirty="0">
                        <a:solidFill>
                          <a:srgbClr val="FFFFFF"/>
                        </a:solidFill>
                        <a:effectLst/>
                        <a:latin typeface="Calibri" panose="020F0502020204030204" pitchFamily="34" charset="0"/>
                      </a:endParaRPr>
                    </a:p>
                  </a:txBody>
                  <a:tcPr marL="7092" marR="7092" marT="7092" marB="0" anchor="ctr"/>
                </a:tc>
                <a:tc>
                  <a:txBody>
                    <a:bodyPr/>
                    <a:lstStyle/>
                    <a:p>
                      <a:pPr algn="ctr" fontAlgn="ctr"/>
                      <a:r>
                        <a:rPr lang="es-MX" sz="800" b="1" u="none" strike="noStrike" dirty="0">
                          <a:effectLst/>
                        </a:rPr>
                        <a:t>EJERCIDO</a:t>
                      </a:r>
                      <a:endParaRPr lang="es-MX" sz="800" b="1" i="0" u="none" strike="noStrike" dirty="0">
                        <a:solidFill>
                          <a:srgbClr val="FFFFFF"/>
                        </a:solidFill>
                        <a:effectLst/>
                        <a:latin typeface="Calibri" panose="020F0502020204030204" pitchFamily="34" charset="0"/>
                      </a:endParaRPr>
                    </a:p>
                  </a:txBody>
                  <a:tcPr marL="7092" marR="7092" marT="7092" marB="0" anchor="ctr"/>
                </a:tc>
                <a:tc>
                  <a:txBody>
                    <a:bodyPr/>
                    <a:lstStyle/>
                    <a:p>
                      <a:pPr algn="ctr" fontAlgn="ctr"/>
                      <a:r>
                        <a:rPr lang="es-MX" sz="800" b="1" u="none" strike="noStrike" dirty="0">
                          <a:effectLst/>
                        </a:rPr>
                        <a:t>SALDO POR EJERCER</a:t>
                      </a:r>
                      <a:endParaRPr lang="es-MX" sz="800" b="1" i="0" u="none" strike="noStrike" dirty="0">
                        <a:solidFill>
                          <a:srgbClr val="FFFFFF"/>
                        </a:solidFill>
                        <a:effectLst/>
                        <a:latin typeface="Calibri" panose="020F0502020204030204" pitchFamily="34" charset="0"/>
                      </a:endParaRPr>
                    </a:p>
                  </a:txBody>
                  <a:tcPr marL="7092" marR="7092" marT="7092" marB="0" anchor="ctr"/>
                </a:tc>
                <a:tc>
                  <a:txBody>
                    <a:bodyPr/>
                    <a:lstStyle/>
                    <a:p>
                      <a:pPr algn="ctr" fontAlgn="ctr"/>
                      <a:r>
                        <a:rPr lang="es-MX" sz="800" b="1" u="none" strike="noStrike" dirty="0">
                          <a:effectLst/>
                        </a:rPr>
                        <a:t>% EJERCIDO PROGRAMADO</a:t>
                      </a:r>
                      <a:endParaRPr lang="es-MX" sz="800" b="1" i="0" u="none" strike="noStrike" dirty="0">
                        <a:solidFill>
                          <a:srgbClr val="FFFFFF"/>
                        </a:solidFill>
                        <a:effectLst/>
                        <a:latin typeface="Calibri" panose="020F0502020204030204" pitchFamily="34" charset="0"/>
                      </a:endParaRPr>
                    </a:p>
                  </a:txBody>
                  <a:tcPr marL="7092" marR="7092" marT="7092" marB="0" anchor="ctr"/>
                </a:tc>
                <a:tc>
                  <a:txBody>
                    <a:bodyPr/>
                    <a:lstStyle/>
                    <a:p>
                      <a:pPr algn="ctr" fontAlgn="ctr"/>
                      <a:r>
                        <a:rPr lang="es-MX" sz="800" b="1" u="none" strike="noStrike" dirty="0">
                          <a:effectLst/>
                        </a:rPr>
                        <a:t>% EJERCIDO AUTORIZADO ANUAL</a:t>
                      </a:r>
                      <a:endParaRPr lang="es-MX" sz="800" b="1" i="0" u="none" strike="noStrike" dirty="0">
                        <a:solidFill>
                          <a:srgbClr val="FFFFFF"/>
                        </a:solidFill>
                        <a:effectLst/>
                        <a:latin typeface="Calibri" panose="020F0502020204030204" pitchFamily="34" charset="0"/>
                      </a:endParaRPr>
                    </a:p>
                  </a:txBody>
                  <a:tcPr marL="7092" marR="7092" marT="7092" marB="0" anchor="ctr"/>
                </a:tc>
                <a:extLst>
                  <a:ext uri="{0D108BD9-81ED-4DB2-BD59-A6C34878D82A}">
                    <a16:rowId xmlns:a16="http://schemas.microsoft.com/office/drawing/2014/main" xmlns="" val="1658459622"/>
                  </a:ext>
                </a:extLst>
              </a:tr>
              <a:tr h="256743">
                <a:tc>
                  <a:txBody>
                    <a:bodyPr/>
                    <a:lstStyle/>
                    <a:p>
                      <a:pPr algn="l" fontAlgn="ctr"/>
                      <a:r>
                        <a:rPr lang="es-MX" sz="800" b="1" u="none" strike="noStrike" dirty="0">
                          <a:effectLst/>
                        </a:rPr>
                        <a:t>1000 SERVICIOS PERSONALES</a:t>
                      </a:r>
                      <a:endParaRPr lang="es-MX" sz="800" b="1" i="0" u="none" strike="noStrike" dirty="0">
                        <a:solidFill>
                          <a:srgbClr val="000000"/>
                        </a:solidFill>
                        <a:effectLst/>
                        <a:latin typeface="Calibri" panose="020F0502020204030204" pitchFamily="34" charset="0"/>
                      </a:endParaRPr>
                    </a:p>
                  </a:txBody>
                  <a:tcPr marL="191494" marR="7092" marT="7092" marB="0" anchor="ctr"/>
                </a:tc>
                <a:tc>
                  <a:txBody>
                    <a:bodyPr/>
                    <a:lstStyle/>
                    <a:p>
                      <a:pPr algn="l" fontAlgn="ctr"/>
                      <a:r>
                        <a:rPr lang="es-MX" sz="800" u="none" strike="noStrike">
                          <a:effectLst/>
                        </a:rPr>
                        <a:t>     28,025,000.00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28,347,364.00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28,347,364.00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1,780,387.41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1,780,387.41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26,566,976.59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u="none" strike="noStrike">
                          <a:effectLst/>
                        </a:rPr>
                        <a:t>6%</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u="none" strike="noStrike">
                          <a:effectLst/>
                        </a:rPr>
                        <a:t>6%</a:t>
                      </a:r>
                      <a:endParaRPr lang="es-MX" sz="800" b="0" i="0" u="none" strike="noStrike">
                        <a:solidFill>
                          <a:srgbClr val="000000"/>
                        </a:solidFill>
                        <a:effectLst/>
                        <a:latin typeface="Calibri" panose="020F0502020204030204" pitchFamily="34" charset="0"/>
                      </a:endParaRPr>
                    </a:p>
                  </a:txBody>
                  <a:tcPr marL="7092" marR="7092" marT="7092" marB="0" anchor="ctr"/>
                </a:tc>
                <a:extLst>
                  <a:ext uri="{0D108BD9-81ED-4DB2-BD59-A6C34878D82A}">
                    <a16:rowId xmlns:a16="http://schemas.microsoft.com/office/drawing/2014/main" xmlns="" val="3912542455"/>
                  </a:ext>
                </a:extLst>
              </a:tr>
              <a:tr h="141847">
                <a:tc>
                  <a:txBody>
                    <a:bodyPr/>
                    <a:lstStyle/>
                    <a:p>
                      <a:pPr algn="l" fontAlgn="ctr"/>
                      <a:r>
                        <a:rPr lang="es-MX" sz="800" b="1" u="none" strike="noStrike" dirty="0">
                          <a:effectLst/>
                        </a:rPr>
                        <a:t>2000 MATERIALES Y SUMINISTROS</a:t>
                      </a:r>
                      <a:endParaRPr lang="es-MX" sz="800" b="1" i="0" u="none" strike="noStrike" dirty="0">
                        <a:solidFill>
                          <a:srgbClr val="000000"/>
                        </a:solidFill>
                        <a:effectLst/>
                        <a:latin typeface="Calibri" panose="020F0502020204030204" pitchFamily="34" charset="0"/>
                      </a:endParaRPr>
                    </a:p>
                  </a:txBody>
                  <a:tcPr marL="191494" marR="7092" marT="7092" marB="0" anchor="ctr"/>
                </a:tc>
                <a:tc>
                  <a:txBody>
                    <a:bodyPr/>
                    <a:lstStyle/>
                    <a:p>
                      <a:pPr algn="l" fontAlgn="ctr"/>
                      <a:r>
                        <a:rPr lang="es-MX" sz="800" u="none" strike="noStrike">
                          <a:effectLst/>
                        </a:rPr>
                        <a:t>       2,102,120.00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2,102,120.00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32,000.00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32,000.00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2,070,120.00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u="none" strike="noStrike">
                          <a:effectLst/>
                        </a:rPr>
                        <a:t>2%</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u="none" strike="noStrike">
                          <a:effectLst/>
                        </a:rPr>
                        <a:t>2%</a:t>
                      </a:r>
                      <a:endParaRPr lang="es-MX" sz="800" b="0" i="0" u="none" strike="noStrike">
                        <a:solidFill>
                          <a:srgbClr val="000000"/>
                        </a:solidFill>
                        <a:effectLst/>
                        <a:latin typeface="Calibri" panose="020F0502020204030204" pitchFamily="34" charset="0"/>
                      </a:endParaRPr>
                    </a:p>
                  </a:txBody>
                  <a:tcPr marL="7092" marR="7092" marT="7092" marB="0" anchor="ctr"/>
                </a:tc>
                <a:extLst>
                  <a:ext uri="{0D108BD9-81ED-4DB2-BD59-A6C34878D82A}">
                    <a16:rowId xmlns:a16="http://schemas.microsoft.com/office/drawing/2014/main" xmlns="" val="1343175748"/>
                  </a:ext>
                </a:extLst>
              </a:tr>
              <a:tr h="256743">
                <a:tc>
                  <a:txBody>
                    <a:bodyPr/>
                    <a:lstStyle/>
                    <a:p>
                      <a:pPr algn="l" fontAlgn="ctr"/>
                      <a:r>
                        <a:rPr lang="es-MX" sz="800" b="1" u="none" strike="noStrike" dirty="0">
                          <a:effectLst/>
                        </a:rPr>
                        <a:t>3000 SERVICIOS GENERALES</a:t>
                      </a:r>
                      <a:endParaRPr lang="es-MX" sz="800" b="1" i="0" u="none" strike="noStrike" dirty="0">
                        <a:solidFill>
                          <a:srgbClr val="000000"/>
                        </a:solidFill>
                        <a:effectLst/>
                        <a:latin typeface="Calibri" panose="020F0502020204030204" pitchFamily="34" charset="0"/>
                      </a:endParaRPr>
                    </a:p>
                  </a:txBody>
                  <a:tcPr marL="191494" marR="7092" marT="7092" marB="0" anchor="ctr"/>
                </a:tc>
                <a:tc>
                  <a:txBody>
                    <a:bodyPr/>
                    <a:lstStyle/>
                    <a:p>
                      <a:pPr algn="l" fontAlgn="ctr"/>
                      <a:r>
                        <a:rPr lang="es-MX" sz="800" u="none" strike="noStrike">
                          <a:effectLst/>
                        </a:rPr>
                        <a:t>       6,464,800.00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6,464,800.00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224,267.12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224,267.12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6,240,532.88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u="none" strike="noStrike">
                          <a:effectLst/>
                        </a:rPr>
                        <a:t>3%</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u="none" strike="noStrike">
                          <a:effectLst/>
                        </a:rPr>
                        <a:t>3%</a:t>
                      </a:r>
                      <a:endParaRPr lang="es-MX" sz="800" b="0" i="0" u="none" strike="noStrike">
                        <a:solidFill>
                          <a:srgbClr val="000000"/>
                        </a:solidFill>
                        <a:effectLst/>
                        <a:latin typeface="Calibri" panose="020F0502020204030204" pitchFamily="34" charset="0"/>
                      </a:endParaRPr>
                    </a:p>
                  </a:txBody>
                  <a:tcPr marL="7092" marR="7092" marT="7092" marB="0" anchor="ctr"/>
                </a:tc>
                <a:extLst>
                  <a:ext uri="{0D108BD9-81ED-4DB2-BD59-A6C34878D82A}">
                    <a16:rowId xmlns:a16="http://schemas.microsoft.com/office/drawing/2014/main" xmlns="" val="2251252747"/>
                  </a:ext>
                </a:extLst>
              </a:tr>
              <a:tr h="283694">
                <a:tc>
                  <a:txBody>
                    <a:bodyPr/>
                    <a:lstStyle/>
                    <a:p>
                      <a:pPr algn="l" fontAlgn="ctr"/>
                      <a:r>
                        <a:rPr lang="es-ES" sz="800" b="1" u="none" strike="noStrike" dirty="0">
                          <a:effectLst/>
                        </a:rPr>
                        <a:t>4000 TRANSFERENCIAS, ASIGNACIONES, SUBSIDIOS Y OTRAS AYUDAS</a:t>
                      </a:r>
                      <a:endParaRPr lang="es-ES" sz="800" b="1" i="0" u="none" strike="noStrike" dirty="0">
                        <a:solidFill>
                          <a:srgbClr val="000000"/>
                        </a:solidFill>
                        <a:effectLst/>
                        <a:latin typeface="Calibri" panose="020F0502020204030204" pitchFamily="34" charset="0"/>
                      </a:endParaRPr>
                    </a:p>
                  </a:txBody>
                  <a:tcPr marL="191494" marR="7092" marT="7092" marB="0" anchor="ctr"/>
                </a:tc>
                <a:tc>
                  <a:txBody>
                    <a:bodyPr/>
                    <a:lstStyle/>
                    <a:p>
                      <a:pPr algn="l" fontAlgn="ctr"/>
                      <a:r>
                        <a:rPr lang="es-MX" sz="800" u="none" strike="noStrike">
                          <a:effectLst/>
                        </a:rPr>
                        <a:t>           192,500.00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192,500.00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192,500.00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u="none" strike="noStrike">
                          <a:effectLst/>
                        </a:rPr>
                        <a:t>0%</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u="none" strike="noStrike">
                          <a:effectLst/>
                        </a:rPr>
                        <a:t>0%</a:t>
                      </a:r>
                      <a:endParaRPr lang="es-MX" sz="800" b="0" i="0" u="none" strike="noStrike">
                        <a:solidFill>
                          <a:srgbClr val="000000"/>
                        </a:solidFill>
                        <a:effectLst/>
                        <a:latin typeface="Calibri" panose="020F0502020204030204" pitchFamily="34" charset="0"/>
                      </a:endParaRPr>
                    </a:p>
                  </a:txBody>
                  <a:tcPr marL="7092" marR="7092" marT="7092" marB="0" anchor="ctr"/>
                </a:tc>
                <a:extLst>
                  <a:ext uri="{0D108BD9-81ED-4DB2-BD59-A6C34878D82A}">
                    <a16:rowId xmlns:a16="http://schemas.microsoft.com/office/drawing/2014/main" xmlns="" val="339215818"/>
                  </a:ext>
                </a:extLst>
              </a:tr>
              <a:tr h="283694">
                <a:tc>
                  <a:txBody>
                    <a:bodyPr/>
                    <a:lstStyle/>
                    <a:p>
                      <a:pPr algn="l" fontAlgn="ctr"/>
                      <a:r>
                        <a:rPr lang="es-ES" sz="800" b="1" u="none" strike="noStrike" dirty="0">
                          <a:effectLst/>
                        </a:rPr>
                        <a:t>5000 BIENES MUEBLES, INMUEBLES E INTANGIBLES</a:t>
                      </a:r>
                      <a:endParaRPr lang="es-ES" sz="800" b="1" i="0" u="none" strike="noStrike" dirty="0">
                        <a:solidFill>
                          <a:srgbClr val="000000"/>
                        </a:solidFill>
                        <a:effectLst/>
                        <a:latin typeface="Calibri" panose="020F0502020204030204" pitchFamily="34" charset="0"/>
                      </a:endParaRPr>
                    </a:p>
                  </a:txBody>
                  <a:tcPr marL="191494" marR="7092" marT="7092" marB="0" anchor="ctr"/>
                </a:tc>
                <a:tc>
                  <a:txBody>
                    <a:bodyPr/>
                    <a:lstStyle/>
                    <a:p>
                      <a:pPr algn="l" fontAlgn="ctr"/>
                      <a:r>
                        <a:rPr lang="es-MX" sz="800" u="none" strike="noStrike">
                          <a:effectLst/>
                        </a:rPr>
                        <a:t>                             -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extLst>
                  <a:ext uri="{0D108BD9-81ED-4DB2-BD59-A6C34878D82A}">
                    <a16:rowId xmlns:a16="http://schemas.microsoft.com/office/drawing/2014/main" xmlns="" val="2464049309"/>
                  </a:ext>
                </a:extLst>
              </a:tr>
              <a:tr h="141847">
                <a:tc>
                  <a:txBody>
                    <a:bodyPr/>
                    <a:lstStyle/>
                    <a:p>
                      <a:pPr algn="l" fontAlgn="ctr"/>
                      <a:r>
                        <a:rPr lang="es-MX" sz="800" b="1" u="none" strike="noStrike" dirty="0">
                          <a:effectLst/>
                        </a:rPr>
                        <a:t>6000 INVERSIÓN PÚBLICA</a:t>
                      </a:r>
                      <a:endParaRPr lang="es-MX" sz="800" b="1" i="0" u="none" strike="noStrike" dirty="0">
                        <a:solidFill>
                          <a:srgbClr val="000000"/>
                        </a:solidFill>
                        <a:effectLst/>
                        <a:latin typeface="Calibri" panose="020F0502020204030204" pitchFamily="34" charset="0"/>
                      </a:endParaRPr>
                    </a:p>
                  </a:txBody>
                  <a:tcPr marL="191494"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tc>
                  <a:txBody>
                    <a:bodyPr/>
                    <a:lstStyle/>
                    <a:p>
                      <a:pPr algn="l" fontAlgn="ctr"/>
                      <a:r>
                        <a:rPr lang="es-MX" sz="800" u="none" strike="noStrike">
                          <a:effectLst/>
                        </a:rPr>
                        <a:t> </a:t>
                      </a:r>
                      <a:endParaRPr lang="es-MX" sz="800" b="0" i="0" u="none" strike="noStrike">
                        <a:solidFill>
                          <a:srgbClr val="000000"/>
                        </a:solidFill>
                        <a:effectLst/>
                        <a:latin typeface="Calibri" panose="020F0502020204030204" pitchFamily="34" charset="0"/>
                      </a:endParaRPr>
                    </a:p>
                  </a:txBody>
                  <a:tcPr marL="7092" marR="7092" marT="7092" marB="0" anchor="ctr"/>
                </a:tc>
                <a:extLst>
                  <a:ext uri="{0D108BD9-81ED-4DB2-BD59-A6C34878D82A}">
                    <a16:rowId xmlns:a16="http://schemas.microsoft.com/office/drawing/2014/main" xmlns="" val="666228800"/>
                  </a:ext>
                </a:extLst>
              </a:tr>
              <a:tr h="141847">
                <a:tc>
                  <a:txBody>
                    <a:bodyPr/>
                    <a:lstStyle/>
                    <a:p>
                      <a:pPr algn="ctr" fontAlgn="ctr"/>
                      <a:r>
                        <a:rPr lang="es-MX" sz="800" b="1" u="none" strike="noStrike" dirty="0">
                          <a:effectLst/>
                        </a:rPr>
                        <a:t>TOTAL</a:t>
                      </a:r>
                      <a:endParaRPr lang="es-MX" sz="800" b="1" i="0" u="none" strike="noStrike" dirty="0">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b="1" u="none" strike="noStrike" dirty="0">
                          <a:effectLst/>
                        </a:rPr>
                        <a:t> $  36,784,420.00 </a:t>
                      </a:r>
                      <a:endParaRPr lang="es-MX" sz="800" b="1" i="0" u="none" strike="noStrike" dirty="0">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b="1" u="none" strike="noStrike" dirty="0">
                          <a:effectLst/>
                        </a:rPr>
                        <a:t> $  37,106,784.00 </a:t>
                      </a:r>
                      <a:endParaRPr lang="es-MX" sz="800" b="1" i="0" u="none" strike="noStrike" dirty="0">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b="1" u="none" strike="noStrike" dirty="0">
                          <a:effectLst/>
                        </a:rPr>
                        <a:t> $    28,347,364.00 </a:t>
                      </a:r>
                      <a:endParaRPr lang="es-MX" sz="800" b="1" i="0" u="none" strike="noStrike" dirty="0">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b="1" u="none" strike="noStrike" dirty="0">
                          <a:effectLst/>
                        </a:rPr>
                        <a:t> $  2,036,654.53 </a:t>
                      </a:r>
                      <a:endParaRPr lang="es-MX" sz="800" b="1" i="0" u="none" strike="noStrike" dirty="0">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b="1" u="none" strike="noStrike" dirty="0">
                          <a:effectLst/>
                        </a:rPr>
                        <a:t> $  2,036,654.53 </a:t>
                      </a:r>
                      <a:endParaRPr lang="es-MX" sz="800" b="1" i="0" u="none" strike="noStrike" dirty="0">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b="1" u="none" strike="noStrike" dirty="0">
                          <a:effectLst/>
                        </a:rPr>
                        <a:t> $  35,070,129.47 </a:t>
                      </a:r>
                      <a:endParaRPr lang="es-MX" sz="800" b="1" i="0" u="none" strike="noStrike" dirty="0">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b="1" u="none" strike="noStrike" dirty="0">
                          <a:effectLst/>
                        </a:rPr>
                        <a:t>5%</a:t>
                      </a:r>
                      <a:endParaRPr lang="es-MX" sz="800" b="1" i="0" u="none" strike="noStrike" dirty="0">
                        <a:solidFill>
                          <a:srgbClr val="000000"/>
                        </a:solidFill>
                        <a:effectLst/>
                        <a:latin typeface="Calibri" panose="020F0502020204030204" pitchFamily="34" charset="0"/>
                      </a:endParaRPr>
                    </a:p>
                  </a:txBody>
                  <a:tcPr marL="7092" marR="7092" marT="7092" marB="0" anchor="ctr"/>
                </a:tc>
                <a:tc>
                  <a:txBody>
                    <a:bodyPr/>
                    <a:lstStyle/>
                    <a:p>
                      <a:pPr algn="r" fontAlgn="ctr"/>
                      <a:r>
                        <a:rPr lang="es-MX" sz="800" b="1" u="none" strike="noStrike" dirty="0">
                          <a:effectLst/>
                        </a:rPr>
                        <a:t>6%</a:t>
                      </a:r>
                      <a:endParaRPr lang="es-MX" sz="800" b="1" i="0" u="none" strike="noStrike" dirty="0">
                        <a:solidFill>
                          <a:srgbClr val="000000"/>
                        </a:solidFill>
                        <a:effectLst/>
                        <a:latin typeface="Calibri" panose="020F0502020204030204" pitchFamily="34" charset="0"/>
                      </a:endParaRPr>
                    </a:p>
                  </a:txBody>
                  <a:tcPr marL="7092" marR="7092" marT="7092" marB="0" anchor="ctr"/>
                </a:tc>
                <a:extLst>
                  <a:ext uri="{0D108BD9-81ED-4DB2-BD59-A6C34878D82A}">
                    <a16:rowId xmlns:a16="http://schemas.microsoft.com/office/drawing/2014/main" xmlns="" val="2672751625"/>
                  </a:ext>
                </a:extLst>
              </a:tr>
            </a:tbl>
          </a:graphicData>
        </a:graphic>
      </p:graphicFrame>
      <p:graphicFrame>
        <p:nvGraphicFramePr>
          <p:cNvPr id="3" name="Tabla 2"/>
          <p:cNvGraphicFramePr>
            <a:graphicFrameLocks noGrp="1"/>
          </p:cNvGraphicFramePr>
          <p:nvPr>
            <p:extLst/>
          </p:nvPr>
        </p:nvGraphicFramePr>
        <p:xfrm>
          <a:off x="628650" y="2091401"/>
          <a:ext cx="7886699" cy="317700"/>
        </p:xfrm>
        <a:graphic>
          <a:graphicData uri="http://schemas.openxmlformats.org/drawingml/2006/table">
            <a:tbl>
              <a:tblPr>
                <a:tableStyleId>{16D9F66E-5EB9-4882-86FB-DCBF35E3C3E4}</a:tableStyleId>
              </a:tblPr>
              <a:tblGrid>
                <a:gridCol w="2490537">
                  <a:extLst>
                    <a:ext uri="{9D8B030D-6E8A-4147-A177-3AD203B41FA5}">
                      <a16:colId xmlns:a16="http://schemas.microsoft.com/office/drawing/2014/main" xmlns="" val="3553673890"/>
                    </a:ext>
                  </a:extLst>
                </a:gridCol>
                <a:gridCol w="688231">
                  <a:extLst>
                    <a:ext uri="{9D8B030D-6E8A-4147-A177-3AD203B41FA5}">
                      <a16:colId xmlns:a16="http://schemas.microsoft.com/office/drawing/2014/main" xmlns="" val="4213466918"/>
                    </a:ext>
                  </a:extLst>
                </a:gridCol>
                <a:gridCol w="688231">
                  <a:extLst>
                    <a:ext uri="{9D8B030D-6E8A-4147-A177-3AD203B41FA5}">
                      <a16:colId xmlns:a16="http://schemas.microsoft.com/office/drawing/2014/main" xmlns="" val="3641662343"/>
                    </a:ext>
                  </a:extLst>
                </a:gridCol>
                <a:gridCol w="741999">
                  <a:extLst>
                    <a:ext uri="{9D8B030D-6E8A-4147-A177-3AD203B41FA5}">
                      <a16:colId xmlns:a16="http://schemas.microsoft.com/office/drawing/2014/main" xmlns="" val="1281256664"/>
                    </a:ext>
                  </a:extLst>
                </a:gridCol>
                <a:gridCol w="688231">
                  <a:extLst>
                    <a:ext uri="{9D8B030D-6E8A-4147-A177-3AD203B41FA5}">
                      <a16:colId xmlns:a16="http://schemas.microsoft.com/office/drawing/2014/main" xmlns="" val="363950700"/>
                    </a:ext>
                  </a:extLst>
                </a:gridCol>
                <a:gridCol w="688231">
                  <a:extLst>
                    <a:ext uri="{9D8B030D-6E8A-4147-A177-3AD203B41FA5}">
                      <a16:colId xmlns:a16="http://schemas.microsoft.com/office/drawing/2014/main" xmlns="" val="925776566"/>
                    </a:ext>
                  </a:extLst>
                </a:gridCol>
                <a:gridCol w="688231">
                  <a:extLst>
                    <a:ext uri="{9D8B030D-6E8A-4147-A177-3AD203B41FA5}">
                      <a16:colId xmlns:a16="http://schemas.microsoft.com/office/drawing/2014/main" xmlns="" val="2487041869"/>
                    </a:ext>
                  </a:extLst>
                </a:gridCol>
                <a:gridCol w="645217">
                  <a:extLst>
                    <a:ext uri="{9D8B030D-6E8A-4147-A177-3AD203B41FA5}">
                      <a16:colId xmlns:a16="http://schemas.microsoft.com/office/drawing/2014/main" xmlns="" val="411452454"/>
                    </a:ext>
                  </a:extLst>
                </a:gridCol>
                <a:gridCol w="567791">
                  <a:extLst>
                    <a:ext uri="{9D8B030D-6E8A-4147-A177-3AD203B41FA5}">
                      <a16:colId xmlns:a16="http://schemas.microsoft.com/office/drawing/2014/main" xmlns="" val="1037337006"/>
                    </a:ext>
                  </a:extLst>
                </a:gridCol>
              </a:tblGrid>
              <a:tr h="129008">
                <a:tc gridSpan="9">
                  <a:txBody>
                    <a:bodyPr/>
                    <a:lstStyle/>
                    <a:p>
                      <a:pPr algn="ctr" fontAlgn="b"/>
                      <a:r>
                        <a:rPr lang="es-MX" sz="1000" b="1" u="none" strike="noStrike" dirty="0">
                          <a:effectLst/>
                        </a:rPr>
                        <a:t>UNIVERSIDAD TECNOLÓGICA DEL USUMACINTA</a:t>
                      </a:r>
                      <a:endParaRPr lang="es-MX" sz="1000" b="1" i="0" u="none" strike="noStrike" dirty="0">
                        <a:solidFill>
                          <a:srgbClr val="000000"/>
                        </a:solidFill>
                        <a:effectLst/>
                        <a:latin typeface="Calibri" panose="020F0502020204030204" pitchFamily="34" charset="0"/>
                      </a:endParaRPr>
                    </a:p>
                  </a:txBody>
                  <a:tcPr marL="6450" marR="6450" marT="645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09146873"/>
                  </a:ext>
                </a:extLst>
              </a:tr>
              <a:tr h="129008">
                <a:tc gridSpan="9">
                  <a:txBody>
                    <a:bodyPr/>
                    <a:lstStyle/>
                    <a:p>
                      <a:pPr algn="ctr" fontAlgn="b"/>
                      <a:r>
                        <a:rPr lang="es-MX" sz="1000" b="1" u="none" strike="noStrike" dirty="0">
                          <a:effectLst/>
                        </a:rPr>
                        <a:t>Avance Programático Presupuestal</a:t>
                      </a:r>
                      <a:endParaRPr lang="es-MX" sz="1000" b="1" i="0" u="none" strike="noStrike" dirty="0">
                        <a:solidFill>
                          <a:srgbClr val="000000"/>
                        </a:solidFill>
                        <a:effectLst/>
                        <a:latin typeface="Calibri" panose="020F0502020204030204" pitchFamily="34" charset="0"/>
                      </a:endParaRPr>
                    </a:p>
                  </a:txBody>
                  <a:tcPr marL="6450" marR="6450" marT="645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3456389038"/>
                  </a:ext>
                </a:extLst>
              </a:tr>
            </a:tbl>
          </a:graphicData>
        </a:graphic>
      </p:graphicFrame>
    </p:spTree>
    <p:extLst>
      <p:ext uri="{BB962C8B-B14F-4D97-AF65-F5344CB8AC3E}">
        <p14:creationId xmlns:p14="http://schemas.microsoft.com/office/powerpoint/2010/main" val="27999291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2" name="Tabla 1"/>
          <p:cNvGraphicFramePr>
            <a:graphicFrameLocks noGrp="1"/>
          </p:cNvGraphicFramePr>
          <p:nvPr>
            <p:extLst/>
          </p:nvPr>
        </p:nvGraphicFramePr>
        <p:xfrm>
          <a:off x="721009" y="2499636"/>
          <a:ext cx="7701982" cy="1858728"/>
        </p:xfrm>
        <a:graphic>
          <a:graphicData uri="http://schemas.openxmlformats.org/drawingml/2006/table">
            <a:tbl>
              <a:tblPr>
                <a:tableStyleId>{16D9F66E-5EB9-4882-86FB-DCBF35E3C3E4}</a:tableStyleId>
              </a:tblPr>
              <a:tblGrid>
                <a:gridCol w="2888840">
                  <a:extLst>
                    <a:ext uri="{9D8B030D-6E8A-4147-A177-3AD203B41FA5}">
                      <a16:colId xmlns:a16="http://schemas.microsoft.com/office/drawing/2014/main" xmlns="" val="1847059872"/>
                    </a:ext>
                  </a:extLst>
                </a:gridCol>
                <a:gridCol w="856237">
                  <a:extLst>
                    <a:ext uri="{9D8B030D-6E8A-4147-A177-3AD203B41FA5}">
                      <a16:colId xmlns:a16="http://schemas.microsoft.com/office/drawing/2014/main" xmlns="" val="2021646934"/>
                    </a:ext>
                  </a:extLst>
                </a:gridCol>
                <a:gridCol w="387138">
                  <a:extLst>
                    <a:ext uri="{9D8B030D-6E8A-4147-A177-3AD203B41FA5}">
                      <a16:colId xmlns:a16="http://schemas.microsoft.com/office/drawing/2014/main" xmlns="" val="3801763606"/>
                    </a:ext>
                  </a:extLst>
                </a:gridCol>
                <a:gridCol w="887987">
                  <a:extLst>
                    <a:ext uri="{9D8B030D-6E8A-4147-A177-3AD203B41FA5}">
                      <a16:colId xmlns:a16="http://schemas.microsoft.com/office/drawing/2014/main" xmlns="" val="4013777549"/>
                    </a:ext>
                  </a:extLst>
                </a:gridCol>
                <a:gridCol w="1192787">
                  <a:extLst>
                    <a:ext uri="{9D8B030D-6E8A-4147-A177-3AD203B41FA5}">
                      <a16:colId xmlns:a16="http://schemas.microsoft.com/office/drawing/2014/main" xmlns="" val="4030494731"/>
                    </a:ext>
                  </a:extLst>
                </a:gridCol>
                <a:gridCol w="610487">
                  <a:extLst>
                    <a:ext uri="{9D8B030D-6E8A-4147-A177-3AD203B41FA5}">
                      <a16:colId xmlns:a16="http://schemas.microsoft.com/office/drawing/2014/main" xmlns="" val="397943789"/>
                    </a:ext>
                  </a:extLst>
                </a:gridCol>
                <a:gridCol w="878506">
                  <a:extLst>
                    <a:ext uri="{9D8B030D-6E8A-4147-A177-3AD203B41FA5}">
                      <a16:colId xmlns:a16="http://schemas.microsoft.com/office/drawing/2014/main" xmlns="" val="1078141391"/>
                    </a:ext>
                  </a:extLst>
                </a:gridCol>
              </a:tblGrid>
              <a:tr h="148619">
                <a:tc gridSpan="7">
                  <a:txBody>
                    <a:bodyPr/>
                    <a:lstStyle/>
                    <a:p>
                      <a:pPr algn="ctr" fontAlgn="b"/>
                      <a:r>
                        <a:rPr lang="es-MX" sz="1000" b="1" u="none" strike="noStrike" dirty="0">
                          <a:effectLst/>
                        </a:rPr>
                        <a:t>UNIVERSIDAD TECNOLÓGICA DEL USUSMACINTA</a:t>
                      </a:r>
                      <a:endParaRPr lang="es-MX" sz="1000" b="1" i="0" u="none" strike="noStrike" dirty="0">
                        <a:solidFill>
                          <a:srgbClr val="000000"/>
                        </a:solidFill>
                        <a:effectLst/>
                        <a:latin typeface="Calibri" panose="020F0502020204030204" pitchFamily="34" charset="0"/>
                      </a:endParaRPr>
                    </a:p>
                  </a:txBody>
                  <a:tcPr marL="7431" marR="7431" marT="7431"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524778063"/>
                  </a:ext>
                </a:extLst>
              </a:tr>
              <a:tr h="148619">
                <a:tc gridSpan="7">
                  <a:txBody>
                    <a:bodyPr/>
                    <a:lstStyle/>
                    <a:p>
                      <a:pPr algn="ctr" fontAlgn="b"/>
                      <a:r>
                        <a:rPr lang="es-MX" sz="1000" b="1" u="none" strike="noStrike" dirty="0">
                          <a:effectLst/>
                        </a:rPr>
                        <a:t>Programas Presupuestarios</a:t>
                      </a:r>
                      <a:endParaRPr lang="es-MX" sz="1000" b="1" i="0" u="none" strike="noStrike" dirty="0">
                        <a:solidFill>
                          <a:srgbClr val="000000"/>
                        </a:solidFill>
                        <a:effectLst/>
                        <a:latin typeface="Calibri" panose="020F0502020204030204" pitchFamily="34" charset="0"/>
                      </a:endParaRPr>
                    </a:p>
                  </a:txBody>
                  <a:tcPr marL="7431" marR="7431" marT="7431"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4211932556"/>
                  </a:ext>
                </a:extLst>
              </a:tr>
              <a:tr h="148619">
                <a:tc>
                  <a:txBody>
                    <a:bodyPr/>
                    <a:lstStyle/>
                    <a:p>
                      <a:pPr algn="ctr" fontAlgn="b"/>
                      <a:r>
                        <a:rPr lang="es-MX" sz="900" u="none" strike="noStrike">
                          <a:effectLst/>
                        </a:rPr>
                        <a:t> </a:t>
                      </a:r>
                      <a:endParaRPr lang="es-MX" sz="900" b="1" i="0" u="none" strike="noStrike">
                        <a:solidFill>
                          <a:srgbClr val="000000"/>
                        </a:solidFill>
                        <a:effectLst/>
                        <a:latin typeface="Calibri" panose="020F0502020204030204" pitchFamily="34" charset="0"/>
                      </a:endParaRPr>
                    </a:p>
                  </a:txBody>
                  <a:tcPr marL="7431" marR="7431" marT="7431" marB="0" anchor="b"/>
                </a:tc>
                <a:tc>
                  <a:txBody>
                    <a:bodyPr/>
                    <a:lstStyle/>
                    <a:p>
                      <a:pPr algn="ctr" fontAlgn="b"/>
                      <a:r>
                        <a:rPr lang="es-MX" sz="900" u="none" strike="noStrike">
                          <a:effectLst/>
                        </a:rPr>
                        <a:t> </a:t>
                      </a:r>
                      <a:endParaRPr lang="es-MX" sz="900" b="1" i="0" u="none" strike="noStrike">
                        <a:solidFill>
                          <a:srgbClr val="000000"/>
                        </a:solidFill>
                        <a:effectLst/>
                        <a:latin typeface="Calibri" panose="020F0502020204030204" pitchFamily="34" charset="0"/>
                      </a:endParaRPr>
                    </a:p>
                  </a:txBody>
                  <a:tcPr marL="7431" marR="7431" marT="7431" marB="0" anchor="b"/>
                </a:tc>
                <a:tc>
                  <a:txBody>
                    <a:bodyPr/>
                    <a:lstStyle/>
                    <a:p>
                      <a:pPr algn="ctr" fontAlgn="b"/>
                      <a:r>
                        <a:rPr lang="es-MX" sz="900" u="none" strike="noStrike">
                          <a:effectLst/>
                        </a:rPr>
                        <a:t> </a:t>
                      </a:r>
                      <a:endParaRPr lang="es-MX" sz="900" b="1" i="0" u="none" strike="noStrike">
                        <a:solidFill>
                          <a:srgbClr val="000000"/>
                        </a:solidFill>
                        <a:effectLst/>
                        <a:latin typeface="Calibri" panose="020F0502020204030204" pitchFamily="34" charset="0"/>
                      </a:endParaRPr>
                    </a:p>
                  </a:txBody>
                  <a:tcPr marL="7431" marR="7431" marT="7431" marB="0" anchor="b"/>
                </a:tc>
                <a:tc>
                  <a:txBody>
                    <a:bodyPr/>
                    <a:lstStyle/>
                    <a:p>
                      <a:pPr algn="ctr" fontAlgn="b"/>
                      <a:r>
                        <a:rPr lang="es-MX" sz="900" u="none" strike="noStrike">
                          <a:effectLst/>
                        </a:rPr>
                        <a:t> </a:t>
                      </a:r>
                      <a:endParaRPr lang="es-MX" sz="900" b="1" i="0" u="none" strike="noStrike">
                        <a:solidFill>
                          <a:srgbClr val="000000"/>
                        </a:solidFill>
                        <a:effectLst/>
                        <a:latin typeface="Calibri" panose="020F0502020204030204" pitchFamily="34" charset="0"/>
                      </a:endParaRPr>
                    </a:p>
                  </a:txBody>
                  <a:tcPr marL="7431" marR="7431" marT="7431" marB="0" anchor="b"/>
                </a:tc>
                <a:tc>
                  <a:txBody>
                    <a:bodyPr/>
                    <a:lstStyle/>
                    <a:p>
                      <a:pPr algn="ctr" fontAlgn="b"/>
                      <a:r>
                        <a:rPr lang="es-MX" sz="900" u="none" strike="noStrike">
                          <a:effectLst/>
                        </a:rPr>
                        <a:t> </a:t>
                      </a:r>
                      <a:endParaRPr lang="es-MX" sz="900" b="1" i="0" u="none" strike="noStrike">
                        <a:solidFill>
                          <a:srgbClr val="000000"/>
                        </a:solidFill>
                        <a:effectLst/>
                        <a:latin typeface="Calibri" panose="020F0502020204030204" pitchFamily="34" charset="0"/>
                      </a:endParaRPr>
                    </a:p>
                  </a:txBody>
                  <a:tcPr marL="7431" marR="7431" marT="7431" marB="0" anchor="b"/>
                </a:tc>
                <a:tc>
                  <a:txBody>
                    <a:bodyPr/>
                    <a:lstStyle/>
                    <a:p>
                      <a:pPr algn="ctr" fontAlgn="b"/>
                      <a:r>
                        <a:rPr lang="es-MX" sz="900" u="none" strike="noStrike">
                          <a:effectLst/>
                        </a:rPr>
                        <a:t> </a:t>
                      </a:r>
                      <a:endParaRPr lang="es-MX" sz="900" b="1" i="0" u="none" strike="noStrike">
                        <a:solidFill>
                          <a:srgbClr val="000000"/>
                        </a:solidFill>
                        <a:effectLst/>
                        <a:latin typeface="Calibri" panose="020F0502020204030204" pitchFamily="34" charset="0"/>
                      </a:endParaRPr>
                    </a:p>
                  </a:txBody>
                  <a:tcPr marL="7431" marR="7431" marT="7431" marB="0" anchor="b"/>
                </a:tc>
                <a:tc>
                  <a:txBody>
                    <a:bodyPr/>
                    <a:lstStyle/>
                    <a:p>
                      <a:pPr algn="ctr" fontAlgn="b"/>
                      <a:r>
                        <a:rPr lang="es-MX" sz="900" u="none" strike="noStrike">
                          <a:effectLst/>
                        </a:rPr>
                        <a:t> </a:t>
                      </a:r>
                      <a:endParaRPr lang="es-MX" sz="900" b="1" i="0" u="none" strike="noStrike">
                        <a:solidFill>
                          <a:srgbClr val="000000"/>
                        </a:solidFill>
                        <a:effectLst/>
                        <a:latin typeface="Calibri" panose="020F0502020204030204" pitchFamily="34" charset="0"/>
                      </a:endParaRPr>
                    </a:p>
                  </a:txBody>
                  <a:tcPr marL="7431" marR="7431" marT="7431" marB="0" anchor="b"/>
                </a:tc>
                <a:extLst>
                  <a:ext uri="{0D108BD9-81ED-4DB2-BD59-A6C34878D82A}">
                    <a16:rowId xmlns:a16="http://schemas.microsoft.com/office/drawing/2014/main" xmlns="" val="1319273717"/>
                  </a:ext>
                </a:extLst>
              </a:tr>
              <a:tr h="245221">
                <a:tc>
                  <a:txBody>
                    <a:bodyPr/>
                    <a:lstStyle/>
                    <a:p>
                      <a:pPr algn="ctr" fontAlgn="b"/>
                      <a:r>
                        <a:rPr lang="es-MX" sz="800" b="1" u="none" strike="noStrike" dirty="0">
                          <a:effectLst/>
                        </a:rPr>
                        <a:t>PROGRAMA PRESUPUESTARIO</a:t>
                      </a:r>
                      <a:endParaRPr lang="es-MX" sz="800" b="1" i="0" u="none" strike="noStrike" dirty="0">
                        <a:solidFill>
                          <a:srgbClr val="FFFFFF"/>
                        </a:solidFill>
                        <a:effectLst/>
                        <a:latin typeface="Arial" panose="020B0604020202020204" pitchFamily="34" charset="0"/>
                      </a:endParaRPr>
                    </a:p>
                  </a:txBody>
                  <a:tcPr marL="7431" marR="7431" marT="7431" marB="0" anchor="b"/>
                </a:tc>
                <a:tc>
                  <a:txBody>
                    <a:bodyPr/>
                    <a:lstStyle/>
                    <a:p>
                      <a:pPr algn="ctr" fontAlgn="b"/>
                      <a:r>
                        <a:rPr lang="es-MX" sz="800" b="1" u="none" strike="noStrike" dirty="0">
                          <a:effectLst/>
                        </a:rPr>
                        <a:t>MONTO</a:t>
                      </a:r>
                      <a:endParaRPr lang="es-MX" sz="800" b="1" i="0" u="none" strike="noStrike" dirty="0">
                        <a:solidFill>
                          <a:srgbClr val="FFFFFF"/>
                        </a:solidFill>
                        <a:effectLst/>
                        <a:latin typeface="Arial" panose="020B0604020202020204" pitchFamily="34" charset="0"/>
                      </a:endParaRPr>
                    </a:p>
                  </a:txBody>
                  <a:tcPr marL="7431" marR="7431" marT="7431" marB="0" anchor="b"/>
                </a:tc>
                <a:tc>
                  <a:txBody>
                    <a:bodyPr/>
                    <a:lstStyle/>
                    <a:p>
                      <a:pPr algn="ctr" fontAlgn="b"/>
                      <a:r>
                        <a:rPr lang="es-MX" sz="800" b="1" u="none" strike="noStrike" dirty="0">
                          <a:effectLst/>
                        </a:rPr>
                        <a:t>METAS</a:t>
                      </a:r>
                      <a:endParaRPr lang="es-MX" sz="800" b="1" i="0" u="none" strike="noStrike" dirty="0">
                        <a:solidFill>
                          <a:srgbClr val="FFFFFF"/>
                        </a:solidFill>
                        <a:effectLst/>
                        <a:latin typeface="Arial" panose="020B0604020202020204" pitchFamily="34" charset="0"/>
                      </a:endParaRPr>
                    </a:p>
                  </a:txBody>
                  <a:tcPr marL="7431" marR="7431" marT="7431" marB="0" anchor="b"/>
                </a:tc>
                <a:tc>
                  <a:txBody>
                    <a:bodyPr/>
                    <a:lstStyle/>
                    <a:p>
                      <a:pPr algn="ctr" fontAlgn="b"/>
                      <a:r>
                        <a:rPr lang="es-MX" sz="800" b="1" u="none" strike="noStrike" dirty="0">
                          <a:effectLst/>
                        </a:rPr>
                        <a:t>AVANCE FISICO</a:t>
                      </a:r>
                      <a:endParaRPr lang="es-MX" sz="800" b="1" i="0" u="none" strike="noStrike" dirty="0">
                        <a:solidFill>
                          <a:srgbClr val="FFFFFF"/>
                        </a:solidFill>
                        <a:effectLst/>
                        <a:latin typeface="Arial" panose="020B0604020202020204" pitchFamily="34" charset="0"/>
                      </a:endParaRPr>
                    </a:p>
                  </a:txBody>
                  <a:tcPr marL="7431" marR="7431" marT="7431" marB="0" anchor="b"/>
                </a:tc>
                <a:tc>
                  <a:txBody>
                    <a:bodyPr/>
                    <a:lstStyle/>
                    <a:p>
                      <a:pPr algn="ctr" fontAlgn="b"/>
                      <a:r>
                        <a:rPr lang="es-MX" sz="800" b="1" u="none" strike="noStrike" dirty="0">
                          <a:effectLst/>
                        </a:rPr>
                        <a:t>AVANCE FINANCIERO</a:t>
                      </a:r>
                      <a:endParaRPr lang="es-MX" sz="800" b="1" i="0" u="none" strike="noStrike" dirty="0">
                        <a:solidFill>
                          <a:srgbClr val="FFFFFF"/>
                        </a:solidFill>
                        <a:effectLst/>
                        <a:latin typeface="Arial" panose="020B0604020202020204" pitchFamily="34" charset="0"/>
                      </a:endParaRPr>
                    </a:p>
                  </a:txBody>
                  <a:tcPr marL="7431" marR="7431" marT="7431" marB="0" anchor="b"/>
                </a:tc>
                <a:tc>
                  <a:txBody>
                    <a:bodyPr/>
                    <a:lstStyle/>
                    <a:p>
                      <a:pPr algn="ctr" fontAlgn="b"/>
                      <a:r>
                        <a:rPr lang="es-MX" sz="800" b="1" u="none" strike="noStrike" dirty="0">
                          <a:effectLst/>
                        </a:rPr>
                        <a:t>% A. FISICO</a:t>
                      </a:r>
                      <a:endParaRPr lang="es-MX" sz="800" b="1" i="0" u="none" strike="noStrike" dirty="0">
                        <a:solidFill>
                          <a:srgbClr val="FFFFFF"/>
                        </a:solidFill>
                        <a:effectLst/>
                        <a:latin typeface="Arial" panose="020B0604020202020204" pitchFamily="34" charset="0"/>
                      </a:endParaRPr>
                    </a:p>
                  </a:txBody>
                  <a:tcPr marL="7431" marR="7431" marT="7431" marB="0" anchor="b"/>
                </a:tc>
                <a:tc>
                  <a:txBody>
                    <a:bodyPr/>
                    <a:lstStyle/>
                    <a:p>
                      <a:pPr algn="ctr" fontAlgn="b"/>
                      <a:r>
                        <a:rPr lang="es-MX" sz="800" b="1" u="none" strike="noStrike" dirty="0">
                          <a:effectLst/>
                        </a:rPr>
                        <a:t>% A. FINANCIERO</a:t>
                      </a:r>
                      <a:endParaRPr lang="es-MX" sz="800" b="1" i="0" u="none" strike="noStrike" dirty="0">
                        <a:solidFill>
                          <a:srgbClr val="FFFFFF"/>
                        </a:solidFill>
                        <a:effectLst/>
                        <a:latin typeface="Arial" panose="020B0604020202020204" pitchFamily="34" charset="0"/>
                      </a:endParaRPr>
                    </a:p>
                  </a:txBody>
                  <a:tcPr marL="7431" marR="7431" marT="7431" marB="0" anchor="b"/>
                </a:tc>
                <a:extLst>
                  <a:ext uri="{0D108BD9-81ED-4DB2-BD59-A6C34878D82A}">
                    <a16:rowId xmlns:a16="http://schemas.microsoft.com/office/drawing/2014/main" xmlns="" val="2181738128"/>
                  </a:ext>
                </a:extLst>
              </a:tr>
              <a:tr h="297237">
                <a:tc>
                  <a:txBody>
                    <a:bodyPr/>
                    <a:lstStyle/>
                    <a:p>
                      <a:pPr algn="l" fontAlgn="b"/>
                      <a:r>
                        <a:rPr lang="es-MX" sz="900" b="1" u="none" strike="noStrike" dirty="0">
                          <a:effectLst/>
                        </a:rPr>
                        <a:t>RAMO 11 U006 SUBSIDIOS FEDERALES PARA ORGANISMOS DESENTRALIZADOS ESTATALES 2020</a:t>
                      </a:r>
                      <a:endParaRPr lang="es-MX" sz="900" b="1" i="0" u="none" strike="noStrike" dirty="0">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17,578,682.00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r" fontAlgn="b"/>
                      <a:r>
                        <a:rPr lang="es-MX" sz="900" u="none" strike="noStrike">
                          <a:effectLst/>
                        </a:rPr>
                        <a:t>100%</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r" fontAlgn="b"/>
                      <a:r>
                        <a:rPr lang="es-MX" sz="900" u="none" strike="noStrike">
                          <a:effectLst/>
                        </a:rPr>
                        <a:t>0.00%</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r" fontAlgn="b"/>
                      <a:r>
                        <a:rPr lang="es-MX" sz="900" u="none" strike="noStrike">
                          <a:effectLst/>
                        </a:rPr>
                        <a:t>0.00%</a:t>
                      </a:r>
                      <a:endParaRPr lang="es-MX" sz="900" b="0" i="0" u="none" strike="noStrike">
                        <a:solidFill>
                          <a:srgbClr val="000000"/>
                        </a:solidFill>
                        <a:effectLst/>
                        <a:latin typeface="Calibri" panose="020F0502020204030204" pitchFamily="34" charset="0"/>
                      </a:endParaRPr>
                    </a:p>
                  </a:txBody>
                  <a:tcPr marL="7431" marR="7431" marT="7431" marB="0" anchor="b"/>
                </a:tc>
                <a:extLst>
                  <a:ext uri="{0D108BD9-81ED-4DB2-BD59-A6C34878D82A}">
                    <a16:rowId xmlns:a16="http://schemas.microsoft.com/office/drawing/2014/main" xmlns="" val="2938353611"/>
                  </a:ext>
                </a:extLst>
              </a:tr>
              <a:tr h="269000">
                <a:tc>
                  <a:txBody>
                    <a:bodyPr/>
                    <a:lstStyle/>
                    <a:p>
                      <a:pPr algn="l" fontAlgn="b"/>
                      <a:r>
                        <a:rPr lang="es-ES" sz="900" b="1" u="none" strike="noStrike" dirty="0">
                          <a:effectLst/>
                        </a:rPr>
                        <a:t>RAMO 28 APORTACIONES A ENTIDADES FEDERATIVAS Y MUNICIPIOS</a:t>
                      </a:r>
                      <a:endParaRPr lang="es-ES" sz="900" b="1" i="0" u="none" strike="noStrike" dirty="0">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17,578,682.00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r" fontAlgn="b"/>
                      <a:r>
                        <a:rPr lang="es-MX" sz="900" u="none" strike="noStrike">
                          <a:effectLst/>
                        </a:rPr>
                        <a:t>100%</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2,036,654.53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2,036,654.53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r" fontAlgn="b"/>
                      <a:r>
                        <a:rPr lang="es-MX" sz="900" u="none" strike="noStrike">
                          <a:effectLst/>
                        </a:rPr>
                        <a:t>12%</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r" fontAlgn="b"/>
                      <a:r>
                        <a:rPr lang="es-MX" sz="900" u="none" strike="noStrike">
                          <a:effectLst/>
                        </a:rPr>
                        <a:t>12%</a:t>
                      </a:r>
                      <a:endParaRPr lang="es-MX" sz="900" b="0" i="0" u="none" strike="noStrike">
                        <a:solidFill>
                          <a:srgbClr val="000000"/>
                        </a:solidFill>
                        <a:effectLst/>
                        <a:latin typeface="Calibri" panose="020F0502020204030204" pitchFamily="34" charset="0"/>
                      </a:endParaRPr>
                    </a:p>
                  </a:txBody>
                  <a:tcPr marL="7431" marR="7431" marT="7431" marB="0" anchor="b"/>
                </a:tc>
                <a:extLst>
                  <a:ext uri="{0D108BD9-81ED-4DB2-BD59-A6C34878D82A}">
                    <a16:rowId xmlns:a16="http://schemas.microsoft.com/office/drawing/2014/main" xmlns="" val="2750564937"/>
                  </a:ext>
                </a:extLst>
              </a:tr>
              <a:tr h="148619">
                <a:tc>
                  <a:txBody>
                    <a:bodyPr/>
                    <a:lstStyle/>
                    <a:p>
                      <a:pPr algn="l" fontAlgn="b"/>
                      <a:r>
                        <a:rPr lang="es-MX" sz="900" b="1" u="none" strike="noStrike" dirty="0">
                          <a:effectLst/>
                        </a:rPr>
                        <a:t>GENERADOS</a:t>
                      </a:r>
                      <a:endParaRPr lang="es-MX" sz="900" b="1" i="0" u="none" strike="noStrike" dirty="0">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1,949,420.00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r" fontAlgn="b"/>
                      <a:r>
                        <a:rPr lang="es-MX" sz="900" u="none" strike="noStrike">
                          <a:effectLst/>
                        </a:rPr>
                        <a:t>100%</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r" fontAlgn="b"/>
                      <a:r>
                        <a:rPr lang="es-MX" sz="900" u="none" strike="noStrike">
                          <a:effectLst/>
                        </a:rPr>
                        <a:t>0.00%</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r" fontAlgn="b"/>
                      <a:r>
                        <a:rPr lang="es-MX" sz="900" u="none" strike="noStrike">
                          <a:effectLst/>
                        </a:rPr>
                        <a:t>0.00%</a:t>
                      </a:r>
                      <a:endParaRPr lang="es-MX" sz="900" b="0" i="0" u="none" strike="noStrike">
                        <a:solidFill>
                          <a:srgbClr val="000000"/>
                        </a:solidFill>
                        <a:effectLst/>
                        <a:latin typeface="Calibri" panose="020F0502020204030204" pitchFamily="34" charset="0"/>
                      </a:endParaRPr>
                    </a:p>
                  </a:txBody>
                  <a:tcPr marL="7431" marR="7431" marT="7431" marB="0" anchor="b"/>
                </a:tc>
                <a:extLst>
                  <a:ext uri="{0D108BD9-81ED-4DB2-BD59-A6C34878D82A}">
                    <a16:rowId xmlns:a16="http://schemas.microsoft.com/office/drawing/2014/main" xmlns="" val="3067467558"/>
                  </a:ext>
                </a:extLst>
              </a:tr>
              <a:tr h="148619">
                <a:tc>
                  <a:txBody>
                    <a:bodyPr/>
                    <a:lstStyle/>
                    <a:p>
                      <a:pPr algn="l" fontAlgn="b"/>
                      <a:r>
                        <a:rPr lang="es-MX" sz="900" b="1" u="none" strike="noStrike" dirty="0">
                          <a:effectLst/>
                        </a:rPr>
                        <a:t> </a:t>
                      </a:r>
                      <a:endParaRPr lang="es-MX" sz="900" b="1" i="0" u="none" strike="noStrike" dirty="0">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431" marR="7431" marT="7431" marB="0" anchor="b"/>
                </a:tc>
                <a:tc>
                  <a:txBody>
                    <a:bodyPr/>
                    <a:lstStyle/>
                    <a:p>
                      <a:pPr algn="l" fontAlgn="b"/>
                      <a:r>
                        <a:rPr lang="es-MX" sz="900" u="none" strike="noStrike">
                          <a:effectLst/>
                        </a:rPr>
                        <a:t> </a:t>
                      </a:r>
                      <a:endParaRPr lang="es-MX" sz="900" b="0" i="0" u="none" strike="noStrike">
                        <a:solidFill>
                          <a:srgbClr val="000000"/>
                        </a:solidFill>
                        <a:effectLst/>
                        <a:latin typeface="Calibri" panose="020F0502020204030204" pitchFamily="34" charset="0"/>
                      </a:endParaRPr>
                    </a:p>
                  </a:txBody>
                  <a:tcPr marL="7431" marR="7431" marT="7431" marB="0" anchor="b"/>
                </a:tc>
                <a:extLst>
                  <a:ext uri="{0D108BD9-81ED-4DB2-BD59-A6C34878D82A}">
                    <a16:rowId xmlns:a16="http://schemas.microsoft.com/office/drawing/2014/main" xmlns="" val="133068529"/>
                  </a:ext>
                </a:extLst>
              </a:tr>
              <a:tr h="269000">
                <a:tc>
                  <a:txBody>
                    <a:bodyPr/>
                    <a:lstStyle/>
                    <a:p>
                      <a:pPr algn="ctr" fontAlgn="ctr"/>
                      <a:r>
                        <a:rPr lang="es-MX" sz="900" b="1" u="none" strike="noStrike" dirty="0">
                          <a:effectLst/>
                        </a:rPr>
                        <a:t>TOTAL</a:t>
                      </a:r>
                      <a:endParaRPr lang="es-MX" sz="900" b="1" i="0" u="none" strike="noStrike" dirty="0">
                        <a:solidFill>
                          <a:srgbClr val="000000"/>
                        </a:solidFill>
                        <a:effectLst/>
                        <a:latin typeface="Calibri" panose="020F0502020204030204" pitchFamily="34" charset="0"/>
                      </a:endParaRPr>
                    </a:p>
                  </a:txBody>
                  <a:tcPr marL="7431" marR="7431" marT="7431" marB="0" anchor="ctr"/>
                </a:tc>
                <a:tc>
                  <a:txBody>
                    <a:bodyPr/>
                    <a:lstStyle/>
                    <a:p>
                      <a:pPr algn="l" fontAlgn="ctr"/>
                      <a:r>
                        <a:rPr lang="es-MX" sz="900" b="1" u="none" strike="noStrike" dirty="0">
                          <a:effectLst/>
                        </a:rPr>
                        <a:t> $  37,106,784.00 </a:t>
                      </a:r>
                      <a:endParaRPr lang="es-MX" sz="900" b="1" i="0" u="none" strike="noStrike" dirty="0">
                        <a:solidFill>
                          <a:srgbClr val="000000"/>
                        </a:solidFill>
                        <a:effectLst/>
                        <a:latin typeface="Calibri" panose="020F0502020204030204" pitchFamily="34" charset="0"/>
                      </a:endParaRPr>
                    </a:p>
                  </a:txBody>
                  <a:tcPr marL="7431" marR="7431" marT="7431" marB="0" anchor="ctr"/>
                </a:tc>
                <a:tc>
                  <a:txBody>
                    <a:bodyPr/>
                    <a:lstStyle/>
                    <a:p>
                      <a:pPr algn="l" fontAlgn="b"/>
                      <a:r>
                        <a:rPr lang="es-MX" sz="900" b="1" u="none" strike="noStrike" dirty="0">
                          <a:effectLst/>
                        </a:rPr>
                        <a:t> </a:t>
                      </a:r>
                      <a:endParaRPr lang="es-MX" sz="900" b="1" i="0" u="none" strike="noStrike" dirty="0">
                        <a:solidFill>
                          <a:srgbClr val="000000"/>
                        </a:solidFill>
                        <a:effectLst/>
                        <a:latin typeface="Calibri" panose="020F0502020204030204" pitchFamily="34" charset="0"/>
                      </a:endParaRPr>
                    </a:p>
                  </a:txBody>
                  <a:tcPr marL="7431" marR="7431" marT="7431" marB="0" anchor="b"/>
                </a:tc>
                <a:tc>
                  <a:txBody>
                    <a:bodyPr/>
                    <a:lstStyle/>
                    <a:p>
                      <a:pPr algn="l" fontAlgn="ctr"/>
                      <a:r>
                        <a:rPr lang="es-MX" sz="900" b="1" u="none" strike="noStrike">
                          <a:effectLst/>
                        </a:rPr>
                        <a:t> $     2,036,654.53 </a:t>
                      </a:r>
                      <a:endParaRPr lang="es-MX" sz="900" b="1" i="0" u="none" strike="noStrike">
                        <a:solidFill>
                          <a:srgbClr val="000000"/>
                        </a:solidFill>
                        <a:effectLst/>
                        <a:latin typeface="Calibri" panose="020F0502020204030204" pitchFamily="34" charset="0"/>
                      </a:endParaRPr>
                    </a:p>
                  </a:txBody>
                  <a:tcPr marL="7431" marR="7431" marT="7431" marB="0" anchor="ctr"/>
                </a:tc>
                <a:tc>
                  <a:txBody>
                    <a:bodyPr/>
                    <a:lstStyle/>
                    <a:p>
                      <a:pPr algn="l" fontAlgn="ctr"/>
                      <a:r>
                        <a:rPr lang="es-MX" sz="900" b="1" u="none" strike="noStrike" dirty="0">
                          <a:effectLst/>
                        </a:rPr>
                        <a:t> $                 2,036,654.53 </a:t>
                      </a:r>
                      <a:endParaRPr lang="es-MX" sz="900" b="1" i="0" u="none" strike="noStrike" dirty="0">
                        <a:solidFill>
                          <a:srgbClr val="000000"/>
                        </a:solidFill>
                        <a:effectLst/>
                        <a:latin typeface="Calibri" panose="020F0502020204030204" pitchFamily="34" charset="0"/>
                      </a:endParaRPr>
                    </a:p>
                  </a:txBody>
                  <a:tcPr marL="7431" marR="7431" marT="7431" marB="0" anchor="ctr"/>
                </a:tc>
                <a:tc>
                  <a:txBody>
                    <a:bodyPr/>
                    <a:lstStyle/>
                    <a:p>
                      <a:pPr algn="r" fontAlgn="ctr"/>
                      <a:r>
                        <a:rPr lang="es-MX" sz="900" b="1" u="none" strike="noStrike" dirty="0">
                          <a:effectLst/>
                        </a:rPr>
                        <a:t>5%</a:t>
                      </a:r>
                      <a:endParaRPr lang="es-MX" sz="900" b="1" i="0" u="none" strike="noStrike" dirty="0">
                        <a:solidFill>
                          <a:srgbClr val="000000"/>
                        </a:solidFill>
                        <a:effectLst/>
                        <a:latin typeface="Calibri" panose="020F0502020204030204" pitchFamily="34" charset="0"/>
                      </a:endParaRPr>
                    </a:p>
                  </a:txBody>
                  <a:tcPr marL="7431" marR="7431" marT="7431" marB="0" anchor="ctr"/>
                </a:tc>
                <a:tc>
                  <a:txBody>
                    <a:bodyPr/>
                    <a:lstStyle/>
                    <a:p>
                      <a:pPr algn="r" fontAlgn="ctr"/>
                      <a:r>
                        <a:rPr lang="es-MX" sz="900" b="1" u="none" strike="noStrike" dirty="0">
                          <a:effectLst/>
                        </a:rPr>
                        <a:t>5%</a:t>
                      </a:r>
                      <a:endParaRPr lang="es-MX" sz="900" b="1" i="0" u="none" strike="noStrike" dirty="0">
                        <a:solidFill>
                          <a:srgbClr val="000000"/>
                        </a:solidFill>
                        <a:effectLst/>
                        <a:latin typeface="Calibri" panose="020F0502020204030204" pitchFamily="34" charset="0"/>
                      </a:endParaRPr>
                    </a:p>
                  </a:txBody>
                  <a:tcPr marL="7431" marR="7431" marT="7431" marB="0" anchor="ctr"/>
                </a:tc>
                <a:extLst>
                  <a:ext uri="{0D108BD9-81ED-4DB2-BD59-A6C34878D82A}">
                    <a16:rowId xmlns:a16="http://schemas.microsoft.com/office/drawing/2014/main" xmlns="" val="3350780154"/>
                  </a:ext>
                </a:extLst>
              </a:tr>
            </a:tbl>
          </a:graphicData>
        </a:graphic>
      </p:graphicFrame>
    </p:spTree>
    <p:extLst>
      <p:ext uri="{BB962C8B-B14F-4D97-AF65-F5344CB8AC3E}">
        <p14:creationId xmlns:p14="http://schemas.microsoft.com/office/powerpoint/2010/main" val="17274358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2 Rectángulo"/>
          <p:cNvSpPr>
            <a:spLocks noChangeArrowheads="1"/>
          </p:cNvSpPr>
          <p:nvPr/>
        </p:nvSpPr>
        <p:spPr bwMode="auto">
          <a:xfrm>
            <a:off x="179512" y="2276872"/>
            <a:ext cx="84813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s-ES" sz="6000" dirty="0" smtClean="0"/>
              <a:t>8.2.2.2. Estados Financieros</a:t>
            </a:r>
            <a:endParaRPr lang="es-ES" sz="6000" dirty="0"/>
          </a:p>
        </p:txBody>
      </p:sp>
    </p:spTree>
    <p:extLst>
      <p:ext uri="{BB962C8B-B14F-4D97-AF65-F5344CB8AC3E}">
        <p14:creationId xmlns:p14="http://schemas.microsoft.com/office/powerpoint/2010/main" val="14112983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2 Rectángulo"/>
          <p:cNvSpPr>
            <a:spLocks noChangeArrowheads="1"/>
          </p:cNvSpPr>
          <p:nvPr/>
        </p:nvSpPr>
        <p:spPr bwMode="auto">
          <a:xfrm>
            <a:off x="179512" y="1340768"/>
            <a:ext cx="8481318"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s-ES" sz="6000" dirty="0" smtClean="0"/>
              <a:t>8.2.2.3</a:t>
            </a:r>
            <a:r>
              <a:rPr lang="es-ES" sz="5400" dirty="0" smtClean="0"/>
              <a:t>. Inversión en mantenimiento, rehabilitación, con recursos propios y recursos concursables y especiales</a:t>
            </a:r>
            <a:r>
              <a:rPr lang="es-ES" sz="6000" dirty="0" smtClean="0"/>
              <a:t>.</a:t>
            </a:r>
            <a:endParaRPr lang="es-ES" sz="6000" dirty="0"/>
          </a:p>
        </p:txBody>
      </p:sp>
    </p:spTree>
    <p:extLst>
      <p:ext uri="{BB962C8B-B14F-4D97-AF65-F5344CB8AC3E}">
        <p14:creationId xmlns:p14="http://schemas.microsoft.com/office/powerpoint/2010/main" val="14997171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hlinkClick r:id="" action="ppaction://ole?verb=0"/>
          </p:cNvPr>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78" name="Presentación" r:id="rId3" imgW="4570530" imgH="3427333" progId="PowerPoint.Show.12">
                  <p:embed/>
                </p:oleObj>
              </mc:Choice>
              <mc:Fallback>
                <p:oleObj name="Presentación" r:id="rId3" imgW="4570530" imgH="3427333" progId="PowerPoint.Show.12">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
        <p:nvSpPr>
          <p:cNvPr id="9" name="Título 8"/>
          <p:cNvSpPr>
            <a:spLocks noGrp="1"/>
          </p:cNvSpPr>
          <p:nvPr>
            <p:ph type="title"/>
          </p:nvPr>
        </p:nvSpPr>
        <p:spPr>
          <a:xfrm>
            <a:off x="104503" y="1035274"/>
            <a:ext cx="8804366" cy="531590"/>
          </a:xfrm>
        </p:spPr>
        <p:txBody>
          <a:bodyPr>
            <a:noAutofit/>
          </a:bodyPr>
          <a:lstStyle/>
          <a:p>
            <a:pPr algn="ctr"/>
            <a:r>
              <a:rPr lang="es-MX" sz="2400" b="1" dirty="0" smtClean="0">
                <a:latin typeface="Arial" panose="020B0604020202020204" pitchFamily="34" charset="0"/>
                <a:cs typeface="Arial" panose="020B0604020202020204" pitchFamily="34" charset="0"/>
              </a:rPr>
              <a:t>Desinfección </a:t>
            </a:r>
            <a:r>
              <a:rPr lang="es-MX" sz="2400" b="1" dirty="0">
                <a:latin typeface="Arial" panose="020B0604020202020204" pitchFamily="34" charset="0"/>
                <a:cs typeface="Arial" panose="020B0604020202020204" pitchFamily="34" charset="0"/>
              </a:rPr>
              <a:t>de las </a:t>
            </a:r>
            <a:r>
              <a:rPr lang="es-MX" sz="2400" b="1" dirty="0" smtClean="0">
                <a:latin typeface="Arial" panose="020B0604020202020204" pitchFamily="34" charset="0"/>
                <a:cs typeface="Arial" panose="020B0604020202020204" pitchFamily="34" charset="0"/>
              </a:rPr>
              <a:t>instalaciones universitarias.</a:t>
            </a:r>
            <a:endParaRPr lang="es-MX" sz="2400" dirty="0"/>
          </a:p>
        </p:txBody>
      </p:sp>
      <p:sp>
        <p:nvSpPr>
          <p:cNvPr id="10" name="Marcador de contenido 9"/>
          <p:cNvSpPr>
            <a:spLocks noGrp="1"/>
          </p:cNvSpPr>
          <p:nvPr>
            <p:ph idx="1"/>
          </p:nvPr>
        </p:nvSpPr>
        <p:spPr>
          <a:xfrm>
            <a:off x="217714" y="1690689"/>
            <a:ext cx="8518962" cy="1760850"/>
          </a:xfrm>
        </p:spPr>
        <p:txBody>
          <a:bodyPr>
            <a:normAutofit/>
          </a:bodyPr>
          <a:lstStyle/>
          <a:p>
            <a:pPr marL="0" indent="0" algn="just">
              <a:buNone/>
            </a:pPr>
            <a:r>
              <a:rPr lang="es-MX" sz="2400" dirty="0" smtClean="0">
                <a:latin typeface="Arial" panose="020B0604020202020204" pitchFamily="34" charset="0"/>
                <a:cs typeface="Arial" panose="020B0604020202020204" pitchFamily="34" charset="0"/>
              </a:rPr>
              <a:t>Se mantienen permanentemente las </a:t>
            </a:r>
            <a:r>
              <a:rPr lang="es-MX" sz="2400" dirty="0">
                <a:latin typeface="Arial" panose="020B0604020202020204" pitchFamily="34" charset="0"/>
                <a:cs typeface="Arial" panose="020B0604020202020204" pitchFamily="34" charset="0"/>
              </a:rPr>
              <a:t>actividades de limpieza y desinfección de las instalaciones de la </a:t>
            </a:r>
            <a:r>
              <a:rPr lang="es-MX" sz="2400" dirty="0" smtClean="0">
                <a:latin typeface="Arial" panose="020B0604020202020204" pitchFamily="34" charset="0"/>
                <a:cs typeface="Arial" panose="020B0604020202020204" pitchFamily="34" charset="0"/>
              </a:rPr>
              <a:t>Universidad, con </a:t>
            </a:r>
            <a:r>
              <a:rPr lang="es-MX" sz="2400" dirty="0">
                <a:latin typeface="Arial" panose="020B0604020202020204" pitchFamily="34" charset="0"/>
                <a:cs typeface="Arial" panose="020B0604020202020204" pitchFamily="34" charset="0"/>
              </a:rPr>
              <a:t>el objetivo de brindar espacios seguros y libres de COVID-19  a </a:t>
            </a:r>
            <a:r>
              <a:rPr lang="es-MX" sz="2400" dirty="0" smtClean="0">
                <a:latin typeface="Arial" panose="020B0604020202020204" pitchFamily="34" charset="0"/>
                <a:cs typeface="Arial" panose="020B0604020202020204" pitchFamily="34" charset="0"/>
              </a:rPr>
              <a:t>la comunidad universitaria y publico </a:t>
            </a:r>
            <a:r>
              <a:rPr lang="es-MX" sz="2400" dirty="0">
                <a:latin typeface="Arial" panose="020B0604020202020204" pitchFamily="34" charset="0"/>
                <a:cs typeface="Arial" panose="020B0604020202020204" pitchFamily="34" charset="0"/>
              </a:rPr>
              <a:t>en general</a:t>
            </a:r>
            <a:r>
              <a:rPr lang="es-MX" sz="2400" dirty="0" smtClean="0">
                <a:latin typeface="Arial" panose="020B0604020202020204" pitchFamily="34" charset="0"/>
                <a:cs typeface="Arial" panose="020B0604020202020204" pitchFamily="34" charset="0"/>
              </a:rPr>
              <a:t>.</a:t>
            </a:r>
            <a:endParaRPr lang="es-MX" sz="2400" dirty="0">
              <a:latin typeface="Arial" panose="020B0604020202020204" pitchFamily="34" charset="0"/>
              <a:cs typeface="Arial" panose="020B0604020202020204" pitchFamily="34" charset="0"/>
            </a:endParaRPr>
          </a:p>
          <a:p>
            <a:pPr marL="0" indent="0" algn="just">
              <a:buNone/>
            </a:pPr>
            <a:endParaRPr lang="es-MX" sz="1200" dirty="0">
              <a:latin typeface="Arial" panose="020B0604020202020204" pitchFamily="34" charset="0"/>
              <a:cs typeface="Arial" panose="020B0604020202020204" pitchFamily="34" charset="0"/>
            </a:endParaRPr>
          </a:p>
          <a:p>
            <a:endParaRPr lang="es-MX" sz="1200" dirty="0"/>
          </a:p>
        </p:txBody>
      </p:sp>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213" y="3429000"/>
            <a:ext cx="2663117" cy="2266260"/>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9330" y="3426202"/>
            <a:ext cx="3025322" cy="2266260"/>
          </a:xfrm>
          <a:prstGeom prst="rect">
            <a:avLst/>
          </a:prstGeom>
        </p:spPr>
      </p:pic>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4652" y="3451539"/>
            <a:ext cx="2752024" cy="2240923"/>
          </a:xfrm>
          <a:prstGeom prst="rect">
            <a:avLst/>
          </a:prstGeom>
        </p:spPr>
      </p:pic>
    </p:spTree>
    <p:extLst>
      <p:ext uri="{BB962C8B-B14F-4D97-AF65-F5344CB8AC3E}">
        <p14:creationId xmlns:p14="http://schemas.microsoft.com/office/powerpoint/2010/main" val="31952988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a:hlinkClick r:id="" action="ppaction://ole?verb=0"/>
          </p:cNvPr>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103" name="Presentación" r:id="rId3" imgW="4570530" imgH="3427333" progId="PowerPoint.Show.12">
                  <p:embed/>
                </p:oleObj>
              </mc:Choice>
              <mc:Fallback>
                <p:oleObj name="Presentación" r:id="rId3" imgW="4570530" imgH="3427333" progId="PowerPoint.Show.12">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
        <p:nvSpPr>
          <p:cNvPr id="9" name="Título 8"/>
          <p:cNvSpPr>
            <a:spLocks noGrp="1"/>
          </p:cNvSpPr>
          <p:nvPr>
            <p:ph type="title"/>
          </p:nvPr>
        </p:nvSpPr>
        <p:spPr>
          <a:xfrm>
            <a:off x="0" y="1120462"/>
            <a:ext cx="9144000" cy="570227"/>
          </a:xfrm>
        </p:spPr>
        <p:txBody>
          <a:bodyPr>
            <a:noAutofit/>
          </a:bodyPr>
          <a:lstStyle/>
          <a:p>
            <a:pPr algn="ctr"/>
            <a:r>
              <a:rPr lang="es-MX" sz="2400" b="1" dirty="0" smtClean="0">
                <a:latin typeface="Arial" panose="020B0604020202020204" pitchFamily="34" charset="0"/>
                <a:cs typeface="Arial" panose="020B0604020202020204" pitchFamily="34" charset="0"/>
              </a:rPr>
              <a:t>Reconstrucción y remodelación del techo del edificio de Turismo y Gastronomía.</a:t>
            </a:r>
            <a:endParaRPr lang="es-MX" sz="2400" dirty="0"/>
          </a:p>
        </p:txBody>
      </p:sp>
      <p:sp>
        <p:nvSpPr>
          <p:cNvPr id="10" name="Marcador de contenido 9"/>
          <p:cNvSpPr>
            <a:spLocks noGrp="1"/>
          </p:cNvSpPr>
          <p:nvPr>
            <p:ph idx="1"/>
          </p:nvPr>
        </p:nvSpPr>
        <p:spPr>
          <a:xfrm>
            <a:off x="0" y="1849923"/>
            <a:ext cx="8995954" cy="1555266"/>
          </a:xfrm>
        </p:spPr>
        <p:txBody>
          <a:bodyPr>
            <a:noAutofit/>
          </a:bodyPr>
          <a:lstStyle/>
          <a:p>
            <a:pPr marL="0" indent="0" algn="just">
              <a:buNone/>
            </a:pPr>
            <a:r>
              <a:rPr lang="es-MX" sz="2200" dirty="0" smtClean="0">
                <a:latin typeface="Arial" panose="020B0604020202020204" pitchFamily="34" charset="0"/>
                <a:cs typeface="Arial" panose="020B0604020202020204" pitchFamily="34" charset="0"/>
              </a:rPr>
              <a:t>Del mes </a:t>
            </a:r>
            <a:r>
              <a:rPr lang="es-MX" sz="2200" dirty="0">
                <a:latin typeface="Arial" panose="020B0604020202020204" pitchFamily="34" charset="0"/>
                <a:cs typeface="Arial" panose="020B0604020202020204" pitchFamily="34" charset="0"/>
              </a:rPr>
              <a:t>de octubre </a:t>
            </a:r>
            <a:r>
              <a:rPr lang="es-MX" sz="2200" dirty="0" smtClean="0">
                <a:latin typeface="Arial" panose="020B0604020202020204" pitchFamily="34" charset="0"/>
                <a:cs typeface="Arial" panose="020B0604020202020204" pitchFamily="34" charset="0"/>
              </a:rPr>
              <a:t>de </a:t>
            </a:r>
            <a:r>
              <a:rPr lang="es-MX" sz="2200" dirty="0">
                <a:latin typeface="Arial" panose="020B0604020202020204" pitchFamily="34" charset="0"/>
                <a:cs typeface="Arial" panose="020B0604020202020204" pitchFamily="34" charset="0"/>
              </a:rPr>
              <a:t>2020 al 4 de febrero </a:t>
            </a:r>
            <a:r>
              <a:rPr lang="es-MX" sz="2200" dirty="0" smtClean="0">
                <a:latin typeface="Arial" panose="020B0604020202020204" pitchFamily="34" charset="0"/>
                <a:cs typeface="Arial" panose="020B0604020202020204" pitchFamily="34" charset="0"/>
              </a:rPr>
              <a:t>de </a:t>
            </a:r>
            <a:r>
              <a:rPr lang="es-MX" sz="2200" dirty="0">
                <a:latin typeface="Arial" panose="020B0604020202020204" pitchFamily="34" charset="0"/>
                <a:cs typeface="Arial" panose="020B0604020202020204" pitchFamily="34" charset="0"/>
              </a:rPr>
              <a:t>2021, se remodeló el </a:t>
            </a:r>
            <a:r>
              <a:rPr lang="es-MX" sz="2200" dirty="0" smtClean="0">
                <a:latin typeface="Arial" panose="020B0604020202020204" pitchFamily="34" charset="0"/>
                <a:cs typeface="Arial" panose="020B0604020202020204" pitchFamily="34" charset="0"/>
              </a:rPr>
              <a:t>edificio de Turismo y Gastronomía, en cuanto a plafones, luminarias </a:t>
            </a:r>
            <a:r>
              <a:rPr lang="es-MX" sz="2200" dirty="0">
                <a:latin typeface="Arial" panose="020B0604020202020204" pitchFamily="34" charset="0"/>
                <a:cs typeface="Arial" panose="020B0604020202020204" pitchFamily="34" charset="0"/>
              </a:rPr>
              <a:t>de tecnología </a:t>
            </a:r>
            <a:r>
              <a:rPr lang="es-MX" sz="2200" dirty="0" smtClean="0">
                <a:latin typeface="Arial" panose="020B0604020202020204" pitchFamily="34" charset="0"/>
                <a:cs typeface="Arial" panose="020B0604020202020204" pitchFamily="34" charset="0"/>
              </a:rPr>
              <a:t>LED, rehabilitación </a:t>
            </a:r>
            <a:r>
              <a:rPr lang="es-MX" sz="2200" dirty="0">
                <a:latin typeface="Arial" panose="020B0604020202020204" pitchFamily="34" charset="0"/>
                <a:cs typeface="Arial" panose="020B0604020202020204" pitchFamily="34" charset="0"/>
              </a:rPr>
              <a:t>e </a:t>
            </a:r>
            <a:r>
              <a:rPr lang="es-MX" sz="2200" dirty="0" smtClean="0">
                <a:latin typeface="Arial" panose="020B0604020202020204" pitchFamily="34" charset="0"/>
                <a:cs typeface="Arial" panose="020B0604020202020204" pitchFamily="34" charset="0"/>
              </a:rPr>
              <a:t>impermeabilización de </a:t>
            </a:r>
            <a:r>
              <a:rPr lang="es-MX" sz="2200" dirty="0">
                <a:latin typeface="Arial" panose="020B0604020202020204" pitchFamily="34" charset="0"/>
                <a:cs typeface="Arial" panose="020B0604020202020204" pitchFamily="34" charset="0"/>
              </a:rPr>
              <a:t>la loza, </a:t>
            </a:r>
            <a:r>
              <a:rPr lang="es-MX" sz="2200" dirty="0" smtClean="0">
                <a:latin typeface="Arial" panose="020B0604020202020204" pitchFamily="34" charset="0"/>
                <a:cs typeface="Arial" panose="020B0604020202020204" pitchFamily="34" charset="0"/>
              </a:rPr>
              <a:t>pintura, trabajos </a:t>
            </a:r>
            <a:r>
              <a:rPr lang="es-MX" sz="2200" dirty="0">
                <a:latin typeface="Arial" panose="020B0604020202020204" pitchFamily="34" charset="0"/>
                <a:cs typeface="Arial" panose="020B0604020202020204" pitchFamily="34" charset="0"/>
              </a:rPr>
              <a:t>de tabla roca en cubículos de docentes; </a:t>
            </a:r>
            <a:r>
              <a:rPr lang="es-MX" sz="2200" dirty="0" smtClean="0">
                <a:latin typeface="Arial" panose="020B0604020202020204" pitchFamily="34" charset="0"/>
                <a:cs typeface="Arial" panose="020B0604020202020204" pitchFamily="34" charset="0"/>
              </a:rPr>
              <a:t>con </a:t>
            </a:r>
            <a:r>
              <a:rPr lang="es-MX" sz="2200" dirty="0">
                <a:latin typeface="Arial" panose="020B0604020202020204" pitchFamily="34" charset="0"/>
                <a:cs typeface="Arial" panose="020B0604020202020204" pitchFamily="34" charset="0"/>
              </a:rPr>
              <a:t>una inversión de $1,786,530.48 provenientes de los recursos del fideicomiso del FAM Potenciado. </a:t>
            </a:r>
          </a:p>
        </p:txBody>
      </p:sp>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624" y="4006471"/>
            <a:ext cx="2818249" cy="2250247"/>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6165" y="4006470"/>
            <a:ext cx="2809818" cy="2250248"/>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567" y="4006470"/>
            <a:ext cx="2575775" cy="2250248"/>
          </a:xfrm>
          <a:prstGeom prst="rect">
            <a:avLst/>
          </a:prstGeom>
        </p:spPr>
      </p:pic>
    </p:spTree>
    <p:extLst>
      <p:ext uri="{BB962C8B-B14F-4D97-AF65-F5344CB8AC3E}">
        <p14:creationId xmlns:p14="http://schemas.microsoft.com/office/powerpoint/2010/main" val="12393588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hlinkClick r:id="" action="ppaction://ole?verb=0"/>
          </p:cNvPr>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127" name="Presentación" r:id="rId3" imgW="4570530" imgH="3427333" progId="PowerPoint.Show.12">
                  <p:embed/>
                </p:oleObj>
              </mc:Choice>
              <mc:Fallback>
                <p:oleObj name="Presentación" r:id="rId3" imgW="4570530" imgH="3427333" progId="PowerPoint.Show.12">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
        <p:nvSpPr>
          <p:cNvPr id="9" name="Título 8"/>
          <p:cNvSpPr>
            <a:spLocks noGrp="1"/>
          </p:cNvSpPr>
          <p:nvPr>
            <p:ph type="title"/>
          </p:nvPr>
        </p:nvSpPr>
        <p:spPr>
          <a:xfrm>
            <a:off x="114300" y="1184856"/>
            <a:ext cx="9029700" cy="505833"/>
          </a:xfrm>
        </p:spPr>
        <p:txBody>
          <a:bodyPr>
            <a:noAutofit/>
          </a:bodyPr>
          <a:lstStyle/>
          <a:p>
            <a:pPr algn="ctr"/>
            <a:r>
              <a:rPr lang="es-MX" sz="2400" b="1" dirty="0" smtClean="0">
                <a:latin typeface="Arial" panose="020B0604020202020204" pitchFamily="34" charset="0"/>
                <a:cs typeface="Arial" panose="020B0604020202020204" pitchFamily="34" charset="0"/>
              </a:rPr>
              <a:t>Construcción </a:t>
            </a:r>
            <a:r>
              <a:rPr lang="es-MX" sz="2400" b="1" dirty="0">
                <a:latin typeface="Arial" panose="020B0604020202020204" pitchFamily="34" charset="0"/>
                <a:cs typeface="Arial" panose="020B0604020202020204" pitchFamily="34" charset="0"/>
              </a:rPr>
              <a:t>de gradas </a:t>
            </a:r>
            <a:r>
              <a:rPr lang="es-MX" sz="2400" b="1" dirty="0" smtClean="0">
                <a:latin typeface="Arial" panose="020B0604020202020204" pitchFamily="34" charset="0"/>
                <a:cs typeface="Arial" panose="020B0604020202020204" pitchFamily="34" charset="0"/>
              </a:rPr>
              <a:t>techadas </a:t>
            </a:r>
            <a:r>
              <a:rPr lang="es-MX" sz="2400" b="1" dirty="0">
                <a:latin typeface="Arial" panose="020B0604020202020204" pitchFamily="34" charset="0"/>
                <a:cs typeface="Arial" panose="020B0604020202020204" pitchFamily="34" charset="0"/>
              </a:rPr>
              <a:t>para alberca </a:t>
            </a:r>
            <a:r>
              <a:rPr lang="es-MX" sz="2400" b="1" dirty="0" err="1" smtClean="0">
                <a:latin typeface="Arial" panose="020B0604020202020204" pitchFamily="34" charset="0"/>
                <a:cs typeface="Arial" panose="020B0604020202020204" pitchFamily="34" charset="0"/>
              </a:rPr>
              <a:t>semiolimpica</a:t>
            </a:r>
            <a:r>
              <a:rPr lang="es-MX" sz="2400" b="1" dirty="0" smtClean="0">
                <a:latin typeface="Arial" panose="020B0604020202020204" pitchFamily="34" charset="0"/>
                <a:cs typeface="Arial" panose="020B0604020202020204" pitchFamily="34" charset="0"/>
              </a:rPr>
              <a:t>.</a:t>
            </a:r>
            <a:endParaRPr lang="es-MX" sz="2400" dirty="0"/>
          </a:p>
        </p:txBody>
      </p:sp>
      <p:sp>
        <p:nvSpPr>
          <p:cNvPr id="10" name="Marcador de contenido 9"/>
          <p:cNvSpPr>
            <a:spLocks noGrp="1"/>
          </p:cNvSpPr>
          <p:nvPr>
            <p:ph idx="1"/>
          </p:nvPr>
        </p:nvSpPr>
        <p:spPr>
          <a:xfrm>
            <a:off x="57150" y="2023998"/>
            <a:ext cx="9144000" cy="1400241"/>
          </a:xfrm>
        </p:spPr>
        <p:txBody>
          <a:bodyPr>
            <a:noAutofit/>
          </a:bodyPr>
          <a:lstStyle/>
          <a:p>
            <a:pPr marL="0" indent="0" algn="just">
              <a:buNone/>
            </a:pPr>
            <a:r>
              <a:rPr lang="es-MX" sz="2400" dirty="0" smtClean="0">
                <a:latin typeface="Arial" panose="020B0604020202020204" pitchFamily="34" charset="0"/>
                <a:cs typeface="Arial" panose="020B0604020202020204" pitchFamily="34" charset="0"/>
              </a:rPr>
              <a:t>Del mes de noviembre de 2020 al 15 de enero de 2021, se construyeron las gradas </a:t>
            </a:r>
            <a:r>
              <a:rPr lang="es-MX" sz="2400" dirty="0">
                <a:latin typeface="Arial" panose="020B0604020202020204" pitchFamily="34" charset="0"/>
                <a:cs typeface="Arial" panose="020B0604020202020204" pitchFamily="34" charset="0"/>
              </a:rPr>
              <a:t>de la alberca </a:t>
            </a:r>
            <a:r>
              <a:rPr lang="es-MX" sz="2400" dirty="0" err="1" smtClean="0">
                <a:latin typeface="Arial" panose="020B0604020202020204" pitchFamily="34" charset="0"/>
                <a:cs typeface="Arial" panose="020B0604020202020204" pitchFamily="34" charset="0"/>
              </a:rPr>
              <a:t>semiolimpica</a:t>
            </a:r>
            <a:r>
              <a:rPr lang="es-MX" sz="2400" dirty="0" smtClean="0">
                <a:latin typeface="Arial" panose="020B0604020202020204" pitchFamily="34" charset="0"/>
                <a:cs typeface="Arial" panose="020B0604020202020204" pitchFamily="34" charset="0"/>
              </a:rPr>
              <a:t>, con una </a:t>
            </a:r>
            <a:r>
              <a:rPr lang="es-MX" sz="2400" dirty="0">
                <a:latin typeface="Arial" panose="020B0604020202020204" pitchFamily="34" charset="0"/>
                <a:cs typeface="Arial" panose="020B0604020202020204" pitchFamily="34" charset="0"/>
              </a:rPr>
              <a:t>inversión de $</a:t>
            </a:r>
            <a:r>
              <a:rPr lang="es-MX" sz="2400" dirty="0" smtClean="0">
                <a:latin typeface="Arial" panose="020B0604020202020204" pitchFamily="34" charset="0"/>
                <a:cs typeface="Arial" panose="020B0604020202020204" pitchFamily="34" charset="0"/>
              </a:rPr>
              <a:t>2,177,139.34, provenientes del fideicomiso del  FAM </a:t>
            </a:r>
            <a:r>
              <a:rPr lang="es-MX" sz="2400" dirty="0">
                <a:latin typeface="Arial" panose="020B0604020202020204" pitchFamily="34" charset="0"/>
                <a:cs typeface="Arial" panose="020B0604020202020204" pitchFamily="34" charset="0"/>
              </a:rPr>
              <a:t>p</a:t>
            </a:r>
            <a:r>
              <a:rPr lang="es-MX" sz="2400" dirty="0" smtClean="0">
                <a:latin typeface="Arial" panose="020B0604020202020204" pitchFamily="34" charset="0"/>
                <a:cs typeface="Arial" panose="020B0604020202020204" pitchFamily="34" charset="0"/>
              </a:rPr>
              <a:t>otenciado operado por el ITIFE.</a:t>
            </a:r>
            <a:endParaRPr lang="es-MX" sz="24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041" y="3464537"/>
            <a:ext cx="2555752" cy="2279081"/>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7587" y="3619608"/>
            <a:ext cx="3135806" cy="2279081"/>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3793" y="3474555"/>
            <a:ext cx="2823794" cy="2279082"/>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191" y="3569404"/>
            <a:ext cx="2555752" cy="2279081"/>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0943" y="3579422"/>
            <a:ext cx="2823794" cy="2279082"/>
          </a:xfrm>
          <a:prstGeom prst="rect">
            <a:avLst/>
          </a:prstGeom>
        </p:spPr>
      </p:pic>
    </p:spTree>
    <p:extLst>
      <p:ext uri="{BB962C8B-B14F-4D97-AF65-F5344CB8AC3E}">
        <p14:creationId xmlns:p14="http://schemas.microsoft.com/office/powerpoint/2010/main" val="3119288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Rectángulo"/>
          <p:cNvSpPr/>
          <p:nvPr/>
        </p:nvSpPr>
        <p:spPr>
          <a:xfrm>
            <a:off x="251520" y="908720"/>
            <a:ext cx="8640960" cy="5370701"/>
          </a:xfrm>
          <a:prstGeom prst="rect">
            <a:avLst/>
          </a:prstGeom>
        </p:spPr>
        <p:txBody>
          <a:bodyPr wrap="square">
            <a:spAutoFit/>
          </a:bodyPr>
          <a:lstStyle/>
          <a:p>
            <a:pPr lvl="0"/>
            <a:r>
              <a:rPr lang="es-ES" b="1" dirty="0" smtClean="0"/>
              <a:t>8. Asuntos </a:t>
            </a:r>
            <a:r>
              <a:rPr lang="es-ES" b="1" dirty="0"/>
              <a:t>de Carácter Informativo.</a:t>
            </a:r>
            <a:endParaRPr lang="es-MX" dirty="0"/>
          </a:p>
          <a:p>
            <a:r>
              <a:rPr lang="es-ES" dirty="0" smtClean="0"/>
              <a:t>	</a:t>
            </a:r>
            <a:r>
              <a:rPr lang="es-ES" sz="1600" dirty="0" smtClean="0"/>
              <a:t>8.1</a:t>
            </a:r>
            <a:r>
              <a:rPr lang="es-ES" sz="1600" dirty="0"/>
              <a:t>.   </a:t>
            </a:r>
            <a:r>
              <a:rPr lang="es-ES" sz="1600" dirty="0" smtClean="0"/>
              <a:t>Indicadores.</a:t>
            </a:r>
          </a:p>
          <a:p>
            <a:r>
              <a:rPr lang="es-ES" sz="1600" dirty="0"/>
              <a:t>	</a:t>
            </a:r>
            <a:r>
              <a:rPr lang="es-ES" sz="1600" dirty="0" smtClean="0"/>
              <a:t>	8.1.1. Matrícula de reingreso</a:t>
            </a:r>
            <a:endParaRPr lang="es-MX" sz="1600" dirty="0" smtClean="0"/>
          </a:p>
          <a:p>
            <a:r>
              <a:rPr lang="es-MX" sz="1600" dirty="0" smtClean="0"/>
              <a:t>		</a:t>
            </a:r>
            <a:r>
              <a:rPr lang="es-ES" sz="1600" dirty="0"/>
              <a:t>8</a:t>
            </a:r>
            <a:r>
              <a:rPr lang="es-ES" sz="1600" dirty="0" smtClean="0"/>
              <a:t>.1.2</a:t>
            </a:r>
            <a:r>
              <a:rPr lang="es-ES" sz="1600" dirty="0"/>
              <a:t>. </a:t>
            </a:r>
            <a:r>
              <a:rPr lang="es-ES" sz="1600" dirty="0" smtClean="0"/>
              <a:t>Deserción</a:t>
            </a:r>
            <a:endParaRPr lang="es-MX" sz="1600" dirty="0"/>
          </a:p>
          <a:p>
            <a:r>
              <a:rPr lang="es-MX" sz="1600" dirty="0"/>
              <a:t>	</a:t>
            </a:r>
            <a:r>
              <a:rPr lang="es-MX" sz="1600" dirty="0" smtClean="0"/>
              <a:t>	8</a:t>
            </a:r>
            <a:r>
              <a:rPr lang="es-ES" sz="1600" dirty="0" smtClean="0"/>
              <a:t>.1.3</a:t>
            </a:r>
            <a:r>
              <a:rPr lang="es-ES" sz="1600" dirty="0"/>
              <a:t>. </a:t>
            </a:r>
            <a:r>
              <a:rPr lang="es-ES" sz="1600" dirty="0" smtClean="0"/>
              <a:t>Bajas</a:t>
            </a:r>
          </a:p>
          <a:p>
            <a:r>
              <a:rPr lang="es-ES" sz="1600" dirty="0"/>
              <a:t>	</a:t>
            </a:r>
            <a:r>
              <a:rPr lang="es-ES" sz="1600" dirty="0" smtClean="0"/>
              <a:t>	8.1.4</a:t>
            </a:r>
            <a:r>
              <a:rPr lang="es-ES" sz="1600" dirty="0"/>
              <a:t>. </a:t>
            </a:r>
            <a:r>
              <a:rPr lang="es-ES" sz="1600" dirty="0" smtClean="0"/>
              <a:t>Aprovechamiento</a:t>
            </a:r>
            <a:endParaRPr lang="es-MX" sz="1600" dirty="0"/>
          </a:p>
          <a:p>
            <a:r>
              <a:rPr lang="es-MX" sz="1600" dirty="0"/>
              <a:t>	</a:t>
            </a:r>
            <a:r>
              <a:rPr lang="es-MX" sz="1600" dirty="0" smtClean="0"/>
              <a:t>	8</a:t>
            </a:r>
            <a:r>
              <a:rPr lang="es-ES" sz="1600" dirty="0" smtClean="0"/>
              <a:t>.1.5</a:t>
            </a:r>
            <a:r>
              <a:rPr lang="es-ES" sz="1600" dirty="0"/>
              <a:t>. </a:t>
            </a:r>
            <a:r>
              <a:rPr lang="es-ES" sz="1600" dirty="0" smtClean="0"/>
              <a:t>Eficiencia terminal</a:t>
            </a:r>
            <a:endParaRPr lang="es-MX" sz="1600" dirty="0"/>
          </a:p>
          <a:p>
            <a:r>
              <a:rPr lang="es-MX" sz="1600" dirty="0" smtClean="0"/>
              <a:t>	</a:t>
            </a:r>
            <a:r>
              <a:rPr lang="es-MX" sz="1600" dirty="0"/>
              <a:t>	</a:t>
            </a:r>
            <a:r>
              <a:rPr lang="es-MX" sz="1600" dirty="0" smtClean="0"/>
              <a:t>8</a:t>
            </a:r>
            <a:r>
              <a:rPr lang="es-ES" sz="1600" dirty="0" smtClean="0"/>
              <a:t>.1.6</a:t>
            </a:r>
            <a:r>
              <a:rPr lang="es-ES" sz="1600" dirty="0"/>
              <a:t>. </a:t>
            </a:r>
            <a:r>
              <a:rPr lang="es-ES" sz="1600" dirty="0" smtClean="0"/>
              <a:t>Becas</a:t>
            </a:r>
            <a:endParaRPr lang="es-MX" sz="1600" dirty="0"/>
          </a:p>
          <a:p>
            <a:r>
              <a:rPr lang="es-MX" sz="1600" dirty="0"/>
              <a:t>	</a:t>
            </a:r>
            <a:r>
              <a:rPr lang="es-MX" sz="1600" dirty="0" smtClean="0"/>
              <a:t>	8</a:t>
            </a:r>
            <a:r>
              <a:rPr lang="es-ES" sz="1600" dirty="0" smtClean="0"/>
              <a:t>.1.7</a:t>
            </a:r>
            <a:r>
              <a:rPr lang="es-ES" sz="1600" dirty="0"/>
              <a:t>. </a:t>
            </a:r>
            <a:r>
              <a:rPr lang="es-ES" sz="1600" dirty="0" smtClean="0"/>
              <a:t>Asesorías y tutorías</a:t>
            </a:r>
          </a:p>
          <a:p>
            <a:r>
              <a:rPr lang="es-ES" sz="1600" dirty="0"/>
              <a:t>	</a:t>
            </a:r>
            <a:r>
              <a:rPr lang="es-ES" sz="1600" dirty="0" smtClean="0"/>
              <a:t>	8.1.8. Titulación</a:t>
            </a:r>
            <a:endParaRPr lang="es-MX" sz="1600" dirty="0"/>
          </a:p>
          <a:p>
            <a:r>
              <a:rPr lang="es-ES" sz="1600" dirty="0"/>
              <a:t> </a:t>
            </a:r>
            <a:r>
              <a:rPr lang="es-ES" dirty="0" smtClean="0"/>
              <a:t>	</a:t>
            </a:r>
            <a:r>
              <a:rPr lang="es-ES" sz="1600" dirty="0" smtClean="0"/>
              <a:t>8.2</a:t>
            </a:r>
            <a:r>
              <a:rPr lang="es-ES" sz="1600" dirty="0"/>
              <a:t>.   Informe de </a:t>
            </a:r>
            <a:r>
              <a:rPr lang="es-ES" sz="1600" dirty="0" smtClean="0"/>
              <a:t>Actividades.</a:t>
            </a:r>
            <a:endParaRPr lang="es-MX" sz="1600" dirty="0"/>
          </a:p>
          <a:p>
            <a:r>
              <a:rPr lang="es-ES" sz="1600" dirty="0"/>
              <a:t>	</a:t>
            </a:r>
            <a:r>
              <a:rPr lang="es-ES" sz="1600" dirty="0" smtClean="0"/>
              <a:t>	8.2.1</a:t>
            </a:r>
            <a:r>
              <a:rPr lang="es-ES" sz="1600" dirty="0"/>
              <a:t>. </a:t>
            </a:r>
            <a:r>
              <a:rPr lang="es-ES" sz="1600" dirty="0" smtClean="0"/>
              <a:t>Académicas</a:t>
            </a:r>
            <a:r>
              <a:rPr lang="es-ES" sz="1600" dirty="0" smtClean="0"/>
              <a:t>.</a:t>
            </a:r>
            <a:endParaRPr lang="es-MX" sz="1600" dirty="0"/>
          </a:p>
          <a:p>
            <a:r>
              <a:rPr lang="es-MX" sz="1600" dirty="0"/>
              <a:t>	</a:t>
            </a:r>
            <a:r>
              <a:rPr lang="es-MX" sz="1600" dirty="0" smtClean="0"/>
              <a:t>	8</a:t>
            </a:r>
            <a:r>
              <a:rPr lang="es-ES" sz="1600" dirty="0" smtClean="0"/>
              <a:t>.2.2</a:t>
            </a:r>
            <a:r>
              <a:rPr lang="es-ES" sz="1600" dirty="0"/>
              <a:t>. Administración y </a:t>
            </a:r>
            <a:r>
              <a:rPr lang="es-ES" sz="1600" dirty="0" smtClean="0"/>
              <a:t>Gestión.</a:t>
            </a:r>
            <a:endParaRPr lang="es-MX" sz="1600" dirty="0"/>
          </a:p>
          <a:p>
            <a:r>
              <a:rPr lang="es-MX" sz="1600" dirty="0"/>
              <a:t>	</a:t>
            </a:r>
            <a:r>
              <a:rPr lang="es-MX" sz="1600" dirty="0" smtClean="0"/>
              <a:t>	8</a:t>
            </a:r>
            <a:r>
              <a:rPr lang="es-ES" sz="1600" dirty="0" smtClean="0"/>
              <a:t>.2.3</a:t>
            </a:r>
            <a:r>
              <a:rPr lang="es-ES" sz="1600" dirty="0"/>
              <a:t>. Planeación y </a:t>
            </a:r>
            <a:r>
              <a:rPr lang="es-ES" sz="1600" dirty="0" smtClean="0"/>
              <a:t>Evaluación.</a:t>
            </a:r>
            <a:endParaRPr lang="es-MX" sz="1600" dirty="0"/>
          </a:p>
          <a:p>
            <a:r>
              <a:rPr lang="es-MX" sz="1600" dirty="0" smtClean="0"/>
              <a:t>		8</a:t>
            </a:r>
            <a:r>
              <a:rPr lang="es-ES" sz="1600" dirty="0" smtClean="0"/>
              <a:t>.2.4. Extensión y Vinculación</a:t>
            </a:r>
            <a:endParaRPr lang="es-MX" sz="1600" dirty="0"/>
          </a:p>
          <a:p>
            <a:pPr lvl="0">
              <a:lnSpc>
                <a:spcPct val="150000"/>
              </a:lnSpc>
            </a:pPr>
            <a:r>
              <a:rPr lang="es-ES" b="1" dirty="0"/>
              <a:t>9</a:t>
            </a:r>
            <a:r>
              <a:rPr lang="es-ES" b="1" dirty="0" smtClean="0"/>
              <a:t>. Asuntos </a:t>
            </a:r>
            <a:r>
              <a:rPr lang="es-ES" b="1" dirty="0"/>
              <a:t>Generales.</a:t>
            </a:r>
            <a:endParaRPr lang="es-MX" dirty="0"/>
          </a:p>
          <a:p>
            <a:pPr>
              <a:lnSpc>
                <a:spcPct val="150000"/>
              </a:lnSpc>
            </a:pPr>
            <a:r>
              <a:rPr lang="es-ES" b="1" dirty="0" smtClean="0"/>
              <a:t>10. Lectura </a:t>
            </a:r>
            <a:r>
              <a:rPr lang="es-ES" b="1" dirty="0"/>
              <a:t>y Ratificación de Acuerdos.</a:t>
            </a:r>
            <a:endParaRPr lang="es-MX" dirty="0"/>
          </a:p>
          <a:p>
            <a:pPr>
              <a:lnSpc>
                <a:spcPct val="150000"/>
              </a:lnSpc>
            </a:pPr>
            <a:r>
              <a:rPr lang="es-ES" b="1" dirty="0" smtClean="0"/>
              <a:t>11. Clausura </a:t>
            </a:r>
            <a:r>
              <a:rPr lang="es-ES" b="1" dirty="0"/>
              <a:t>de la Sesión.</a:t>
            </a:r>
            <a:endParaRPr lang="es-MX" dirty="0"/>
          </a:p>
          <a:p>
            <a:r>
              <a:rPr lang="es-ES" sz="1600" dirty="0"/>
              <a:t> </a:t>
            </a:r>
            <a:endParaRPr lang="es-MX" sz="1600" dirty="0"/>
          </a:p>
        </p:txBody>
      </p:sp>
    </p:spTree>
    <p:extLst>
      <p:ext uri="{BB962C8B-B14F-4D97-AF65-F5344CB8AC3E}">
        <p14:creationId xmlns:p14="http://schemas.microsoft.com/office/powerpoint/2010/main" val="71897525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hlinkClick r:id="" action="ppaction://ole?verb=0"/>
          </p:cNvPr>
          <p:cNvGraphicFramePr>
            <a:graphicFrameLocks noChangeAspect="1"/>
          </p:cNvGraphicFramePr>
          <p:nvPr>
            <p:extLst/>
          </p:nvPr>
        </p:nvGraphicFramePr>
        <p:xfrm>
          <a:off x="0" y="45462"/>
          <a:ext cx="9144000" cy="6858000"/>
        </p:xfrm>
        <a:graphic>
          <a:graphicData uri="http://schemas.openxmlformats.org/presentationml/2006/ole">
            <mc:AlternateContent xmlns:mc="http://schemas.openxmlformats.org/markup-compatibility/2006">
              <mc:Choice xmlns:v="urn:schemas-microsoft-com:vml" Requires="v">
                <p:oleObj spid="_x0000_s5151" name="Presentación" r:id="rId3" imgW="4570530" imgH="3427333" progId="PowerPoint.Show.12">
                  <p:embed/>
                </p:oleObj>
              </mc:Choice>
              <mc:Fallback>
                <p:oleObj name="Presentación" r:id="rId3" imgW="4570530" imgH="3427333" progId="PowerPoint.Show.12">
                  <p:embed/>
                  <p:pic>
                    <p:nvPicPr>
                      <p:cNvPr id="0" name=""/>
                      <p:cNvPicPr/>
                      <p:nvPr/>
                    </p:nvPicPr>
                    <p:blipFill>
                      <a:blip r:embed="rId4"/>
                      <a:stretch>
                        <a:fillRect/>
                      </a:stretch>
                    </p:blipFill>
                    <p:spPr>
                      <a:xfrm>
                        <a:off x="0" y="45462"/>
                        <a:ext cx="9144000" cy="6858000"/>
                      </a:xfrm>
                      <a:prstGeom prst="rect">
                        <a:avLst/>
                      </a:prstGeom>
                    </p:spPr>
                  </p:pic>
                </p:oleObj>
              </mc:Fallback>
            </mc:AlternateContent>
          </a:graphicData>
        </a:graphic>
      </p:graphicFrame>
      <p:sp>
        <p:nvSpPr>
          <p:cNvPr id="9" name="Título 8"/>
          <p:cNvSpPr>
            <a:spLocks noGrp="1"/>
          </p:cNvSpPr>
          <p:nvPr>
            <p:ph type="title"/>
          </p:nvPr>
        </p:nvSpPr>
        <p:spPr>
          <a:xfrm>
            <a:off x="1" y="1059523"/>
            <a:ext cx="9077324" cy="531590"/>
          </a:xfrm>
        </p:spPr>
        <p:txBody>
          <a:bodyPr>
            <a:noAutofit/>
          </a:bodyPr>
          <a:lstStyle/>
          <a:p>
            <a:pPr algn="ctr"/>
            <a:r>
              <a:rPr lang="es-MX" sz="2400" b="1" dirty="0" smtClean="0">
                <a:latin typeface="Arial" panose="020B0604020202020204" pitchFamily="34" charset="0"/>
                <a:cs typeface="Arial" panose="020B0604020202020204" pitchFamily="34" charset="0"/>
              </a:rPr>
              <a:t>Construcción de barda con rodapié y reja de acero, incluye relleno para estacionamiento.</a:t>
            </a:r>
            <a:endParaRPr lang="es-MX" sz="1400" dirty="0"/>
          </a:p>
        </p:txBody>
      </p:sp>
      <p:sp>
        <p:nvSpPr>
          <p:cNvPr id="10" name="Marcador de contenido 9"/>
          <p:cNvSpPr>
            <a:spLocks noGrp="1"/>
          </p:cNvSpPr>
          <p:nvPr>
            <p:ph idx="1"/>
          </p:nvPr>
        </p:nvSpPr>
        <p:spPr>
          <a:xfrm>
            <a:off x="-1" y="1921887"/>
            <a:ext cx="9077326" cy="1400241"/>
          </a:xfrm>
        </p:spPr>
        <p:txBody>
          <a:bodyPr>
            <a:noAutofit/>
          </a:bodyPr>
          <a:lstStyle/>
          <a:p>
            <a:pPr marL="0" indent="0" algn="just">
              <a:buNone/>
            </a:pPr>
            <a:r>
              <a:rPr lang="es-MX" sz="2400" dirty="0" smtClean="0">
                <a:latin typeface="Arial" panose="020B0604020202020204" pitchFamily="34" charset="0"/>
                <a:cs typeface="Arial" panose="020B0604020202020204" pitchFamily="34" charset="0"/>
              </a:rPr>
              <a:t>Del mes de noviembre de 2020 al 4 de febrero de 2021, se construyó la barda con rodapié y reja de acero; y se realizó el relleno para un nuevo estacionamiento. Lo anterior, con una </a:t>
            </a:r>
            <a:r>
              <a:rPr lang="es-MX" sz="2400" dirty="0">
                <a:latin typeface="Arial" panose="020B0604020202020204" pitchFamily="34" charset="0"/>
                <a:cs typeface="Arial" panose="020B0604020202020204" pitchFamily="34" charset="0"/>
              </a:rPr>
              <a:t>inversión de $</a:t>
            </a:r>
            <a:r>
              <a:rPr lang="es-MX" sz="2400" dirty="0" smtClean="0">
                <a:latin typeface="Arial" panose="020B0604020202020204" pitchFamily="34" charset="0"/>
                <a:cs typeface="Arial" panose="020B0604020202020204" pitchFamily="34" charset="0"/>
              </a:rPr>
              <a:t>2,098,068.41, proveniente del fidecomiso FAM potenciado operado por el ITIFE.</a:t>
            </a:r>
            <a:endParaRPr lang="es-MX" sz="2400" dirty="0">
              <a:latin typeface="Arial" panose="020B0604020202020204" pitchFamily="34" charset="0"/>
              <a:cs typeface="Arial" panose="020B0604020202020204" pitchFamily="34" charset="0"/>
            </a:endParaRPr>
          </a:p>
        </p:txBody>
      </p:sp>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3700" y="4340366"/>
            <a:ext cx="2727245" cy="1631332"/>
          </a:xfrm>
          <a:prstGeom prst="rect">
            <a:avLst/>
          </a:prstGeom>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985" y="4340366"/>
            <a:ext cx="2552099" cy="1700732"/>
          </a:xfrm>
          <a:prstGeom prst="rect">
            <a:avLst/>
          </a:prstGeom>
        </p:spPr>
      </p:pic>
      <p:pic>
        <p:nvPicPr>
          <p:cNvPr id="21" name="Imagen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9958" y="4340366"/>
            <a:ext cx="2467868" cy="1700732"/>
          </a:xfrm>
          <a:prstGeom prst="rect">
            <a:avLst/>
          </a:prstGeom>
        </p:spPr>
      </p:pic>
    </p:spTree>
    <p:extLst>
      <p:ext uri="{BB962C8B-B14F-4D97-AF65-F5344CB8AC3E}">
        <p14:creationId xmlns:p14="http://schemas.microsoft.com/office/powerpoint/2010/main" val="36346944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hlinkClick r:id="" action="ppaction://ole?verb=0"/>
          </p:cNvPr>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175" name="Presentación" r:id="rId3" imgW="4570530" imgH="3427333" progId="PowerPoint.Show.12">
                  <p:embed/>
                </p:oleObj>
              </mc:Choice>
              <mc:Fallback>
                <p:oleObj name="Presentación" r:id="rId3" imgW="4570530" imgH="3427333" progId="PowerPoint.Show.12">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
        <p:nvSpPr>
          <p:cNvPr id="9" name="Título 8"/>
          <p:cNvSpPr>
            <a:spLocks noGrp="1"/>
          </p:cNvSpPr>
          <p:nvPr>
            <p:ph type="title"/>
          </p:nvPr>
        </p:nvSpPr>
        <p:spPr>
          <a:xfrm>
            <a:off x="-1" y="1127009"/>
            <a:ext cx="9077325" cy="312650"/>
          </a:xfrm>
        </p:spPr>
        <p:txBody>
          <a:bodyPr>
            <a:noAutofit/>
          </a:bodyPr>
          <a:lstStyle/>
          <a:p>
            <a:pPr algn="ctr"/>
            <a:r>
              <a:rPr lang="es-MX" sz="2400" b="1" dirty="0" smtClean="0">
                <a:latin typeface="Arial" panose="020B0604020202020204" pitchFamily="34" charset="0"/>
                <a:cs typeface="Arial" panose="020B0604020202020204" pitchFamily="34" charset="0"/>
              </a:rPr>
              <a:t>Construcción de alberca semiolímpica y barda perimetral.</a:t>
            </a:r>
            <a:endParaRPr lang="es-MX" sz="2400" dirty="0"/>
          </a:p>
        </p:txBody>
      </p:sp>
      <p:sp>
        <p:nvSpPr>
          <p:cNvPr id="10" name="Marcador de contenido 9"/>
          <p:cNvSpPr>
            <a:spLocks noGrp="1"/>
          </p:cNvSpPr>
          <p:nvPr>
            <p:ph idx="1"/>
          </p:nvPr>
        </p:nvSpPr>
        <p:spPr>
          <a:xfrm>
            <a:off x="0" y="1961360"/>
            <a:ext cx="9077324" cy="1210615"/>
          </a:xfrm>
        </p:spPr>
        <p:txBody>
          <a:bodyPr>
            <a:noAutofit/>
          </a:bodyPr>
          <a:lstStyle/>
          <a:p>
            <a:pPr marL="0" indent="0" algn="just">
              <a:buNone/>
            </a:pPr>
            <a:r>
              <a:rPr lang="es-MX" sz="2400" dirty="0" smtClean="0">
                <a:latin typeface="Arial" panose="020B0604020202020204" pitchFamily="34" charset="0"/>
                <a:cs typeface="Arial" panose="020B0604020202020204" pitchFamily="34" charset="0"/>
              </a:rPr>
              <a:t>El 7 de diciembre de 2020, inició la construcción de la alberca semiolimpica y de la barda perimetral de la Universidad</a:t>
            </a:r>
            <a:r>
              <a:rPr lang="es-MX" sz="2400" dirty="0">
                <a:latin typeface="Arial" panose="020B0604020202020204" pitchFamily="34" charset="0"/>
                <a:cs typeface="Arial" panose="020B0604020202020204" pitchFamily="34" charset="0"/>
              </a:rPr>
              <a:t>, </a:t>
            </a:r>
            <a:r>
              <a:rPr lang="es-MX" sz="2400" dirty="0" smtClean="0">
                <a:latin typeface="Arial" panose="020B0604020202020204" pitchFamily="34" charset="0"/>
                <a:cs typeface="Arial" panose="020B0604020202020204" pitchFamily="34" charset="0"/>
              </a:rPr>
              <a:t>con una </a:t>
            </a:r>
            <a:r>
              <a:rPr lang="es-MX" sz="2400" dirty="0">
                <a:latin typeface="Arial" panose="020B0604020202020204" pitchFamily="34" charset="0"/>
                <a:cs typeface="Arial" panose="020B0604020202020204" pitchFamily="34" charset="0"/>
              </a:rPr>
              <a:t>inversión de $11,408,124.74 provenientes del </a:t>
            </a:r>
            <a:r>
              <a:rPr lang="es-MX" sz="2400" dirty="0" smtClean="0">
                <a:latin typeface="Arial" panose="020B0604020202020204" pitchFamily="34" charset="0"/>
                <a:cs typeface="Arial" panose="020B0604020202020204" pitchFamily="34" charset="0"/>
              </a:rPr>
              <a:t>fideicomiso </a:t>
            </a:r>
            <a:r>
              <a:rPr lang="es-MX" sz="2400" dirty="0">
                <a:latin typeface="Arial" panose="020B0604020202020204" pitchFamily="34" charset="0"/>
                <a:cs typeface="Arial" panose="020B0604020202020204" pitchFamily="34" charset="0"/>
              </a:rPr>
              <a:t>FAM </a:t>
            </a:r>
            <a:r>
              <a:rPr lang="es-MX" sz="2400" dirty="0" smtClean="0">
                <a:latin typeface="Arial" panose="020B0604020202020204" pitchFamily="34" charset="0"/>
                <a:cs typeface="Arial" panose="020B0604020202020204" pitchFamily="34" charset="0"/>
              </a:rPr>
              <a:t>potenciado </a:t>
            </a:r>
            <a:r>
              <a:rPr lang="es-MX" sz="2400" dirty="0">
                <a:latin typeface="Arial" panose="020B0604020202020204" pitchFamily="34" charset="0"/>
                <a:cs typeface="Arial" panose="020B0604020202020204" pitchFamily="34" charset="0"/>
              </a:rPr>
              <a:t>operado por el ITIFE.</a:t>
            </a:r>
          </a:p>
          <a:p>
            <a:pPr marL="0" indent="0" algn="just">
              <a:buNone/>
            </a:pPr>
            <a:endParaRPr lang="es-MX" sz="24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698" y="4309752"/>
            <a:ext cx="2890134" cy="1744341"/>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4832" y="4312528"/>
            <a:ext cx="2747539" cy="1738791"/>
          </a:xfrm>
          <a:prstGeom prst="rect">
            <a:avLst/>
          </a:prstGeom>
        </p:spPr>
      </p:pic>
      <p:pic>
        <p:nvPicPr>
          <p:cNvPr id="15" name="Imagen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2371" y="4306978"/>
            <a:ext cx="2903753" cy="1722139"/>
          </a:xfrm>
          <a:prstGeom prst="rect">
            <a:avLst/>
          </a:prstGeom>
        </p:spPr>
      </p:pic>
    </p:spTree>
    <p:extLst>
      <p:ext uri="{BB962C8B-B14F-4D97-AF65-F5344CB8AC3E}">
        <p14:creationId xmlns:p14="http://schemas.microsoft.com/office/powerpoint/2010/main" val="2528589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hlinkClick r:id="" action="ppaction://ole?verb=0"/>
          </p:cNvPr>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182" name="Presentación" r:id="rId3" imgW="4570530" imgH="3427333" progId="PowerPoint.Show.12">
                  <p:embed/>
                </p:oleObj>
              </mc:Choice>
              <mc:Fallback>
                <p:oleObj name="Presentación" r:id="rId3" imgW="4570530" imgH="3427333" progId="PowerPoint.Show.12">
                  <p:embed/>
                  <p:pic>
                    <p:nvPicPr>
                      <p:cNvPr id="2" name="Objeto 1">
                        <a:hlinkClick r:id="" action="ppaction://ole?verb=0"/>
                      </p:cNvPr>
                      <p:cNvPicPr/>
                      <p:nvPr/>
                    </p:nvPicPr>
                    <p:blipFill>
                      <a:blip r:embed="rId4"/>
                      <a:stretch>
                        <a:fillRect/>
                      </a:stretch>
                    </p:blipFill>
                    <p:spPr>
                      <a:xfrm>
                        <a:off x="0" y="0"/>
                        <a:ext cx="9144000" cy="6858000"/>
                      </a:xfrm>
                      <a:prstGeom prst="rect">
                        <a:avLst/>
                      </a:prstGeom>
                    </p:spPr>
                  </p:pic>
                </p:oleObj>
              </mc:Fallback>
            </mc:AlternateContent>
          </a:graphicData>
        </a:graphic>
      </p:graphicFrame>
      <p:sp>
        <p:nvSpPr>
          <p:cNvPr id="9" name="Título 8"/>
          <p:cNvSpPr>
            <a:spLocks noGrp="1"/>
          </p:cNvSpPr>
          <p:nvPr>
            <p:ph type="title"/>
          </p:nvPr>
        </p:nvSpPr>
        <p:spPr>
          <a:xfrm>
            <a:off x="66675" y="2996952"/>
            <a:ext cx="9077325" cy="312650"/>
          </a:xfrm>
        </p:spPr>
        <p:txBody>
          <a:bodyPr>
            <a:noAutofit/>
          </a:bodyPr>
          <a:lstStyle/>
          <a:p>
            <a:pPr algn="ctr"/>
            <a:r>
              <a:rPr lang="es-MX" sz="4000" dirty="0" smtClean="0">
                <a:latin typeface="Arial" panose="020B0604020202020204" pitchFamily="34" charset="0"/>
                <a:cs typeface="Arial" panose="020B0604020202020204" pitchFamily="34" charset="0"/>
              </a:rPr>
              <a:t>8.2.2.4. Subcomité de Comprar</a:t>
            </a:r>
            <a:endParaRPr lang="es-MX" sz="4000" dirty="0"/>
          </a:p>
        </p:txBody>
      </p:sp>
    </p:spTree>
    <p:extLst>
      <p:ext uri="{BB962C8B-B14F-4D97-AF65-F5344CB8AC3E}">
        <p14:creationId xmlns:p14="http://schemas.microsoft.com/office/powerpoint/2010/main" val="1767960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CuadroTexto 2"/>
          <p:cNvSpPr txBox="1"/>
          <p:nvPr/>
        </p:nvSpPr>
        <p:spPr>
          <a:xfrm>
            <a:off x="78129" y="1066827"/>
            <a:ext cx="8987739" cy="461665"/>
          </a:xfrm>
          <a:prstGeom prst="rect">
            <a:avLst/>
          </a:prstGeom>
          <a:noFill/>
        </p:spPr>
        <p:txBody>
          <a:bodyPr wrap="square" rtlCol="0">
            <a:spAutoFit/>
          </a:bodyPr>
          <a:lstStyle/>
          <a:p>
            <a:pPr algn="just"/>
            <a:r>
              <a:rPr lang="es-ES" sz="2400" b="1" dirty="0" smtClean="0">
                <a:latin typeface="Arial" panose="020B0604020202020204" pitchFamily="34" charset="0"/>
                <a:cs typeface="Arial" panose="020B0604020202020204" pitchFamily="34" charset="0"/>
              </a:rPr>
              <a:t>Primera Sesión Ordinaria del Subcomité de Compras.</a:t>
            </a:r>
            <a:endParaRPr lang="es-MX" sz="2400" b="1" dirty="0">
              <a:latin typeface="Arial" panose="020B0604020202020204" pitchFamily="34" charset="0"/>
              <a:cs typeface="Arial" panose="020B0604020202020204" pitchFamily="34" charset="0"/>
            </a:endParaRPr>
          </a:p>
        </p:txBody>
      </p:sp>
      <p:sp>
        <p:nvSpPr>
          <p:cNvPr id="6" name="CuadroTexto 5"/>
          <p:cNvSpPr txBox="1"/>
          <p:nvPr/>
        </p:nvSpPr>
        <p:spPr>
          <a:xfrm>
            <a:off x="0" y="1887433"/>
            <a:ext cx="8987739" cy="2154436"/>
          </a:xfrm>
          <a:prstGeom prst="rect">
            <a:avLst/>
          </a:prstGeom>
          <a:noFill/>
        </p:spPr>
        <p:txBody>
          <a:bodyPr wrap="square" rtlCol="0">
            <a:spAutoFit/>
          </a:bodyPr>
          <a:lstStyle/>
          <a:p>
            <a:pPr algn="just"/>
            <a:r>
              <a:rPr lang="es-ES" sz="2400" dirty="0" smtClean="0">
                <a:latin typeface="Arial" panose="020B0604020202020204" pitchFamily="34" charset="0"/>
                <a:cs typeface="Arial" panose="020B0604020202020204" pitchFamily="34" charset="0"/>
              </a:rPr>
              <a:t>El lunes </a:t>
            </a:r>
            <a:r>
              <a:rPr lang="es-ES" sz="2400" dirty="0">
                <a:latin typeface="Arial" panose="020B0604020202020204" pitchFamily="34" charset="0"/>
                <a:cs typeface="Arial" panose="020B0604020202020204" pitchFamily="34" charset="0"/>
              </a:rPr>
              <a:t>4 de enero </a:t>
            </a:r>
            <a:r>
              <a:rPr lang="es-ES" sz="2400" dirty="0" smtClean="0">
                <a:latin typeface="Arial" panose="020B0604020202020204" pitchFamily="34" charset="0"/>
                <a:cs typeface="Arial" panose="020B0604020202020204" pitchFamily="34" charset="0"/>
              </a:rPr>
              <a:t>de </a:t>
            </a:r>
            <a:r>
              <a:rPr lang="es-ES" sz="2400" dirty="0">
                <a:latin typeface="Arial" panose="020B0604020202020204" pitchFamily="34" charset="0"/>
                <a:cs typeface="Arial" panose="020B0604020202020204" pitchFamily="34" charset="0"/>
              </a:rPr>
              <a:t>2021, se realizó la Primera Sesión Ordinaria del Subcomité de Compras de la UTU, </a:t>
            </a:r>
            <a:r>
              <a:rPr lang="es-ES" sz="2400" dirty="0" smtClean="0">
                <a:latin typeface="Arial" panose="020B0604020202020204" pitchFamily="34" charset="0"/>
                <a:cs typeface="Arial" panose="020B0604020202020204" pitchFamily="34" charset="0"/>
              </a:rPr>
              <a:t>presentando el plan </a:t>
            </a:r>
            <a:r>
              <a:rPr lang="es-ES" sz="2400" dirty="0">
                <a:latin typeface="Arial" panose="020B0604020202020204" pitchFamily="34" charset="0"/>
                <a:cs typeface="Arial" panose="020B0604020202020204" pitchFamily="34" charset="0"/>
              </a:rPr>
              <a:t>a</a:t>
            </a:r>
            <a:r>
              <a:rPr lang="es-ES" sz="2400" dirty="0" smtClean="0">
                <a:latin typeface="Arial" panose="020B0604020202020204" pitchFamily="34" charset="0"/>
                <a:cs typeface="Arial" panose="020B0604020202020204" pitchFamily="34" charset="0"/>
              </a:rPr>
              <a:t>nual </a:t>
            </a:r>
            <a:r>
              <a:rPr lang="es-ES" sz="2400" dirty="0">
                <a:latin typeface="Arial" panose="020B0604020202020204" pitchFamily="34" charset="0"/>
                <a:cs typeface="Arial" panose="020B0604020202020204" pitchFamily="34" charset="0"/>
              </a:rPr>
              <a:t>de compras y adquisiciones 2021 y los montos de adquisiciones, arrendamientos y servicios en estricto apego </a:t>
            </a:r>
            <a:r>
              <a:rPr lang="es-ES" sz="2400" dirty="0" smtClean="0">
                <a:latin typeface="Arial" panose="020B0604020202020204" pitchFamily="34" charset="0"/>
                <a:cs typeface="Arial" panose="020B0604020202020204" pitchFamily="34" charset="0"/>
              </a:rPr>
              <a:t>a la normativa.</a:t>
            </a:r>
          </a:p>
          <a:p>
            <a:pPr algn="just"/>
            <a:endParaRPr lang="es-MX" sz="14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0647" y="3497690"/>
            <a:ext cx="4852569" cy="2729569"/>
          </a:xfrm>
          <a:prstGeom prst="rect">
            <a:avLst/>
          </a:prstGeom>
        </p:spPr>
      </p:pic>
    </p:spTree>
    <p:extLst>
      <p:ext uri="{BB962C8B-B14F-4D97-AF65-F5344CB8AC3E}">
        <p14:creationId xmlns:p14="http://schemas.microsoft.com/office/powerpoint/2010/main" val="22370942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CuadroTexto 2"/>
          <p:cNvSpPr txBox="1"/>
          <p:nvPr/>
        </p:nvSpPr>
        <p:spPr>
          <a:xfrm>
            <a:off x="156261" y="2890391"/>
            <a:ext cx="8987739" cy="1077218"/>
          </a:xfrm>
          <a:prstGeom prst="rect">
            <a:avLst/>
          </a:prstGeom>
          <a:noFill/>
        </p:spPr>
        <p:txBody>
          <a:bodyPr wrap="square" rtlCol="0">
            <a:spAutoFit/>
          </a:bodyPr>
          <a:lstStyle/>
          <a:p>
            <a:pPr algn="ctr"/>
            <a:r>
              <a:rPr lang="es-ES" sz="3200" b="1" dirty="0" smtClean="0">
                <a:latin typeface="Arial" panose="020B0604020202020204" pitchFamily="34" charset="0"/>
                <a:cs typeface="Arial" panose="020B0604020202020204" pitchFamily="34" charset="0"/>
              </a:rPr>
              <a:t>8.2.2.5. Distribución del personal académico y administrativo</a:t>
            </a:r>
            <a:endParaRPr lang="es-MX"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9677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graphicFrame>
        <p:nvGraphicFramePr>
          <p:cNvPr id="3" name="3 Tabla"/>
          <p:cNvGraphicFramePr>
            <a:graphicFrameLocks noGrp="1"/>
          </p:cNvGraphicFramePr>
          <p:nvPr>
            <p:extLst>
              <p:ext uri="{D42A27DB-BD31-4B8C-83A1-F6EECF244321}">
                <p14:modId xmlns:p14="http://schemas.microsoft.com/office/powerpoint/2010/main" val="2145224906"/>
              </p:ext>
            </p:extLst>
          </p:nvPr>
        </p:nvGraphicFramePr>
        <p:xfrm>
          <a:off x="431540" y="1958538"/>
          <a:ext cx="8280919" cy="3830710"/>
        </p:xfrm>
        <a:graphic>
          <a:graphicData uri="http://schemas.openxmlformats.org/drawingml/2006/table">
            <a:tbl>
              <a:tblPr>
                <a:tableStyleId>{5940675A-B579-460E-94D1-54222C63F5DA}</a:tableStyleId>
              </a:tblPr>
              <a:tblGrid>
                <a:gridCol w="1152127">
                  <a:extLst>
                    <a:ext uri="{9D8B030D-6E8A-4147-A177-3AD203B41FA5}">
                      <a16:colId xmlns:a16="http://schemas.microsoft.com/office/drawing/2014/main" xmlns="" val="20000"/>
                    </a:ext>
                  </a:extLst>
                </a:gridCol>
                <a:gridCol w="1721237">
                  <a:extLst>
                    <a:ext uri="{9D8B030D-6E8A-4147-A177-3AD203B41FA5}">
                      <a16:colId xmlns:a16="http://schemas.microsoft.com/office/drawing/2014/main" xmlns="" val="20001"/>
                    </a:ext>
                  </a:extLst>
                </a:gridCol>
                <a:gridCol w="655027">
                  <a:extLst>
                    <a:ext uri="{9D8B030D-6E8A-4147-A177-3AD203B41FA5}">
                      <a16:colId xmlns:a16="http://schemas.microsoft.com/office/drawing/2014/main" xmlns="" val="20002"/>
                    </a:ext>
                  </a:extLst>
                </a:gridCol>
                <a:gridCol w="792088">
                  <a:extLst>
                    <a:ext uri="{9D8B030D-6E8A-4147-A177-3AD203B41FA5}">
                      <a16:colId xmlns:a16="http://schemas.microsoft.com/office/drawing/2014/main" xmlns="" val="20003"/>
                    </a:ext>
                  </a:extLst>
                </a:gridCol>
                <a:gridCol w="720080">
                  <a:extLst>
                    <a:ext uri="{9D8B030D-6E8A-4147-A177-3AD203B41FA5}">
                      <a16:colId xmlns:a16="http://schemas.microsoft.com/office/drawing/2014/main" xmlns="" val="20004"/>
                    </a:ext>
                  </a:extLst>
                </a:gridCol>
                <a:gridCol w="792088">
                  <a:extLst>
                    <a:ext uri="{9D8B030D-6E8A-4147-A177-3AD203B41FA5}">
                      <a16:colId xmlns:a16="http://schemas.microsoft.com/office/drawing/2014/main" xmlns="" val="20005"/>
                    </a:ext>
                  </a:extLst>
                </a:gridCol>
                <a:gridCol w="864096">
                  <a:extLst>
                    <a:ext uri="{9D8B030D-6E8A-4147-A177-3AD203B41FA5}">
                      <a16:colId xmlns:a16="http://schemas.microsoft.com/office/drawing/2014/main" xmlns="" val="20006"/>
                    </a:ext>
                  </a:extLst>
                </a:gridCol>
                <a:gridCol w="936104">
                  <a:extLst>
                    <a:ext uri="{9D8B030D-6E8A-4147-A177-3AD203B41FA5}">
                      <a16:colId xmlns:a16="http://schemas.microsoft.com/office/drawing/2014/main" xmlns="" val="20007"/>
                    </a:ext>
                  </a:extLst>
                </a:gridCol>
                <a:gridCol w="648072">
                  <a:extLst>
                    <a:ext uri="{9D8B030D-6E8A-4147-A177-3AD203B41FA5}">
                      <a16:colId xmlns:a16="http://schemas.microsoft.com/office/drawing/2014/main" xmlns="" val="20008"/>
                    </a:ext>
                  </a:extLst>
                </a:gridCol>
              </a:tblGrid>
              <a:tr h="592169">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División</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marR="0" indent="-6350" algn="ctr" defTabSz="914400" rtl="0" eaLnBrk="1" fontAlgn="auto" latinLnBrk="0" hangingPunct="1">
                        <a:lnSpc>
                          <a:spcPct val="115000"/>
                        </a:lnSpc>
                        <a:spcBef>
                          <a:spcPts val="0"/>
                        </a:spcBef>
                        <a:spcAft>
                          <a:spcPts val="0"/>
                        </a:spcAft>
                        <a:buClrTx/>
                        <a:buSzTx/>
                        <a:buFontTx/>
                        <a:buNone/>
                        <a:tabLst/>
                        <a:defRPr/>
                      </a:pPr>
                      <a:r>
                        <a:rPr lang="es-ES_tradnl" sz="1000" b="1" kern="1200" dirty="0">
                          <a:solidFill>
                            <a:schemeClr val="tx1"/>
                          </a:solidFill>
                          <a:latin typeface="Arial" pitchFamily="34" charset="0"/>
                          <a:ea typeface="+mn-ea"/>
                          <a:cs typeface="Arial" pitchFamily="34" charset="0"/>
                        </a:rPr>
                        <a:t>Carreras</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marR="0" indent="-6350" algn="ctr" defTabSz="914400" rtl="0" eaLnBrk="1" fontAlgn="auto" latinLnBrk="0" hangingPunct="1">
                        <a:lnSpc>
                          <a:spcPct val="115000"/>
                        </a:lnSpc>
                        <a:spcBef>
                          <a:spcPts val="0"/>
                        </a:spcBef>
                        <a:spcAft>
                          <a:spcPts val="0"/>
                        </a:spcAft>
                        <a:buClrTx/>
                        <a:buSzTx/>
                        <a:buFontTx/>
                        <a:buNone/>
                        <a:tabLst/>
                        <a:defRPr/>
                      </a:pPr>
                      <a:r>
                        <a:rPr lang="es-ES" sz="1000" b="1" kern="1200" dirty="0">
                          <a:solidFill>
                            <a:schemeClr val="tx1"/>
                          </a:solidFill>
                          <a:latin typeface="Arial" pitchFamily="34" charset="0"/>
                          <a:ea typeface="+mn-ea"/>
                          <a:cs typeface="Arial" pitchFamily="34" charset="0"/>
                        </a:rPr>
                        <a:t>Técnico</a:t>
                      </a: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Lic. </a:t>
                      </a:r>
                      <a:endParaRPr lang="es-ES" sz="1000" b="1" kern="1200" dirty="0">
                        <a:solidFill>
                          <a:schemeClr val="tx1"/>
                        </a:solidFill>
                        <a:latin typeface="Arial" pitchFamily="34" charset="0"/>
                        <a:ea typeface="+mn-ea"/>
                        <a:cs typeface="Arial" pitchFamily="34" charset="0"/>
                      </a:endParaRPr>
                    </a:p>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Con título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Maestría Sin Grado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Maestría Con Grado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Doctorado Con Grado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Especialidad</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endParaRPr lang="es-ES" sz="1000" b="1" kern="1200" dirty="0">
                        <a:solidFill>
                          <a:schemeClr val="tx1"/>
                        </a:solidFill>
                        <a:latin typeface="Arial" pitchFamily="34" charset="0"/>
                        <a:ea typeface="+mn-ea"/>
                        <a:cs typeface="Arial" pitchFamily="34" charset="0"/>
                      </a:endParaRPr>
                    </a:p>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Total</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extLst>
                  <a:ext uri="{0D108BD9-81ED-4DB2-BD59-A6C34878D82A}">
                    <a16:rowId xmlns:a16="http://schemas.microsoft.com/office/drawing/2014/main" xmlns="" val="10000"/>
                  </a:ext>
                </a:extLst>
              </a:tr>
              <a:tr h="1263293">
                <a:tc rowSpan="4">
                  <a:txBody>
                    <a:bodyPr/>
                    <a:lstStyle/>
                    <a:p>
                      <a:pPr algn="just">
                        <a:lnSpc>
                          <a:spcPct val="115000"/>
                        </a:lnSpc>
                        <a:spcAft>
                          <a:spcPts val="0"/>
                        </a:spcAft>
                      </a:pPr>
                      <a:r>
                        <a:rPr lang="es-MX" sz="1000" kern="1200" spc="-30" dirty="0">
                          <a:solidFill>
                            <a:schemeClr val="tx1"/>
                          </a:solidFill>
                          <a:latin typeface="Arial" panose="020B0604020202020204" pitchFamily="34" charset="0"/>
                          <a:ea typeface="+mn-ea"/>
                          <a:cs typeface="Arial" panose="020B0604020202020204" pitchFamily="34" charset="0"/>
                        </a:rPr>
                        <a:t>División Académica de </a:t>
                      </a:r>
                      <a:r>
                        <a:rPr lang="es-ES_tradnl" sz="1000" spc="-30" dirty="0">
                          <a:solidFill>
                            <a:schemeClr val="tx1"/>
                          </a:solidFill>
                          <a:latin typeface="Arial" panose="020B0604020202020204" pitchFamily="34" charset="0"/>
                          <a:cs typeface="Arial" panose="020B0604020202020204" pitchFamily="34" charset="0"/>
                        </a:rPr>
                        <a:t>Paramédico </a:t>
                      </a:r>
                      <a:r>
                        <a:rPr lang="es-MX" sz="1000" kern="1200" spc="-30" dirty="0">
                          <a:solidFill>
                            <a:schemeClr val="tx1"/>
                          </a:solidFill>
                          <a:latin typeface="Arial" panose="020B0604020202020204" pitchFamily="34" charset="0"/>
                          <a:ea typeface="+mn-ea"/>
                          <a:cs typeface="Arial" panose="020B0604020202020204" pitchFamily="34" charset="0"/>
                        </a:rPr>
                        <a:t>y </a:t>
                      </a:r>
                      <a:r>
                        <a:rPr lang="es-ES_tradnl" sz="1000" spc="-30" dirty="0">
                          <a:solidFill>
                            <a:schemeClr val="tx1"/>
                          </a:solidFill>
                          <a:latin typeface="Arial" panose="020B0604020202020204" pitchFamily="34" charset="0"/>
                          <a:cs typeface="Arial" panose="020B0604020202020204" pitchFamily="34" charset="0"/>
                        </a:rPr>
                        <a:t>Biotecnología</a:t>
                      </a:r>
                      <a:endParaRPr lang="es-ES" sz="1000" dirty="0">
                        <a:solidFill>
                          <a:schemeClr val="tx1"/>
                        </a:solidFill>
                        <a:latin typeface="Arial" pitchFamily="34" charset="0"/>
                        <a:ea typeface="Times New Roman"/>
                        <a:cs typeface="Arial" pitchFamily="34" charset="0"/>
                      </a:endParaRPr>
                    </a:p>
                  </a:txBody>
                  <a:tcPr marL="59052" marR="59052" marT="0" marB="0" anchor="ctr">
                    <a:solidFill>
                      <a:schemeClr val="bg1">
                        <a:lumMod val="85000"/>
                      </a:schemeClr>
                    </a:solidFill>
                  </a:tcPr>
                </a:tc>
                <a:tc>
                  <a:txBody>
                    <a:bodyPr/>
                    <a:lstStyle/>
                    <a:p>
                      <a:pPr algn="just">
                        <a:lnSpc>
                          <a:spcPct val="115000"/>
                        </a:lnSpc>
                        <a:spcAft>
                          <a:spcPts val="0"/>
                        </a:spcAft>
                      </a:pPr>
                      <a:r>
                        <a:rPr lang="es-ES_tradnl" sz="1000" spc="-30" dirty="0">
                          <a:solidFill>
                            <a:schemeClr val="tx1"/>
                          </a:solidFill>
                          <a:latin typeface="Arial" panose="020B0604020202020204" pitchFamily="34" charset="0"/>
                          <a:cs typeface="Arial" panose="020B0604020202020204" pitchFamily="34" charset="0"/>
                        </a:rPr>
                        <a:t>Técnico Superior Universitario en Química, Área: Biotecnología.</a:t>
                      </a:r>
                      <a:endParaRPr lang="es-ES" sz="1000" dirty="0">
                        <a:solidFill>
                          <a:schemeClr val="tx1"/>
                        </a:solidFill>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lnSpc>
                          <a:spcPct val="115000"/>
                        </a:lnSpc>
                        <a:spcAft>
                          <a:spcPts val="0"/>
                        </a:spcAft>
                      </a:pPr>
                      <a:r>
                        <a:rPr lang="es-ES" sz="1200" b="1" i="0" u="none" strike="noStrike" kern="1200" dirty="0">
                          <a:solidFill>
                            <a:schemeClr val="tx1"/>
                          </a:solidFill>
                          <a:effectLst/>
                          <a:latin typeface="Arial"/>
                          <a:ea typeface="+mn-ea"/>
                          <a:cs typeface="+mn-cs"/>
                        </a:rPr>
                        <a:t>-</a:t>
                      </a:r>
                    </a:p>
                  </a:txBody>
                  <a:tcPr marL="59052" marR="59052" marT="0"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3</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3</a:t>
                      </a:r>
                      <a:endParaRPr lang="es-MX" sz="1200" b="1" i="0" u="none" strike="noStrike" kern="1200" dirty="0">
                        <a:solidFill>
                          <a:schemeClr val="tx1"/>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6</a:t>
                      </a:r>
                    </a:p>
                  </a:txBody>
                  <a:tcPr marL="9525" marR="9525" marT="9525" marB="0" anchor="ctr">
                    <a:noFill/>
                  </a:tcPr>
                </a:tc>
                <a:extLst>
                  <a:ext uri="{0D108BD9-81ED-4DB2-BD59-A6C34878D82A}">
                    <a16:rowId xmlns:a16="http://schemas.microsoft.com/office/drawing/2014/main" xmlns="" val="10001"/>
                  </a:ext>
                </a:extLst>
              </a:tr>
              <a:tr h="521287">
                <a:tc vMerge="1">
                  <a:txBody>
                    <a:bodyPr/>
                    <a:lstStyle/>
                    <a:p>
                      <a:endParaRPr lang="es-ES"/>
                    </a:p>
                  </a:txBody>
                  <a:tcPr/>
                </a:tc>
                <a:tc>
                  <a:txBody>
                    <a:bodyPr/>
                    <a:lstStyle/>
                    <a:p>
                      <a:pPr algn="just">
                        <a:lnSpc>
                          <a:spcPct val="115000"/>
                        </a:lnSpc>
                        <a:spcAft>
                          <a:spcPts val="0"/>
                        </a:spcAft>
                      </a:pPr>
                      <a:r>
                        <a:rPr lang="es-ES_tradnl" sz="1000" spc="-30" dirty="0">
                          <a:solidFill>
                            <a:schemeClr val="tx1"/>
                          </a:solidFill>
                          <a:latin typeface="Arial" panose="020B0604020202020204" pitchFamily="34" charset="0"/>
                          <a:cs typeface="Arial" panose="020B0604020202020204" pitchFamily="34" charset="0"/>
                        </a:rPr>
                        <a:t>Ingeniería en Procesos Biotecnológicos.</a:t>
                      </a:r>
                      <a:endParaRPr lang="es-ES" sz="1000" dirty="0">
                        <a:solidFill>
                          <a:schemeClr val="tx1"/>
                        </a:solidFill>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lnSpc>
                          <a:spcPct val="115000"/>
                        </a:lnSpc>
                        <a:spcAft>
                          <a:spcPts val="0"/>
                        </a:spcAft>
                      </a:pPr>
                      <a:r>
                        <a:rPr lang="es-ES" sz="1200" b="1" i="0" u="none" strike="noStrike" kern="1200" dirty="0">
                          <a:solidFill>
                            <a:schemeClr val="tx1"/>
                          </a:solidFill>
                          <a:effectLst/>
                          <a:latin typeface="Arial"/>
                          <a:ea typeface="+mn-ea"/>
                          <a:cs typeface="+mn-cs"/>
                        </a:rPr>
                        <a:t>-</a:t>
                      </a:r>
                    </a:p>
                  </a:txBody>
                  <a:tcPr marL="59052" marR="59052" marT="0"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a:t>
                      </a:r>
                      <a:endParaRPr lang="es-MX" sz="1200" b="1" i="0" u="none" strike="noStrike" kern="1200" dirty="0">
                        <a:solidFill>
                          <a:schemeClr val="tx1"/>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2</a:t>
                      </a:r>
                      <a:endParaRPr lang="es-MX" sz="1200" b="1" i="0" u="none" strike="noStrike" kern="1200" dirty="0">
                        <a:solidFill>
                          <a:schemeClr val="tx1"/>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a:t>
                      </a:r>
                      <a:endParaRPr lang="es-MX" sz="1200" b="1" i="0" u="none" strike="noStrike" kern="1200" dirty="0">
                        <a:solidFill>
                          <a:schemeClr val="tx1"/>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2</a:t>
                      </a:r>
                    </a:p>
                  </a:txBody>
                  <a:tcPr marL="9525" marR="9525" marT="9525" marB="0" anchor="ctr">
                    <a:noFill/>
                  </a:tcPr>
                </a:tc>
                <a:extLst>
                  <a:ext uri="{0D108BD9-81ED-4DB2-BD59-A6C34878D82A}">
                    <a16:rowId xmlns:a16="http://schemas.microsoft.com/office/drawing/2014/main" xmlns="" val="10003"/>
                  </a:ext>
                </a:extLst>
              </a:tr>
              <a:tr h="480515">
                <a:tc vMerge="1">
                  <a:txBody>
                    <a:bodyPr/>
                    <a:lstStyle/>
                    <a:p>
                      <a:endParaRPr lang="es-ES"/>
                    </a:p>
                  </a:txBody>
                  <a:tcPr/>
                </a:tc>
                <a:tc>
                  <a:txBody>
                    <a:bodyPr/>
                    <a:lstStyle/>
                    <a:p>
                      <a:pPr algn="just">
                        <a:lnSpc>
                          <a:spcPct val="115000"/>
                        </a:lnSpc>
                        <a:spcAft>
                          <a:spcPts val="0"/>
                        </a:spcAft>
                      </a:pPr>
                      <a:r>
                        <a:rPr lang="es-ES_tradnl" sz="1000" spc="-30" dirty="0">
                          <a:solidFill>
                            <a:schemeClr val="tx1"/>
                          </a:solidFill>
                          <a:latin typeface="Arial" panose="020B0604020202020204" pitchFamily="34" charset="0"/>
                          <a:cs typeface="Arial" panose="020B0604020202020204" pitchFamily="34" charset="0"/>
                        </a:rPr>
                        <a:t>Técnico Superior Universitario en Paramédico.</a:t>
                      </a:r>
                      <a:endParaRPr lang="es-ES" sz="1000" dirty="0">
                        <a:solidFill>
                          <a:schemeClr val="tx1"/>
                        </a:solidFill>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1</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10</a:t>
                      </a:r>
                      <a:endParaRPr lang="es-MX" sz="1200" b="1" i="0" u="none" strike="noStrike" kern="1200" dirty="0">
                        <a:solidFill>
                          <a:schemeClr val="tx1"/>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1</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12</a:t>
                      </a:r>
                      <a:endParaRPr lang="es-MX" sz="1200" b="1" i="0" u="none" strike="noStrike" kern="1200" dirty="0">
                        <a:solidFill>
                          <a:schemeClr val="tx1"/>
                        </a:solidFill>
                        <a:effectLst/>
                        <a:latin typeface="Arial"/>
                        <a:ea typeface="+mn-ea"/>
                        <a:cs typeface="+mn-cs"/>
                      </a:endParaRPr>
                    </a:p>
                  </a:txBody>
                  <a:tcPr marL="9525" marR="9525" marT="9525" marB="0" anchor="ctr">
                    <a:noFill/>
                  </a:tcPr>
                </a:tc>
                <a:extLst>
                  <a:ext uri="{0D108BD9-81ED-4DB2-BD59-A6C34878D82A}">
                    <a16:rowId xmlns:a16="http://schemas.microsoft.com/office/drawing/2014/main" xmlns="" val="10004"/>
                  </a:ext>
                </a:extLst>
              </a:tr>
              <a:tr h="416051">
                <a:tc vMerge="1">
                  <a:txBody>
                    <a:bodyPr/>
                    <a:lstStyle/>
                    <a:p>
                      <a:pPr algn="just">
                        <a:lnSpc>
                          <a:spcPct val="115000"/>
                        </a:lnSpc>
                        <a:spcAft>
                          <a:spcPts val="0"/>
                        </a:spcAft>
                      </a:pPr>
                      <a:endParaRPr lang="es-ES" sz="1200" dirty="0">
                        <a:solidFill>
                          <a:schemeClr val="tx1"/>
                        </a:solidFill>
                        <a:latin typeface="Arial" pitchFamily="34" charset="0"/>
                        <a:ea typeface="Times New Roman"/>
                        <a:cs typeface="Arial" pitchFamily="34" charset="0"/>
                      </a:endParaRPr>
                    </a:p>
                  </a:txBody>
                  <a:tcPr marL="59052" marR="59052" marT="0" marB="0" anchor="ctr">
                    <a:solidFill>
                      <a:schemeClr val="bg1">
                        <a:lumMod val="85000"/>
                      </a:schemeClr>
                    </a:solidFill>
                  </a:tcPr>
                </a:tc>
                <a:tc>
                  <a:txBody>
                    <a:bodyPr/>
                    <a:lstStyle/>
                    <a:p>
                      <a:pPr marL="0" algn="just" defTabSz="914400" rtl="0" eaLnBrk="1" latinLnBrk="0" hangingPunct="1">
                        <a:lnSpc>
                          <a:spcPct val="115000"/>
                        </a:lnSpc>
                        <a:spcAft>
                          <a:spcPts val="0"/>
                        </a:spcAft>
                      </a:pPr>
                      <a:r>
                        <a:rPr lang="es-ES_tradnl" sz="1000" kern="1200" spc="-30" dirty="0">
                          <a:solidFill>
                            <a:schemeClr val="tx1"/>
                          </a:solidFill>
                          <a:latin typeface="Arial" panose="020B0604020202020204" pitchFamily="34" charset="0"/>
                          <a:ea typeface="+mn-ea"/>
                          <a:cs typeface="Arial" panose="020B0604020202020204" pitchFamily="34" charset="0"/>
                        </a:rPr>
                        <a:t>Licenciatura en Protección y Emergencias.</a:t>
                      </a:r>
                      <a:endParaRPr lang="es-ES" sz="1000" kern="1200" spc="-30" dirty="0">
                        <a:solidFill>
                          <a:schemeClr val="tx1"/>
                        </a:solidFill>
                        <a:latin typeface="Arial" panose="020B0604020202020204" pitchFamily="34" charset="0"/>
                        <a:ea typeface="+mn-ea"/>
                        <a:cs typeface="Arial" panose="020B0604020202020204" pitchFamily="34" charset="0"/>
                      </a:endParaRPr>
                    </a:p>
                  </a:txBody>
                  <a:tcPr marL="59052" marR="59052" marT="0"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1</a:t>
                      </a:r>
                      <a:endParaRPr lang="es-MX" sz="1200" b="1" i="0" u="none" strike="noStrike" kern="1200" dirty="0">
                        <a:solidFill>
                          <a:schemeClr val="tx1"/>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1</a:t>
                      </a:r>
                      <a:endParaRPr lang="es-MX" sz="1200" b="1" i="0" u="none" strike="noStrike" kern="1200" dirty="0">
                        <a:solidFill>
                          <a:schemeClr val="tx1"/>
                        </a:solidFill>
                        <a:effectLst/>
                        <a:latin typeface="Arial"/>
                        <a:ea typeface="+mn-ea"/>
                        <a:cs typeface="+mn-cs"/>
                      </a:endParaRPr>
                    </a:p>
                  </a:txBody>
                  <a:tcPr marL="9525" marR="9525" marT="9525" marB="0" anchor="ctr">
                    <a:noFill/>
                  </a:tcPr>
                </a:tc>
                <a:extLst>
                  <a:ext uri="{0D108BD9-81ED-4DB2-BD59-A6C34878D82A}">
                    <a16:rowId xmlns:a16="http://schemas.microsoft.com/office/drawing/2014/main" xmlns="" val="10005"/>
                  </a:ext>
                </a:extLst>
              </a:tr>
              <a:tr h="557395">
                <a:tc gridSpan="2">
                  <a:txBody>
                    <a:bodyPr/>
                    <a:lstStyle/>
                    <a:p>
                      <a:pPr marL="0" algn="ctr" defTabSz="914400" rtl="0" eaLnBrk="1" latinLnBrk="0" hangingPunct="1">
                        <a:lnSpc>
                          <a:spcPct val="115000"/>
                        </a:lnSpc>
                        <a:spcAft>
                          <a:spcPts val="0"/>
                        </a:spcAft>
                      </a:pPr>
                      <a:r>
                        <a:rPr lang="es-ES" sz="1000" b="1" kern="1200" spc="-30" dirty="0">
                          <a:solidFill>
                            <a:schemeClr val="tx1"/>
                          </a:solidFill>
                          <a:latin typeface="+mn-lt"/>
                          <a:ea typeface="+mn-ea"/>
                          <a:cs typeface="+mn-cs"/>
                        </a:rPr>
                        <a:t>Subtotal por</a:t>
                      </a:r>
                      <a:r>
                        <a:rPr lang="es-ES" sz="1000" b="1" kern="1200" spc="-30" baseline="0" dirty="0">
                          <a:solidFill>
                            <a:schemeClr val="tx1"/>
                          </a:solidFill>
                          <a:latin typeface="+mn-lt"/>
                          <a:ea typeface="+mn-ea"/>
                          <a:cs typeface="+mn-cs"/>
                        </a:rPr>
                        <a:t> División Académica</a:t>
                      </a:r>
                      <a:endParaRPr lang="es-ES" sz="1000" b="1" kern="1200" spc="-30" dirty="0">
                        <a:solidFill>
                          <a:schemeClr val="tx1"/>
                        </a:solidFill>
                        <a:latin typeface="+mn-lt"/>
                        <a:ea typeface="+mn-ea"/>
                        <a:cs typeface="+mn-cs"/>
                      </a:endParaRPr>
                    </a:p>
                  </a:txBody>
                  <a:tcPr marL="59052" marR="59052" marT="0" marB="0" anchor="ctr">
                    <a:solidFill>
                      <a:schemeClr val="bg1">
                        <a:lumMod val="85000"/>
                      </a:schemeClr>
                    </a:solidFill>
                  </a:tcPr>
                </a:tc>
                <a:tc hMerge="1">
                  <a:txBody>
                    <a:bodyPr/>
                    <a:lstStyle/>
                    <a:p>
                      <a:pPr marL="0" algn="just" defTabSz="914400" rtl="0" eaLnBrk="1" latinLnBrk="0" hangingPunct="1">
                        <a:lnSpc>
                          <a:spcPct val="115000"/>
                        </a:lnSpc>
                        <a:spcAft>
                          <a:spcPts val="0"/>
                        </a:spcAft>
                      </a:pPr>
                      <a:endParaRPr lang="es-ES" sz="1600" b="1" kern="1200" spc="-30" dirty="0">
                        <a:solidFill>
                          <a:schemeClr val="tx1"/>
                        </a:solidFill>
                        <a:latin typeface="+mn-lt"/>
                        <a:ea typeface="+mn-ea"/>
                        <a:cs typeface="+mn-cs"/>
                      </a:endParaRPr>
                    </a:p>
                  </a:txBody>
                  <a:tcPr marL="59052" marR="59052" marT="0" marB="0" anchor="ctr">
                    <a:noFill/>
                  </a:tcPr>
                </a:tc>
                <a:tc>
                  <a:txBody>
                    <a:bodyPr/>
                    <a:lstStyle/>
                    <a:p>
                      <a:pPr marL="0" algn="ctr" defTabSz="914400" rtl="0" eaLnBrk="1" fontAlgn="ctr" latinLnBrk="0" hangingPunct="1">
                        <a:lnSpc>
                          <a:spcPct val="115000"/>
                        </a:lnSpc>
                        <a:spcAft>
                          <a:spcPts val="0"/>
                        </a:spcAft>
                      </a:pPr>
                      <a:r>
                        <a:rPr lang="es-ES" sz="1200" b="1" i="0" u="none" strike="noStrike" kern="1200" dirty="0">
                          <a:solidFill>
                            <a:schemeClr val="tx1"/>
                          </a:solidFill>
                          <a:effectLst/>
                          <a:latin typeface="Arial"/>
                          <a:ea typeface="+mn-ea"/>
                          <a:cs typeface="+mn-cs"/>
                        </a:rPr>
                        <a:t>1</a:t>
                      </a:r>
                    </a:p>
                  </a:txBody>
                  <a:tcPr marL="59052" marR="59052" marT="0" marB="0" anchor="ctr">
                    <a:solidFill>
                      <a:schemeClr val="bg1">
                        <a:lumMod val="85000"/>
                      </a:schemeClr>
                    </a:solid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13</a:t>
                      </a:r>
                      <a:endParaRPr lang="es-MX" sz="1200" b="1" i="0" u="none" strike="noStrike" kern="1200" dirty="0">
                        <a:solidFill>
                          <a:schemeClr val="tx1"/>
                        </a:solidFill>
                        <a:effectLst/>
                        <a:latin typeface="Arial"/>
                        <a:ea typeface="+mn-ea"/>
                        <a:cs typeface="+mn-cs"/>
                      </a:endParaRPr>
                    </a:p>
                  </a:txBody>
                  <a:tcPr marL="9525" marR="9525" marT="9525" marB="0" anchor="ct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2</a:t>
                      </a:r>
                    </a:p>
                  </a:txBody>
                  <a:tcPr marL="9525" marR="9525" marT="9525" marB="0" anchor="ct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4</a:t>
                      </a:r>
                    </a:p>
                  </a:txBody>
                  <a:tcPr marL="9525" marR="9525" marT="9525" marB="0" anchor="ct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1</a:t>
                      </a:r>
                    </a:p>
                  </a:txBody>
                  <a:tcPr marL="9525" marR="9525" marT="9525" marB="0" anchor="ct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21</a:t>
                      </a:r>
                      <a:endParaRPr lang="es-MX" sz="1200" b="1" i="0" u="none" strike="noStrike" kern="1200" dirty="0">
                        <a:solidFill>
                          <a:schemeClr val="tx1"/>
                        </a:solidFill>
                        <a:effectLst/>
                        <a:latin typeface="Arial"/>
                        <a:ea typeface="+mn-ea"/>
                        <a:cs typeface="+mn-cs"/>
                      </a:endParaRPr>
                    </a:p>
                  </a:txBody>
                  <a:tcPr marL="9525" marR="9525" marT="9525" marB="0" anchor="ctr"/>
                </a:tc>
                <a:extLst>
                  <a:ext uri="{0D108BD9-81ED-4DB2-BD59-A6C34878D82A}">
                    <a16:rowId xmlns:a16="http://schemas.microsoft.com/office/drawing/2014/main" xmlns="" val="10006"/>
                  </a:ext>
                </a:extLst>
              </a:tr>
            </a:tbl>
          </a:graphicData>
        </a:graphic>
      </p:graphicFrame>
      <p:sp>
        <p:nvSpPr>
          <p:cNvPr id="5" name="Rectángulo 4"/>
          <p:cNvSpPr/>
          <p:nvPr/>
        </p:nvSpPr>
        <p:spPr>
          <a:xfrm>
            <a:off x="221673" y="980317"/>
            <a:ext cx="8922327" cy="738664"/>
          </a:xfrm>
          <a:prstGeom prst="rect">
            <a:avLst/>
          </a:prstGeom>
        </p:spPr>
        <p:txBody>
          <a:bodyPr wrap="square">
            <a:spAutoFit/>
          </a:bodyPr>
          <a:lstStyle/>
          <a:p>
            <a:pPr algn="ctr"/>
            <a:r>
              <a:rPr lang="es-ES" sz="2400" b="1" dirty="0" smtClean="0">
                <a:latin typeface="Arial" panose="020B0604020202020204" pitchFamily="34" charset="0"/>
                <a:cs typeface="Arial" panose="020B0604020202020204" pitchFamily="34" charset="0"/>
              </a:rPr>
              <a:t>Distribución del personal académico</a:t>
            </a:r>
            <a:endParaRPr lang="es-ES" sz="2400" b="1" cap="all" dirty="0">
              <a:latin typeface="Arial" panose="020B0604020202020204" pitchFamily="34" charset="0"/>
              <a:cs typeface="Arial" panose="020B0604020202020204" pitchFamily="34" charset="0"/>
            </a:endParaRPr>
          </a:p>
          <a:p>
            <a:pPr algn="ctr"/>
            <a:r>
              <a:rPr lang="es-ES" dirty="0"/>
              <a:t> D</a:t>
            </a:r>
            <a:r>
              <a:rPr lang="es-ES" dirty="0" smtClean="0"/>
              <a:t>ocente por grado académico</a:t>
            </a:r>
            <a:endParaRPr lang="es-ES" dirty="0"/>
          </a:p>
        </p:txBody>
      </p:sp>
    </p:spTree>
    <p:extLst>
      <p:ext uri="{BB962C8B-B14F-4D97-AF65-F5344CB8AC3E}">
        <p14:creationId xmlns:p14="http://schemas.microsoft.com/office/powerpoint/2010/main" val="24647350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4 CuadroTexto"/>
          <p:cNvSpPr txBox="1"/>
          <p:nvPr/>
        </p:nvSpPr>
        <p:spPr>
          <a:xfrm>
            <a:off x="0" y="1097567"/>
            <a:ext cx="9143999" cy="707886"/>
          </a:xfrm>
          <a:prstGeom prst="rect">
            <a:avLst/>
          </a:prstGeom>
          <a:noFill/>
        </p:spPr>
        <p:txBody>
          <a:bodyPr wrap="square" rtlCol="0">
            <a:spAutoFit/>
          </a:bodyPr>
          <a:lstStyle/>
          <a:p>
            <a:pPr algn="ctr"/>
            <a:r>
              <a:rPr lang="es-MX" sz="2400" b="1" dirty="0" smtClean="0">
                <a:latin typeface="Arial" panose="020B0604020202020204" pitchFamily="34" charset="0"/>
                <a:cs typeface="Arial" panose="020B0604020202020204" pitchFamily="34" charset="0"/>
              </a:rPr>
              <a:t>Distribución del personal académico</a:t>
            </a:r>
          </a:p>
          <a:p>
            <a:pPr algn="ctr"/>
            <a:r>
              <a:rPr lang="es-MX" sz="1600" b="1" dirty="0" smtClean="0">
                <a:latin typeface="Arial" panose="020B0604020202020204" pitchFamily="34" charset="0"/>
                <a:cs typeface="Arial" panose="020B0604020202020204" pitchFamily="34" charset="0"/>
              </a:rPr>
              <a:t> Docente por grado académico</a:t>
            </a:r>
            <a:endParaRPr lang="es-MX" sz="1600" b="1" dirty="0">
              <a:latin typeface="Arial" panose="020B0604020202020204" pitchFamily="34" charset="0"/>
              <a:cs typeface="Arial" panose="020B0604020202020204" pitchFamily="34" charset="0"/>
            </a:endParaRPr>
          </a:p>
        </p:txBody>
      </p:sp>
      <p:graphicFrame>
        <p:nvGraphicFramePr>
          <p:cNvPr id="5" name="3 Tabla"/>
          <p:cNvGraphicFramePr>
            <a:graphicFrameLocks noGrp="1"/>
          </p:cNvGraphicFramePr>
          <p:nvPr>
            <p:extLst>
              <p:ext uri="{D42A27DB-BD31-4B8C-83A1-F6EECF244321}">
                <p14:modId xmlns:p14="http://schemas.microsoft.com/office/powerpoint/2010/main" val="3038909690"/>
              </p:ext>
            </p:extLst>
          </p:nvPr>
        </p:nvGraphicFramePr>
        <p:xfrm>
          <a:off x="211108" y="1805453"/>
          <a:ext cx="8721781" cy="4116570"/>
        </p:xfrm>
        <a:graphic>
          <a:graphicData uri="http://schemas.openxmlformats.org/drawingml/2006/table">
            <a:tbl>
              <a:tblPr>
                <a:tableStyleId>{5940675A-B579-460E-94D1-54222C63F5DA}</a:tableStyleId>
              </a:tblPr>
              <a:tblGrid>
                <a:gridCol w="1584176">
                  <a:extLst>
                    <a:ext uri="{9D8B030D-6E8A-4147-A177-3AD203B41FA5}">
                      <a16:colId xmlns:a16="http://schemas.microsoft.com/office/drawing/2014/main" xmlns="" val="20000"/>
                    </a:ext>
                  </a:extLst>
                </a:gridCol>
                <a:gridCol w="2016224">
                  <a:extLst>
                    <a:ext uri="{9D8B030D-6E8A-4147-A177-3AD203B41FA5}">
                      <a16:colId xmlns:a16="http://schemas.microsoft.com/office/drawing/2014/main" xmlns="" val="20001"/>
                    </a:ext>
                  </a:extLst>
                </a:gridCol>
                <a:gridCol w="864096">
                  <a:extLst>
                    <a:ext uri="{9D8B030D-6E8A-4147-A177-3AD203B41FA5}">
                      <a16:colId xmlns:a16="http://schemas.microsoft.com/office/drawing/2014/main" xmlns="" val="20002"/>
                    </a:ext>
                  </a:extLst>
                </a:gridCol>
                <a:gridCol w="792088">
                  <a:extLst>
                    <a:ext uri="{9D8B030D-6E8A-4147-A177-3AD203B41FA5}">
                      <a16:colId xmlns:a16="http://schemas.microsoft.com/office/drawing/2014/main" xmlns="" val="20003"/>
                    </a:ext>
                  </a:extLst>
                </a:gridCol>
                <a:gridCol w="792088">
                  <a:extLst>
                    <a:ext uri="{9D8B030D-6E8A-4147-A177-3AD203B41FA5}">
                      <a16:colId xmlns:a16="http://schemas.microsoft.com/office/drawing/2014/main" xmlns="" val="20004"/>
                    </a:ext>
                  </a:extLst>
                </a:gridCol>
                <a:gridCol w="1008112">
                  <a:extLst>
                    <a:ext uri="{9D8B030D-6E8A-4147-A177-3AD203B41FA5}">
                      <a16:colId xmlns:a16="http://schemas.microsoft.com/office/drawing/2014/main" xmlns="" val="20005"/>
                    </a:ext>
                  </a:extLst>
                </a:gridCol>
                <a:gridCol w="1179002">
                  <a:extLst>
                    <a:ext uri="{9D8B030D-6E8A-4147-A177-3AD203B41FA5}">
                      <a16:colId xmlns:a16="http://schemas.microsoft.com/office/drawing/2014/main" xmlns="" val="20006"/>
                    </a:ext>
                  </a:extLst>
                </a:gridCol>
                <a:gridCol w="485995">
                  <a:extLst>
                    <a:ext uri="{9D8B030D-6E8A-4147-A177-3AD203B41FA5}">
                      <a16:colId xmlns:a16="http://schemas.microsoft.com/office/drawing/2014/main" xmlns="" val="20007"/>
                    </a:ext>
                  </a:extLst>
                </a:gridCol>
              </a:tblGrid>
              <a:tr h="544893">
                <a:tc>
                  <a:txBody>
                    <a:bodyPr/>
                    <a:lstStyle/>
                    <a:p>
                      <a:pPr marL="0" indent="-6350" algn="ctr" defTabSz="914400" rtl="0" eaLnBrk="1" latinLnBrk="0" hangingPunct="1">
                        <a:lnSpc>
                          <a:spcPct val="115000"/>
                        </a:lnSpc>
                        <a:spcAft>
                          <a:spcPts val="0"/>
                        </a:spcAft>
                      </a:pPr>
                      <a:r>
                        <a:rPr lang="es-ES_tradnl" sz="1000" b="1" kern="1200" dirty="0">
                          <a:solidFill>
                            <a:schemeClr val="tx1"/>
                          </a:solidFill>
                          <a:effectLst/>
                          <a:latin typeface="Arial" pitchFamily="34" charset="0"/>
                          <a:ea typeface="+mn-ea"/>
                          <a:cs typeface="Arial" pitchFamily="34" charset="0"/>
                        </a:rPr>
                        <a:t>División</a:t>
                      </a:r>
                      <a:endParaRPr lang="es-ES" sz="1000" b="1" kern="1200" dirty="0">
                        <a:solidFill>
                          <a:schemeClr val="tx1"/>
                        </a:solidFill>
                        <a:effectLst/>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marR="0" indent="-6350" algn="ctr" defTabSz="914400" rtl="0" eaLnBrk="1" fontAlgn="auto" latinLnBrk="0" hangingPunct="1">
                        <a:lnSpc>
                          <a:spcPct val="115000"/>
                        </a:lnSpc>
                        <a:spcBef>
                          <a:spcPts val="0"/>
                        </a:spcBef>
                        <a:spcAft>
                          <a:spcPts val="0"/>
                        </a:spcAft>
                        <a:buClrTx/>
                        <a:buSzTx/>
                        <a:buFontTx/>
                        <a:buNone/>
                        <a:tabLst/>
                        <a:defRPr/>
                      </a:pPr>
                      <a:r>
                        <a:rPr lang="es-ES_tradnl" sz="1000" b="1" kern="1200" dirty="0">
                          <a:solidFill>
                            <a:schemeClr val="tx1"/>
                          </a:solidFill>
                          <a:effectLst/>
                          <a:latin typeface="Arial" pitchFamily="34" charset="0"/>
                          <a:ea typeface="+mn-ea"/>
                          <a:cs typeface="Arial" pitchFamily="34" charset="0"/>
                        </a:rPr>
                        <a:t>Carreras</a:t>
                      </a:r>
                      <a:endParaRPr lang="es-ES" sz="1000" b="1" kern="1200" dirty="0">
                        <a:solidFill>
                          <a:schemeClr val="tx1"/>
                        </a:solidFill>
                        <a:effectLst/>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effectLst/>
                          <a:latin typeface="Arial" pitchFamily="34" charset="0"/>
                          <a:ea typeface="+mn-ea"/>
                          <a:cs typeface="Arial" pitchFamily="34" charset="0"/>
                        </a:rPr>
                        <a:t>Lic. </a:t>
                      </a:r>
                      <a:endParaRPr lang="es-ES" sz="1000" b="1" kern="1200" dirty="0">
                        <a:solidFill>
                          <a:schemeClr val="tx1"/>
                        </a:solidFill>
                        <a:effectLst/>
                        <a:latin typeface="Arial" pitchFamily="34" charset="0"/>
                        <a:ea typeface="+mn-ea"/>
                        <a:cs typeface="Arial" pitchFamily="34" charset="0"/>
                      </a:endParaRPr>
                    </a:p>
                    <a:p>
                      <a:pPr marL="0" indent="-6350" algn="ctr" defTabSz="914400" rtl="0" eaLnBrk="1" latinLnBrk="0" hangingPunct="1">
                        <a:lnSpc>
                          <a:spcPct val="115000"/>
                        </a:lnSpc>
                        <a:spcAft>
                          <a:spcPts val="0"/>
                        </a:spcAft>
                      </a:pPr>
                      <a:r>
                        <a:rPr lang="es-ES_tradnl" sz="1000" b="1" kern="1200" dirty="0">
                          <a:solidFill>
                            <a:schemeClr val="tx1"/>
                          </a:solidFill>
                          <a:effectLst/>
                          <a:latin typeface="Arial" pitchFamily="34" charset="0"/>
                          <a:ea typeface="+mn-ea"/>
                          <a:cs typeface="Arial" pitchFamily="34" charset="0"/>
                        </a:rPr>
                        <a:t>Con título</a:t>
                      </a:r>
                      <a:endParaRPr lang="es-ES" sz="1000" b="1" kern="1200" dirty="0">
                        <a:solidFill>
                          <a:schemeClr val="tx1"/>
                        </a:solidFill>
                        <a:effectLst/>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effectLst/>
                          <a:latin typeface="Arial" pitchFamily="34" charset="0"/>
                          <a:ea typeface="+mn-ea"/>
                          <a:cs typeface="Arial" pitchFamily="34" charset="0"/>
                        </a:rPr>
                        <a:t>Maestría Sin Grado</a:t>
                      </a:r>
                      <a:endParaRPr lang="es-ES" sz="1000" b="1" kern="1200" dirty="0">
                        <a:solidFill>
                          <a:schemeClr val="tx1"/>
                        </a:solidFill>
                        <a:effectLst/>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effectLst/>
                          <a:latin typeface="Arial" pitchFamily="34" charset="0"/>
                          <a:ea typeface="+mn-ea"/>
                          <a:cs typeface="Arial" pitchFamily="34" charset="0"/>
                        </a:rPr>
                        <a:t>Maestría Con Grado</a:t>
                      </a:r>
                      <a:endParaRPr lang="es-ES" sz="1000" b="1" kern="1200" dirty="0">
                        <a:solidFill>
                          <a:schemeClr val="tx1"/>
                        </a:solidFill>
                        <a:effectLst/>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effectLst/>
                          <a:latin typeface="Arial" pitchFamily="34" charset="0"/>
                          <a:ea typeface="+mn-ea"/>
                          <a:cs typeface="Arial" pitchFamily="34" charset="0"/>
                        </a:rPr>
                        <a:t>Doctorado Con Grado</a:t>
                      </a:r>
                      <a:endParaRPr lang="es-ES" sz="1000" b="1" kern="1200" dirty="0">
                        <a:solidFill>
                          <a:schemeClr val="tx1"/>
                        </a:solidFill>
                        <a:effectLst/>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effectLst/>
                          <a:latin typeface="Arial" pitchFamily="34" charset="0"/>
                          <a:ea typeface="+mn-ea"/>
                          <a:cs typeface="Arial" pitchFamily="34" charset="0"/>
                        </a:rPr>
                        <a:t>Especialidad</a:t>
                      </a:r>
                      <a:endParaRPr lang="es-ES" sz="1000" b="1" kern="1200" dirty="0">
                        <a:solidFill>
                          <a:schemeClr val="tx1"/>
                        </a:solidFill>
                        <a:effectLst/>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endParaRPr lang="es-ES" sz="1000" b="1" kern="1200" dirty="0">
                        <a:solidFill>
                          <a:schemeClr val="tx1"/>
                        </a:solidFill>
                        <a:effectLst/>
                        <a:latin typeface="Arial" pitchFamily="34" charset="0"/>
                        <a:ea typeface="+mn-ea"/>
                        <a:cs typeface="Arial" pitchFamily="34" charset="0"/>
                      </a:endParaRPr>
                    </a:p>
                    <a:p>
                      <a:pPr marL="0" indent="-6350" algn="ctr" defTabSz="914400" rtl="0" eaLnBrk="1" latinLnBrk="0" hangingPunct="1">
                        <a:lnSpc>
                          <a:spcPct val="115000"/>
                        </a:lnSpc>
                        <a:spcAft>
                          <a:spcPts val="0"/>
                        </a:spcAft>
                      </a:pPr>
                      <a:r>
                        <a:rPr lang="es-ES_tradnl" sz="1000" b="1" kern="1200" dirty="0">
                          <a:solidFill>
                            <a:schemeClr val="tx1"/>
                          </a:solidFill>
                          <a:effectLst/>
                          <a:latin typeface="Arial" pitchFamily="34" charset="0"/>
                          <a:ea typeface="+mn-ea"/>
                          <a:cs typeface="Arial" pitchFamily="34" charset="0"/>
                        </a:rPr>
                        <a:t>Total</a:t>
                      </a:r>
                      <a:endParaRPr lang="es-ES" sz="1000" b="1" kern="1200" dirty="0">
                        <a:solidFill>
                          <a:schemeClr val="tx1"/>
                        </a:solidFill>
                        <a:effectLst/>
                        <a:latin typeface="Arial" pitchFamily="34" charset="0"/>
                        <a:ea typeface="+mn-ea"/>
                        <a:cs typeface="Arial" pitchFamily="34" charset="0"/>
                      </a:endParaRPr>
                    </a:p>
                  </a:txBody>
                  <a:tcPr marL="59052" marR="59052" marT="0" marB="0" anchor="ctr">
                    <a:solidFill>
                      <a:schemeClr val="bg1">
                        <a:lumMod val="65000"/>
                      </a:schemeClr>
                    </a:solidFill>
                  </a:tcPr>
                </a:tc>
                <a:extLst>
                  <a:ext uri="{0D108BD9-81ED-4DB2-BD59-A6C34878D82A}">
                    <a16:rowId xmlns:a16="http://schemas.microsoft.com/office/drawing/2014/main" xmlns="" val="10000"/>
                  </a:ext>
                </a:extLst>
              </a:tr>
              <a:tr h="450925">
                <a:tc rowSpan="6">
                  <a:txBody>
                    <a:bodyPr/>
                    <a:lstStyle/>
                    <a:p>
                      <a:r>
                        <a:rPr lang="es-MX" sz="1000" kern="1200" spc="-30" dirty="0">
                          <a:solidFill>
                            <a:schemeClr val="tx1"/>
                          </a:solidFill>
                          <a:latin typeface="Arial" pitchFamily="34" charset="0"/>
                          <a:ea typeface="+mn-ea"/>
                          <a:cs typeface="Arial" pitchFamily="34" charset="0"/>
                        </a:rPr>
                        <a:t>División Académica de </a:t>
                      </a:r>
                      <a:r>
                        <a:rPr lang="es-ES_tradnl" sz="1000" spc="-30" dirty="0">
                          <a:latin typeface="Arial" pitchFamily="34" charset="0"/>
                          <a:cs typeface="Arial" pitchFamily="34" charset="0"/>
                        </a:rPr>
                        <a:t>Negocios </a:t>
                      </a:r>
                      <a:r>
                        <a:rPr lang="es-MX" sz="1000" kern="1200" spc="-30" dirty="0">
                          <a:solidFill>
                            <a:schemeClr val="tx1"/>
                          </a:solidFill>
                          <a:latin typeface="Arial" pitchFamily="34" charset="0"/>
                          <a:ea typeface="+mn-ea"/>
                          <a:cs typeface="Arial" pitchFamily="34" charset="0"/>
                        </a:rPr>
                        <a:t> y </a:t>
                      </a:r>
                      <a:r>
                        <a:rPr lang="es-ES" sz="1000" dirty="0">
                          <a:latin typeface="Arial" pitchFamily="34" charset="0"/>
                          <a:ea typeface="Times New Roman"/>
                          <a:cs typeface="Arial" pitchFamily="34" charset="0"/>
                        </a:rPr>
                        <a:t>Tecnologías</a:t>
                      </a:r>
                      <a:r>
                        <a:rPr lang="es-ES" sz="1000" baseline="0" dirty="0">
                          <a:latin typeface="Arial" pitchFamily="34" charset="0"/>
                          <a:ea typeface="Times New Roman"/>
                          <a:cs typeface="Arial" pitchFamily="34" charset="0"/>
                        </a:rPr>
                        <a:t> de la  Información.</a:t>
                      </a:r>
                      <a:endParaRPr lang="es-MX" sz="1000" kern="1200" spc="-30" dirty="0">
                        <a:solidFill>
                          <a:schemeClr val="tx1"/>
                        </a:solidFill>
                        <a:latin typeface="Arial" pitchFamily="34" charset="0"/>
                        <a:ea typeface="+mn-ea"/>
                        <a:cs typeface="Arial" pitchFamily="34" charset="0"/>
                      </a:endParaRPr>
                    </a:p>
                  </a:txBody>
                  <a:tcPr marL="59052" marR="59052" marT="0" marB="0" anchor="ctr">
                    <a:solidFill>
                      <a:schemeClr val="bg1">
                        <a:lumMod val="85000"/>
                      </a:schemeClr>
                    </a:solidFill>
                  </a:tcPr>
                </a:tc>
                <a:tc>
                  <a:txBody>
                    <a:bodyPr/>
                    <a:lstStyle/>
                    <a:p>
                      <a:pPr algn="just">
                        <a:lnSpc>
                          <a:spcPct val="115000"/>
                        </a:lnSpc>
                        <a:spcAft>
                          <a:spcPts val="0"/>
                        </a:spcAft>
                      </a:pPr>
                      <a:r>
                        <a:rPr lang="es-ES" sz="1000" dirty="0">
                          <a:latin typeface="Arial" pitchFamily="34" charset="0"/>
                          <a:ea typeface="Times New Roman"/>
                          <a:cs typeface="Arial" pitchFamily="34" charset="0"/>
                        </a:rPr>
                        <a:t>Lic. en Innovación de Negocios y Mercadotecnia.</a:t>
                      </a:r>
                    </a:p>
                  </a:txBody>
                  <a:tcPr marL="59052" marR="59052" marT="0"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3</a:t>
                      </a:r>
                      <a:endParaRPr lang="es-MX" sz="1200" b="1" i="0" u="none" strike="noStrike" kern="1200" dirty="0">
                        <a:solidFill>
                          <a:srgbClr val="000000"/>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1</a:t>
                      </a:r>
                      <a:endParaRPr lang="es-MX" sz="1200" b="1" i="0" u="none" strike="noStrike" kern="1200" dirty="0">
                        <a:solidFill>
                          <a:srgbClr val="000000"/>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4</a:t>
                      </a:r>
                      <a:endParaRPr lang="es-MX" sz="1200" b="1" i="0" u="none" strike="noStrike" kern="1200" dirty="0">
                        <a:solidFill>
                          <a:srgbClr val="000000"/>
                        </a:solidFill>
                        <a:effectLst/>
                        <a:latin typeface="Arial"/>
                        <a:ea typeface="+mn-ea"/>
                        <a:cs typeface="+mn-cs"/>
                      </a:endParaRPr>
                    </a:p>
                  </a:txBody>
                  <a:tcPr marL="9525" marR="9525" marT="9525" marB="0" anchor="ctr">
                    <a:noFill/>
                  </a:tcPr>
                </a:tc>
                <a:extLst>
                  <a:ext uri="{0D108BD9-81ED-4DB2-BD59-A6C34878D82A}">
                    <a16:rowId xmlns:a16="http://schemas.microsoft.com/office/drawing/2014/main" xmlns="" val="10001"/>
                  </a:ext>
                </a:extLst>
              </a:tr>
              <a:tr h="504056">
                <a:tc vMerge="1">
                  <a:txBody>
                    <a:bodyPr/>
                    <a:lstStyle/>
                    <a:p>
                      <a:endParaRPr lang="es-MX" sz="1000" kern="1200" spc="-30" dirty="0">
                        <a:solidFill>
                          <a:schemeClr val="tx1"/>
                        </a:solidFill>
                        <a:latin typeface="Arial" pitchFamily="34" charset="0"/>
                        <a:ea typeface="+mn-ea"/>
                        <a:cs typeface="Arial" pitchFamily="34" charset="0"/>
                      </a:endParaRPr>
                    </a:p>
                  </a:txBody>
                  <a:tcPr marL="59052" marR="59052" marT="0" marB="0" anchor="ctr">
                    <a:solidFill>
                      <a:schemeClr val="bg1">
                        <a:lumMod val="85000"/>
                      </a:schemeClr>
                    </a:solidFill>
                  </a:tcPr>
                </a:tc>
                <a:tc>
                  <a:txBody>
                    <a:bodyPr/>
                    <a:lstStyle/>
                    <a:p>
                      <a:pPr algn="just">
                        <a:lnSpc>
                          <a:spcPct val="115000"/>
                        </a:lnSpc>
                        <a:spcAft>
                          <a:spcPts val="0"/>
                        </a:spcAft>
                      </a:pPr>
                      <a:r>
                        <a:rPr lang="es-ES_tradnl" sz="1000" spc="-30" dirty="0">
                          <a:latin typeface="Arial" pitchFamily="34" charset="0"/>
                          <a:cs typeface="Arial" pitchFamily="34" charset="0"/>
                        </a:rPr>
                        <a:t>Técnico Superior Universitario en Desarrollo de Negocios, área Mercadotecnia.</a:t>
                      </a:r>
                      <a:endParaRPr lang="es-ES" sz="1000" dirty="0">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10</a:t>
                      </a:r>
                      <a:endParaRPr lang="es-MX" sz="1200" b="1" i="0" u="none" strike="noStrike" kern="1200" dirty="0">
                        <a:solidFill>
                          <a:srgbClr val="000000"/>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1</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4</a:t>
                      </a:r>
                      <a:endParaRPr lang="es-MX" sz="1200" b="1" i="0" u="none" strike="noStrike" kern="1200" dirty="0">
                        <a:solidFill>
                          <a:srgbClr val="000000"/>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15</a:t>
                      </a:r>
                      <a:endParaRPr lang="es-MX" sz="1200" b="1" i="0" u="none" strike="noStrike" kern="1200" dirty="0">
                        <a:solidFill>
                          <a:srgbClr val="000000"/>
                        </a:solidFill>
                        <a:effectLst/>
                        <a:latin typeface="Arial"/>
                        <a:ea typeface="+mn-ea"/>
                        <a:cs typeface="+mn-cs"/>
                      </a:endParaRPr>
                    </a:p>
                  </a:txBody>
                  <a:tcPr marL="9525" marR="9525" marT="9525" marB="0" anchor="ctr">
                    <a:noFill/>
                  </a:tcPr>
                </a:tc>
                <a:extLst>
                  <a:ext uri="{0D108BD9-81ED-4DB2-BD59-A6C34878D82A}">
                    <a16:rowId xmlns:a16="http://schemas.microsoft.com/office/drawing/2014/main" xmlns="" val="10002"/>
                  </a:ext>
                </a:extLst>
              </a:tr>
              <a:tr h="386573">
                <a:tc vMerge="1">
                  <a:txBody>
                    <a:bodyPr/>
                    <a:lstStyle/>
                    <a:p>
                      <a:endParaRPr lang="es-ES"/>
                    </a:p>
                  </a:txBody>
                  <a:tcPr/>
                </a:tc>
                <a:tc>
                  <a:txBody>
                    <a:bodyPr/>
                    <a:lstStyle/>
                    <a:p>
                      <a:pPr algn="just">
                        <a:lnSpc>
                          <a:spcPct val="115000"/>
                        </a:lnSpc>
                        <a:spcAft>
                          <a:spcPts val="0"/>
                        </a:spcAft>
                      </a:pPr>
                      <a:r>
                        <a:rPr lang="es-ES" sz="1000" dirty="0" smtClean="0">
                          <a:latin typeface="Arial" pitchFamily="34" charset="0"/>
                          <a:ea typeface="Times New Roman"/>
                          <a:cs typeface="Arial" pitchFamily="34" charset="0"/>
                        </a:rPr>
                        <a:t>T.S.U.</a:t>
                      </a:r>
                      <a:r>
                        <a:rPr lang="es-ES" sz="1000" baseline="0" dirty="0" smtClean="0">
                          <a:latin typeface="Arial" pitchFamily="34" charset="0"/>
                          <a:ea typeface="Times New Roman"/>
                          <a:cs typeface="Arial" pitchFamily="34" charset="0"/>
                        </a:rPr>
                        <a:t> en Tecnologías de la Información y Comunicación Área Multimedia y Comercio.</a:t>
                      </a:r>
                      <a:endParaRPr lang="es-ES" sz="1000" dirty="0">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1</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a:t>
                      </a:r>
                      <a:endParaRPr lang="es-MX" sz="1200" b="1" i="0" u="none" strike="noStrike" kern="1200" dirty="0">
                        <a:solidFill>
                          <a:srgbClr val="000000"/>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1</a:t>
                      </a:r>
                      <a:endParaRPr lang="es-MX" sz="1200" b="1" i="0" u="none" strike="noStrike" kern="1200" dirty="0">
                        <a:solidFill>
                          <a:srgbClr val="000000"/>
                        </a:solidFill>
                        <a:effectLst/>
                        <a:latin typeface="Arial"/>
                        <a:ea typeface="+mn-ea"/>
                        <a:cs typeface="+mn-cs"/>
                      </a:endParaRPr>
                    </a:p>
                  </a:txBody>
                  <a:tcPr marL="9525" marR="9525" marT="9525" marB="0" anchor="ctr">
                    <a:noFill/>
                  </a:tcPr>
                </a:tc>
                <a:extLst>
                  <a:ext uri="{0D108BD9-81ED-4DB2-BD59-A6C34878D82A}">
                    <a16:rowId xmlns:a16="http://schemas.microsoft.com/office/drawing/2014/main" xmlns="" val="10003"/>
                  </a:ext>
                </a:extLst>
              </a:tr>
              <a:tr h="648072">
                <a:tc vMerge="1">
                  <a:txBody>
                    <a:bodyPr/>
                    <a:lstStyle/>
                    <a:p>
                      <a:endParaRPr lang="es-MX"/>
                    </a:p>
                  </a:txBody>
                  <a:tcPr/>
                </a:tc>
                <a:tc>
                  <a:txBody>
                    <a:bodyPr/>
                    <a:lstStyle/>
                    <a:p>
                      <a:pPr algn="just">
                        <a:lnSpc>
                          <a:spcPct val="115000"/>
                        </a:lnSpc>
                        <a:spcAft>
                          <a:spcPts val="0"/>
                        </a:spcAft>
                      </a:pPr>
                      <a:r>
                        <a:rPr lang="es-ES" sz="1000" dirty="0">
                          <a:solidFill>
                            <a:schemeClr val="tx1"/>
                          </a:solidFill>
                          <a:latin typeface="Arial" pitchFamily="34" charset="0"/>
                          <a:ea typeface="Times New Roman"/>
                          <a:cs typeface="Arial" pitchFamily="34" charset="0"/>
                        </a:rPr>
                        <a:t> </a:t>
                      </a:r>
                      <a:r>
                        <a:rPr lang="es-ES_tradnl" sz="1000" spc="-30" dirty="0">
                          <a:solidFill>
                            <a:schemeClr val="tx1"/>
                          </a:solidFill>
                          <a:latin typeface="Arial" pitchFamily="34" charset="0"/>
                          <a:cs typeface="Arial" pitchFamily="34" charset="0"/>
                        </a:rPr>
                        <a:t>Técnico Superior Universitario en </a:t>
                      </a:r>
                      <a:r>
                        <a:rPr lang="es-ES" sz="1000" dirty="0">
                          <a:solidFill>
                            <a:schemeClr val="tx1"/>
                          </a:solidFill>
                          <a:latin typeface="Arial" pitchFamily="34" charset="0"/>
                          <a:ea typeface="Times New Roman"/>
                          <a:cs typeface="Arial" pitchFamily="34" charset="0"/>
                        </a:rPr>
                        <a:t>Tecnologías</a:t>
                      </a:r>
                      <a:r>
                        <a:rPr lang="es-ES" sz="1000" baseline="0" dirty="0">
                          <a:solidFill>
                            <a:schemeClr val="tx1"/>
                          </a:solidFill>
                          <a:latin typeface="Arial" pitchFamily="34" charset="0"/>
                          <a:ea typeface="Times New Roman"/>
                          <a:cs typeface="Arial" pitchFamily="34" charset="0"/>
                        </a:rPr>
                        <a:t> de Información, área Entorno Virtuales y Negocio Digitales.</a:t>
                      </a:r>
                      <a:endParaRPr lang="es-ES" sz="1000" dirty="0">
                        <a:solidFill>
                          <a:schemeClr val="tx1"/>
                        </a:solidFill>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1</a:t>
                      </a:r>
                      <a:endParaRPr lang="es-MX" sz="1200" b="1" i="0" u="none" strike="noStrike" kern="1200" dirty="0">
                        <a:solidFill>
                          <a:schemeClr val="tx1"/>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1</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4</a:t>
                      </a:r>
                      <a:endParaRPr lang="es-MX" sz="1200" b="1" i="0" u="none" strike="noStrike" kern="1200" dirty="0">
                        <a:solidFill>
                          <a:schemeClr val="tx1"/>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6</a:t>
                      </a:r>
                      <a:endParaRPr lang="es-MX" sz="1200" b="1" i="0" u="none" strike="noStrike" kern="1200" dirty="0">
                        <a:solidFill>
                          <a:schemeClr val="tx1"/>
                        </a:solidFill>
                        <a:effectLst/>
                        <a:latin typeface="Arial"/>
                        <a:ea typeface="+mn-ea"/>
                        <a:cs typeface="+mn-cs"/>
                      </a:endParaRPr>
                    </a:p>
                  </a:txBody>
                  <a:tcPr marL="9525" marR="9525" marT="9525" marB="0" anchor="ctr">
                    <a:noFill/>
                  </a:tcPr>
                </a:tc>
                <a:extLst>
                  <a:ext uri="{0D108BD9-81ED-4DB2-BD59-A6C34878D82A}">
                    <a16:rowId xmlns:a16="http://schemas.microsoft.com/office/drawing/2014/main" xmlns="" val="10004"/>
                  </a:ext>
                </a:extLst>
              </a:tr>
              <a:tr h="504056">
                <a:tc vMerge="1">
                  <a:txBody>
                    <a:bodyPr/>
                    <a:lstStyle/>
                    <a:p>
                      <a:endParaRPr lang="es-MX"/>
                    </a:p>
                  </a:txBody>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s-ES" sz="1000" b="0" dirty="0" smtClean="0">
                          <a:solidFill>
                            <a:schemeClr val="tx1"/>
                          </a:solidFill>
                          <a:latin typeface="Arial" pitchFamily="34" charset="0"/>
                          <a:ea typeface="Times New Roman"/>
                          <a:cs typeface="Arial" pitchFamily="34" charset="0"/>
                        </a:rPr>
                        <a:t>Ing.</a:t>
                      </a:r>
                      <a:r>
                        <a:rPr lang="es-ES" sz="1000" b="0" baseline="0" dirty="0" smtClean="0">
                          <a:solidFill>
                            <a:schemeClr val="tx1"/>
                          </a:solidFill>
                          <a:latin typeface="Arial" pitchFamily="34" charset="0"/>
                          <a:ea typeface="Times New Roman"/>
                          <a:cs typeface="Arial" pitchFamily="34" charset="0"/>
                        </a:rPr>
                        <a:t> En Entornos Virtuales y Negocios Digitales</a:t>
                      </a:r>
                      <a:endParaRPr lang="es-ES" sz="1000" b="0" dirty="0">
                        <a:solidFill>
                          <a:schemeClr val="tx1"/>
                        </a:solidFill>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a:t>
                      </a:r>
                      <a:endParaRPr lang="es-MX" sz="1200" b="1" i="0" u="none" strike="noStrike" kern="1200" dirty="0">
                        <a:solidFill>
                          <a:schemeClr val="tx1"/>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1</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1</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1</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3</a:t>
                      </a:r>
                      <a:endParaRPr lang="es-MX" sz="1200" b="1" i="0" u="none" strike="noStrike" kern="1200" dirty="0">
                        <a:solidFill>
                          <a:schemeClr val="tx1"/>
                        </a:solidFill>
                        <a:effectLst/>
                        <a:latin typeface="Arial"/>
                        <a:ea typeface="+mn-ea"/>
                        <a:cs typeface="+mn-cs"/>
                      </a:endParaRPr>
                    </a:p>
                  </a:txBody>
                  <a:tcPr marL="9525" marR="9525" marT="9525" marB="0" anchor="ctr">
                    <a:noFill/>
                  </a:tcPr>
                </a:tc>
                <a:extLst>
                  <a:ext uri="{0D108BD9-81ED-4DB2-BD59-A6C34878D82A}">
                    <a16:rowId xmlns:a16="http://schemas.microsoft.com/office/drawing/2014/main" xmlns="" val="10005"/>
                  </a:ext>
                </a:extLst>
              </a:tr>
              <a:tr h="504056">
                <a:tc vMerge="1">
                  <a:txBody>
                    <a:bodyPr/>
                    <a:lstStyle/>
                    <a:p>
                      <a:endParaRPr lang="es-ES"/>
                    </a:p>
                  </a:txBody>
                  <a:tcPr/>
                </a:tc>
                <a:tc>
                  <a:txBody>
                    <a:bodyPr/>
                    <a:lstStyle/>
                    <a:p>
                      <a:pPr algn="just">
                        <a:lnSpc>
                          <a:spcPct val="115000"/>
                        </a:lnSpc>
                        <a:spcAft>
                          <a:spcPts val="0"/>
                        </a:spcAft>
                      </a:pPr>
                      <a:r>
                        <a:rPr lang="es-ES_tradnl" sz="1000" b="0" spc="-30" dirty="0" smtClean="0">
                          <a:solidFill>
                            <a:schemeClr val="tx1"/>
                          </a:solidFill>
                          <a:latin typeface="Arial" pitchFamily="34" charset="0"/>
                          <a:ea typeface="+mn-ea"/>
                          <a:cs typeface="Arial" pitchFamily="34" charset="0"/>
                        </a:rPr>
                        <a:t>T.S.U.</a:t>
                      </a:r>
                      <a:r>
                        <a:rPr lang="es-ES_tradnl" sz="1000" b="0" spc="-30" baseline="0" dirty="0" smtClean="0">
                          <a:solidFill>
                            <a:schemeClr val="tx1"/>
                          </a:solidFill>
                          <a:latin typeface="Arial" pitchFamily="34" charset="0"/>
                          <a:ea typeface="+mn-ea"/>
                          <a:cs typeface="Arial" pitchFamily="34" charset="0"/>
                        </a:rPr>
                        <a:t> en Contaduría</a:t>
                      </a:r>
                      <a:endParaRPr lang="es-ES" sz="1000" b="0" dirty="0">
                        <a:solidFill>
                          <a:schemeClr val="tx1"/>
                        </a:solidFill>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1</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1</a:t>
                      </a:r>
                      <a:endParaRPr lang="es-MX" sz="1200" b="1" i="0" u="none" strike="noStrike" kern="1200" dirty="0">
                        <a:solidFill>
                          <a:schemeClr val="tx1"/>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1</a:t>
                      </a:r>
                      <a:endParaRPr lang="es-MX" sz="1200" b="1" i="0" u="none" strike="noStrike" kern="1200" dirty="0">
                        <a:solidFill>
                          <a:schemeClr val="tx1"/>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chemeClr val="tx1"/>
                          </a:solidFill>
                          <a:effectLst/>
                          <a:latin typeface="Arial"/>
                          <a:ea typeface="+mn-ea"/>
                          <a:cs typeface="+mn-cs"/>
                        </a:rPr>
                        <a:t>3</a:t>
                      </a:r>
                      <a:endParaRPr lang="es-MX" sz="1200" b="1" i="0" u="none" strike="noStrike" kern="1200" dirty="0">
                        <a:solidFill>
                          <a:schemeClr val="tx1"/>
                        </a:solidFill>
                        <a:effectLst/>
                        <a:latin typeface="Arial"/>
                        <a:ea typeface="+mn-ea"/>
                        <a:cs typeface="+mn-cs"/>
                      </a:endParaRPr>
                    </a:p>
                  </a:txBody>
                  <a:tcPr marL="9525" marR="9525" marT="9525" marB="0" anchor="ctr">
                    <a:noFill/>
                  </a:tcPr>
                </a:tc>
                <a:extLst>
                  <a:ext uri="{0D108BD9-81ED-4DB2-BD59-A6C34878D82A}">
                    <a16:rowId xmlns:a16="http://schemas.microsoft.com/office/drawing/2014/main" xmlns="" val="10006"/>
                  </a:ext>
                </a:extLst>
              </a:tr>
              <a:tr h="360040">
                <a:tc gridSpan="2">
                  <a:txBody>
                    <a:bodyPr/>
                    <a:lstStyle/>
                    <a:p>
                      <a:pPr algn="ctr">
                        <a:lnSpc>
                          <a:spcPct val="115000"/>
                        </a:lnSpc>
                        <a:spcAft>
                          <a:spcPts val="0"/>
                        </a:spcAft>
                      </a:pPr>
                      <a:r>
                        <a:rPr lang="es-ES" sz="1000" b="1" dirty="0">
                          <a:latin typeface="Arial" pitchFamily="34" charset="0"/>
                          <a:ea typeface="Times New Roman"/>
                          <a:cs typeface="Arial" pitchFamily="34" charset="0"/>
                        </a:rPr>
                        <a:t>Total Por División</a:t>
                      </a:r>
                      <a:r>
                        <a:rPr lang="es-ES" sz="1000" b="1" baseline="0" dirty="0">
                          <a:latin typeface="Arial" pitchFamily="34" charset="0"/>
                          <a:ea typeface="Times New Roman"/>
                          <a:cs typeface="Arial" pitchFamily="34" charset="0"/>
                        </a:rPr>
                        <a:t> Académica</a:t>
                      </a:r>
                      <a:endParaRPr lang="es-ES" sz="1000" b="1" dirty="0">
                        <a:latin typeface="Arial" pitchFamily="34" charset="0"/>
                        <a:ea typeface="Times New Roman"/>
                        <a:cs typeface="Arial" pitchFamily="34" charset="0"/>
                      </a:endParaRPr>
                    </a:p>
                  </a:txBody>
                  <a:tcPr marL="59052" marR="59052" marT="0" marB="0" anchor="ctr">
                    <a:solidFill>
                      <a:schemeClr val="bg1">
                        <a:lumMod val="85000"/>
                      </a:schemeClr>
                    </a:solidFill>
                  </a:tcPr>
                </a:tc>
                <a:tc hMerge="1">
                  <a:txBody>
                    <a:bodyPr/>
                    <a:lstStyle/>
                    <a:p>
                      <a:endParaRPr lang="es-MX"/>
                    </a:p>
                  </a:txBody>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16</a:t>
                      </a:r>
                      <a:endParaRPr lang="es-MX" sz="1200" b="1" i="0" u="none" strike="noStrike" kern="1200" dirty="0">
                        <a:solidFill>
                          <a:srgbClr val="000000"/>
                        </a:solidFill>
                        <a:effectLst/>
                        <a:latin typeface="Arial"/>
                        <a:ea typeface="+mn-ea"/>
                        <a:cs typeface="+mn-cs"/>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3</a:t>
                      </a:r>
                    </a:p>
                  </a:txBody>
                  <a:tcPr marL="9525" marR="9525" marT="9525" marB="0" anchor="ctr">
                    <a:solidFill>
                      <a:schemeClr val="bg1">
                        <a:lumMod val="85000"/>
                      </a:schemeClr>
                    </a:solid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11</a:t>
                      </a:r>
                      <a:endParaRPr lang="es-MX" sz="1200" b="1" i="0" u="none" strike="noStrike" kern="1200" dirty="0">
                        <a:solidFill>
                          <a:srgbClr val="000000"/>
                        </a:solidFill>
                        <a:effectLst/>
                        <a:latin typeface="Arial"/>
                        <a:ea typeface="+mn-ea"/>
                        <a:cs typeface="+mn-cs"/>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2</a:t>
                      </a:r>
                      <a:endParaRPr lang="es-MX" sz="1200" b="1" i="0" u="none" strike="noStrike" kern="1200" dirty="0">
                        <a:solidFill>
                          <a:srgbClr val="000000"/>
                        </a:solidFill>
                        <a:effectLst/>
                        <a:latin typeface="Arial"/>
                        <a:ea typeface="+mn-ea"/>
                        <a:cs typeface="+mn-cs"/>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solidFill>
                      <a:schemeClr val="bg1">
                        <a:lumMod val="85000"/>
                      </a:schemeClr>
                    </a:solid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32</a:t>
                      </a:r>
                      <a:endParaRPr lang="es-MX" sz="1200" b="1" i="0" u="none" strike="noStrike" kern="1200" dirty="0">
                        <a:solidFill>
                          <a:srgbClr val="000000"/>
                        </a:solidFill>
                        <a:effectLst/>
                        <a:latin typeface="Arial"/>
                        <a:ea typeface="+mn-ea"/>
                        <a:cs typeface="+mn-cs"/>
                      </a:endParaRPr>
                    </a:p>
                  </a:txBody>
                  <a:tcPr marL="9525" marR="9525" marT="9525" marB="0" anchor="ctr">
                    <a:solidFill>
                      <a:schemeClr val="bg1">
                        <a:lumMod val="85000"/>
                      </a:scheme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3313362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3 CuadroTexto"/>
          <p:cNvSpPr txBox="1"/>
          <p:nvPr/>
        </p:nvSpPr>
        <p:spPr>
          <a:xfrm>
            <a:off x="0" y="1047236"/>
            <a:ext cx="9144000" cy="830997"/>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Distribución del personal académico</a:t>
            </a:r>
          </a:p>
          <a:p>
            <a:pPr algn="ctr"/>
            <a:r>
              <a:rPr lang="es-ES" sz="2400" dirty="0" smtClean="0">
                <a:latin typeface="Arial" panose="020B0604020202020204" pitchFamily="34" charset="0"/>
                <a:cs typeface="Arial" panose="020B0604020202020204" pitchFamily="34" charset="0"/>
              </a:rPr>
              <a:t> Docente por grado académico</a:t>
            </a:r>
            <a:endParaRPr lang="es-ES" sz="2400" dirty="0">
              <a:latin typeface="Arial" panose="020B0604020202020204" pitchFamily="34" charset="0"/>
              <a:cs typeface="Arial" panose="020B0604020202020204"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873013169"/>
              </p:ext>
            </p:extLst>
          </p:nvPr>
        </p:nvGraphicFramePr>
        <p:xfrm>
          <a:off x="405609" y="2019462"/>
          <a:ext cx="8568953" cy="3694290"/>
        </p:xfrm>
        <a:graphic>
          <a:graphicData uri="http://schemas.openxmlformats.org/drawingml/2006/table">
            <a:tbl>
              <a:tblPr>
                <a:tableStyleId>{5940675A-B579-460E-94D1-54222C63F5DA}</a:tableStyleId>
              </a:tblPr>
              <a:tblGrid>
                <a:gridCol w="1512168">
                  <a:extLst>
                    <a:ext uri="{9D8B030D-6E8A-4147-A177-3AD203B41FA5}">
                      <a16:colId xmlns:a16="http://schemas.microsoft.com/office/drawing/2014/main" xmlns="" val="20000"/>
                    </a:ext>
                  </a:extLst>
                </a:gridCol>
                <a:gridCol w="1584176">
                  <a:extLst>
                    <a:ext uri="{9D8B030D-6E8A-4147-A177-3AD203B41FA5}">
                      <a16:colId xmlns:a16="http://schemas.microsoft.com/office/drawing/2014/main" xmlns="" val="20001"/>
                    </a:ext>
                  </a:extLst>
                </a:gridCol>
                <a:gridCol w="792088">
                  <a:extLst>
                    <a:ext uri="{9D8B030D-6E8A-4147-A177-3AD203B41FA5}">
                      <a16:colId xmlns:a16="http://schemas.microsoft.com/office/drawing/2014/main" xmlns="" val="20002"/>
                    </a:ext>
                  </a:extLst>
                </a:gridCol>
                <a:gridCol w="792088">
                  <a:extLst>
                    <a:ext uri="{9D8B030D-6E8A-4147-A177-3AD203B41FA5}">
                      <a16:colId xmlns:a16="http://schemas.microsoft.com/office/drawing/2014/main" xmlns="" val="20003"/>
                    </a:ext>
                  </a:extLst>
                </a:gridCol>
                <a:gridCol w="792088">
                  <a:extLst>
                    <a:ext uri="{9D8B030D-6E8A-4147-A177-3AD203B41FA5}">
                      <a16:colId xmlns:a16="http://schemas.microsoft.com/office/drawing/2014/main" xmlns="" val="20004"/>
                    </a:ext>
                  </a:extLst>
                </a:gridCol>
                <a:gridCol w="936104">
                  <a:extLst>
                    <a:ext uri="{9D8B030D-6E8A-4147-A177-3AD203B41FA5}">
                      <a16:colId xmlns:a16="http://schemas.microsoft.com/office/drawing/2014/main" xmlns="" val="20005"/>
                    </a:ext>
                  </a:extLst>
                </a:gridCol>
                <a:gridCol w="1080120">
                  <a:extLst>
                    <a:ext uri="{9D8B030D-6E8A-4147-A177-3AD203B41FA5}">
                      <a16:colId xmlns:a16="http://schemas.microsoft.com/office/drawing/2014/main" xmlns="" val="20006"/>
                    </a:ext>
                  </a:extLst>
                </a:gridCol>
                <a:gridCol w="571458">
                  <a:extLst>
                    <a:ext uri="{9D8B030D-6E8A-4147-A177-3AD203B41FA5}">
                      <a16:colId xmlns:a16="http://schemas.microsoft.com/office/drawing/2014/main" xmlns="" val="20007"/>
                    </a:ext>
                  </a:extLst>
                </a:gridCol>
                <a:gridCol w="508663">
                  <a:extLst>
                    <a:ext uri="{9D8B030D-6E8A-4147-A177-3AD203B41FA5}">
                      <a16:colId xmlns:a16="http://schemas.microsoft.com/office/drawing/2014/main" xmlns="" val="20008"/>
                    </a:ext>
                  </a:extLst>
                </a:gridCol>
              </a:tblGrid>
              <a:tr h="655730">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División</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marR="0" indent="-6350" algn="ctr" defTabSz="914400" rtl="0" eaLnBrk="1" fontAlgn="auto" latinLnBrk="0" hangingPunct="1">
                        <a:lnSpc>
                          <a:spcPct val="115000"/>
                        </a:lnSpc>
                        <a:spcBef>
                          <a:spcPts val="0"/>
                        </a:spcBef>
                        <a:spcAft>
                          <a:spcPts val="0"/>
                        </a:spcAft>
                        <a:buClrTx/>
                        <a:buSzTx/>
                        <a:buFontTx/>
                        <a:buNone/>
                        <a:tabLst/>
                        <a:defRPr/>
                      </a:pPr>
                      <a:r>
                        <a:rPr lang="es-ES_tradnl" sz="1000" b="1" kern="1200" dirty="0">
                          <a:solidFill>
                            <a:schemeClr val="tx1"/>
                          </a:solidFill>
                          <a:latin typeface="Arial" pitchFamily="34" charset="0"/>
                          <a:ea typeface="+mn-ea"/>
                          <a:cs typeface="Arial" pitchFamily="34" charset="0"/>
                        </a:rPr>
                        <a:t>Carreras</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Lic. </a:t>
                      </a:r>
                      <a:endParaRPr lang="es-ES" sz="1000" b="1" kern="1200" dirty="0">
                        <a:solidFill>
                          <a:schemeClr val="tx1"/>
                        </a:solidFill>
                        <a:latin typeface="Arial" pitchFamily="34" charset="0"/>
                        <a:ea typeface="+mn-ea"/>
                        <a:cs typeface="Arial" pitchFamily="34" charset="0"/>
                      </a:endParaRPr>
                    </a:p>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Con título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Maestría Sin Grado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Maestría Con Grado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Doctorado Con Grado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Especialidad</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endParaRPr lang="es-ES" sz="1000" b="1" kern="1200" dirty="0">
                        <a:solidFill>
                          <a:schemeClr val="tx1"/>
                        </a:solidFill>
                        <a:latin typeface="Arial" pitchFamily="34" charset="0"/>
                        <a:ea typeface="+mn-ea"/>
                        <a:cs typeface="Arial" pitchFamily="34" charset="0"/>
                      </a:endParaRPr>
                    </a:p>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Otros</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endParaRPr lang="es-ES" sz="1000" b="1" kern="1200" dirty="0">
                        <a:solidFill>
                          <a:schemeClr val="tx1"/>
                        </a:solidFill>
                        <a:latin typeface="Arial" pitchFamily="34" charset="0"/>
                        <a:ea typeface="+mn-ea"/>
                        <a:cs typeface="Arial" pitchFamily="34" charset="0"/>
                      </a:endParaRPr>
                    </a:p>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Total</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extLst>
                  <a:ext uri="{0D108BD9-81ED-4DB2-BD59-A6C34878D82A}">
                    <a16:rowId xmlns:a16="http://schemas.microsoft.com/office/drawing/2014/main" xmlns="" val="10000"/>
                  </a:ext>
                </a:extLst>
              </a:tr>
              <a:tr h="939966">
                <a:tc rowSpan="4">
                  <a:txBody>
                    <a:bodyPr/>
                    <a:lstStyle/>
                    <a:p>
                      <a:pPr algn="just">
                        <a:lnSpc>
                          <a:spcPct val="115000"/>
                        </a:lnSpc>
                        <a:spcAft>
                          <a:spcPts val="0"/>
                        </a:spcAft>
                      </a:pPr>
                      <a:r>
                        <a:rPr lang="es-MX" sz="1000" kern="1200" spc="-30" dirty="0">
                          <a:solidFill>
                            <a:schemeClr val="tx1"/>
                          </a:solidFill>
                          <a:latin typeface="Arial" panose="020B0604020202020204" pitchFamily="34" charset="0"/>
                          <a:ea typeface="+mn-ea"/>
                          <a:cs typeface="Arial" panose="020B0604020202020204" pitchFamily="34" charset="0"/>
                        </a:rPr>
                        <a:t>División Académica de </a:t>
                      </a:r>
                      <a:r>
                        <a:rPr lang="es-ES_tradnl" sz="1000" spc="-30" dirty="0">
                          <a:latin typeface="Arial" panose="020B0604020202020204" pitchFamily="34" charset="0"/>
                          <a:cs typeface="Arial" panose="020B0604020202020204" pitchFamily="34" charset="0"/>
                        </a:rPr>
                        <a:t>Turismo y  </a:t>
                      </a:r>
                      <a:r>
                        <a:rPr lang="es-ES" sz="1000" dirty="0">
                          <a:solidFill>
                            <a:schemeClr val="tx1"/>
                          </a:solidFill>
                          <a:latin typeface="Arial" pitchFamily="34" charset="0"/>
                          <a:ea typeface="Times New Roman"/>
                          <a:cs typeface="Arial" pitchFamily="34" charset="0"/>
                        </a:rPr>
                        <a:t>Gastronomía</a:t>
                      </a:r>
                      <a:endParaRPr lang="es-ES" sz="1000" dirty="0">
                        <a:latin typeface="Arial" pitchFamily="34" charset="0"/>
                        <a:ea typeface="Times New Roman"/>
                        <a:cs typeface="Arial" pitchFamily="34" charset="0"/>
                      </a:endParaRPr>
                    </a:p>
                  </a:txBody>
                  <a:tcPr marL="59052" marR="59052" marT="0" marB="0" anchor="ctr">
                    <a:solidFill>
                      <a:schemeClr val="bg1">
                        <a:lumMod val="85000"/>
                      </a:schemeClr>
                    </a:solidFill>
                  </a:tcPr>
                </a:tc>
                <a:tc>
                  <a:txBody>
                    <a:bodyPr/>
                    <a:lstStyle/>
                    <a:p>
                      <a:pPr algn="just">
                        <a:lnSpc>
                          <a:spcPct val="115000"/>
                        </a:lnSpc>
                        <a:spcAft>
                          <a:spcPts val="0"/>
                        </a:spcAft>
                      </a:pPr>
                      <a:r>
                        <a:rPr lang="es-ES_tradnl" sz="1000" spc="-30" dirty="0">
                          <a:latin typeface="Arial" panose="020B0604020202020204" pitchFamily="34" charset="0"/>
                          <a:cs typeface="Arial" panose="020B0604020202020204" pitchFamily="34" charset="0"/>
                        </a:rPr>
                        <a:t>Técnico Superior Universitario en Turismo, área Hotelería.</a:t>
                      </a:r>
                      <a:endParaRPr lang="es-ES" sz="1000" dirty="0">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4</a:t>
                      </a:r>
                      <a:endParaRPr lang="es-MX" sz="1200" b="1" i="0" u="none" strike="noStrike" kern="1200" dirty="0">
                        <a:solidFill>
                          <a:srgbClr val="000000"/>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5</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9</a:t>
                      </a:r>
                    </a:p>
                  </a:txBody>
                  <a:tcPr marL="9525" marR="9525" marT="9525" marB="0" anchor="ctr">
                    <a:noFill/>
                  </a:tcPr>
                </a:tc>
                <a:extLst>
                  <a:ext uri="{0D108BD9-81ED-4DB2-BD59-A6C34878D82A}">
                    <a16:rowId xmlns:a16="http://schemas.microsoft.com/office/drawing/2014/main" xmlns="" val="10001"/>
                  </a:ext>
                </a:extLst>
              </a:tr>
              <a:tr h="555123">
                <a:tc vMerge="1">
                  <a:txBody>
                    <a:bodyPr/>
                    <a:lstStyle/>
                    <a:p>
                      <a:endParaRPr lang="es-MX"/>
                    </a:p>
                  </a:txBody>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s-ES_tradnl" sz="1000" spc="-30" dirty="0">
                          <a:solidFill>
                            <a:schemeClr val="tx1"/>
                          </a:solidFill>
                          <a:latin typeface="Arial" panose="020B0604020202020204" pitchFamily="34" charset="0"/>
                          <a:cs typeface="Arial" panose="020B0604020202020204" pitchFamily="34" charset="0"/>
                        </a:rPr>
                        <a:t>Licenciatura </a:t>
                      </a:r>
                      <a:r>
                        <a:rPr lang="es-ES_tradnl" sz="1000" spc="-30" dirty="0" smtClean="0">
                          <a:solidFill>
                            <a:schemeClr val="tx1"/>
                          </a:solidFill>
                          <a:latin typeface="Arial" panose="020B0604020202020204" pitchFamily="34" charset="0"/>
                          <a:cs typeface="Arial" panose="020B0604020202020204" pitchFamily="34" charset="0"/>
                        </a:rPr>
                        <a:t>en</a:t>
                      </a:r>
                      <a:r>
                        <a:rPr lang="es-ES_tradnl" sz="1000" spc="-30" baseline="0" dirty="0">
                          <a:solidFill>
                            <a:schemeClr val="tx1"/>
                          </a:solidFill>
                          <a:latin typeface="Arial" panose="020B0604020202020204" pitchFamily="34" charset="0"/>
                          <a:cs typeface="Arial" panose="020B0604020202020204" pitchFamily="34" charset="0"/>
                        </a:rPr>
                        <a:t> </a:t>
                      </a:r>
                      <a:r>
                        <a:rPr lang="es-ES_tradnl" sz="1000" spc="-30" baseline="0" dirty="0" smtClean="0">
                          <a:solidFill>
                            <a:schemeClr val="tx1"/>
                          </a:solidFill>
                          <a:latin typeface="Arial" panose="020B0604020202020204" pitchFamily="34" charset="0"/>
                          <a:cs typeface="Arial" panose="020B0604020202020204" pitchFamily="34" charset="0"/>
                        </a:rPr>
                        <a:t>Gestión y Desarrollo  </a:t>
                      </a:r>
                      <a:r>
                        <a:rPr lang="es-ES_tradnl" sz="1000" spc="-30" baseline="0" dirty="0">
                          <a:solidFill>
                            <a:schemeClr val="tx1"/>
                          </a:solidFill>
                          <a:latin typeface="Arial" panose="020B0604020202020204" pitchFamily="34" charset="0"/>
                          <a:cs typeface="Arial" panose="020B0604020202020204" pitchFamily="34" charset="0"/>
                        </a:rPr>
                        <a:t>Turística.</a:t>
                      </a:r>
                      <a:endParaRPr lang="es-ES" sz="1000" dirty="0">
                        <a:solidFill>
                          <a:schemeClr val="tx1"/>
                        </a:solidFill>
                        <a:latin typeface="Arial" pitchFamily="34" charset="0"/>
                        <a:ea typeface="Times New Roman"/>
                        <a:cs typeface="Arial" pitchFamily="34" charset="0"/>
                      </a:endParaRPr>
                    </a:p>
                    <a:p>
                      <a:pPr algn="just">
                        <a:lnSpc>
                          <a:spcPct val="115000"/>
                        </a:lnSpc>
                        <a:spcAft>
                          <a:spcPts val="0"/>
                        </a:spcAft>
                      </a:pPr>
                      <a:endParaRPr lang="es-ES" sz="1000" dirty="0">
                        <a:solidFill>
                          <a:schemeClr val="tx1"/>
                        </a:solidFill>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1</a:t>
                      </a:r>
                      <a:endParaRPr lang="es-MX" sz="1200" b="1" i="0" u="none" strike="noStrike" kern="1200" dirty="0">
                        <a:solidFill>
                          <a:srgbClr val="000000"/>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1</a:t>
                      </a:r>
                    </a:p>
                  </a:txBody>
                  <a:tcPr marL="9525" marR="9525" marT="9525" marB="0" anchor="ctr">
                    <a:noFill/>
                  </a:tcPr>
                </a:tc>
                <a:extLst>
                  <a:ext uri="{0D108BD9-81ED-4DB2-BD59-A6C34878D82A}">
                    <a16:rowId xmlns:a16="http://schemas.microsoft.com/office/drawing/2014/main" xmlns="" val="10003"/>
                  </a:ext>
                </a:extLst>
              </a:tr>
              <a:tr h="555123">
                <a:tc vMerge="1">
                  <a:txBody>
                    <a:bodyPr/>
                    <a:lstStyle/>
                    <a:p>
                      <a:endParaRPr lang="es-ES"/>
                    </a:p>
                  </a:txBody>
                  <a:tcPr/>
                </a:tc>
                <a:tc>
                  <a:txBody>
                    <a:bodyPr/>
                    <a:lstStyle/>
                    <a:p>
                      <a:pPr algn="just">
                        <a:lnSpc>
                          <a:spcPct val="115000"/>
                        </a:lnSpc>
                        <a:spcAft>
                          <a:spcPts val="0"/>
                        </a:spcAft>
                      </a:pPr>
                      <a:r>
                        <a:rPr lang="es-ES_tradnl" sz="1000" spc="-30" dirty="0">
                          <a:solidFill>
                            <a:schemeClr val="tx1"/>
                          </a:solidFill>
                          <a:latin typeface="Arial" panose="020B0604020202020204" pitchFamily="34" charset="0"/>
                          <a:cs typeface="Arial" panose="020B0604020202020204" pitchFamily="34" charset="0"/>
                        </a:rPr>
                        <a:t>Técnico Superior Universitario en Gastronomía.</a:t>
                      </a:r>
                      <a:endParaRPr lang="es-ES" sz="1000" dirty="0">
                        <a:solidFill>
                          <a:schemeClr val="tx1"/>
                        </a:solidFill>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4</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2</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chemeClr val="tx1"/>
                          </a:solidFill>
                          <a:effectLst/>
                          <a:latin typeface="Arial"/>
                          <a:ea typeface="+mn-ea"/>
                          <a:cs typeface="+mn-cs"/>
                        </a:rPr>
                        <a:t>6</a:t>
                      </a:r>
                    </a:p>
                  </a:txBody>
                  <a:tcPr marL="9525" marR="9525" marT="9525" marB="0" anchor="ctr">
                    <a:noFill/>
                  </a:tcPr>
                </a:tc>
                <a:extLst>
                  <a:ext uri="{0D108BD9-81ED-4DB2-BD59-A6C34878D82A}">
                    <a16:rowId xmlns:a16="http://schemas.microsoft.com/office/drawing/2014/main" xmlns="" val="10004"/>
                  </a:ext>
                </a:extLst>
              </a:tr>
              <a:tr h="456160">
                <a:tc vMerge="1">
                  <a:txBody>
                    <a:bodyPr/>
                    <a:lstStyle/>
                    <a:p>
                      <a:pPr algn="just">
                        <a:lnSpc>
                          <a:spcPct val="115000"/>
                        </a:lnSpc>
                        <a:spcAft>
                          <a:spcPts val="0"/>
                        </a:spcAft>
                      </a:pPr>
                      <a:endParaRPr lang="es-ES" sz="1100" dirty="0">
                        <a:latin typeface="Arial" pitchFamily="34" charset="0"/>
                        <a:ea typeface="Times New Roman"/>
                        <a:cs typeface="Arial" pitchFamily="34" charset="0"/>
                      </a:endParaRPr>
                    </a:p>
                  </a:txBody>
                  <a:tcPr marL="59052" marR="59052" marT="0" marB="0" anchor="ctr">
                    <a:solidFill>
                      <a:schemeClr val="bg1">
                        <a:lumMod val="85000"/>
                      </a:schemeClr>
                    </a:solidFill>
                  </a:tcPr>
                </a:tc>
                <a:tc>
                  <a:txBody>
                    <a:bodyPr/>
                    <a:lstStyle/>
                    <a:p>
                      <a:r>
                        <a:rPr lang="es-MX" sz="1000" dirty="0" smtClean="0">
                          <a:latin typeface="Arial" panose="020B0604020202020204" pitchFamily="34" charset="0"/>
                          <a:cs typeface="Arial" panose="020B0604020202020204" pitchFamily="34" charset="0"/>
                        </a:rPr>
                        <a:t>Licenciatura en Turismo</a:t>
                      </a:r>
                      <a:endParaRPr lang="es-MX" sz="1000" dirty="0">
                        <a:latin typeface="Arial" panose="020B0604020202020204" pitchFamily="34" charset="0"/>
                        <a:cs typeface="Arial" panose="020B0604020202020204" pitchFamily="34" charset="0"/>
                      </a:endParaRPr>
                    </a:p>
                  </a:txBody>
                  <a:tcPr marL="59052" marR="59052" marT="0" marB="0" anchor="ctr">
                    <a:noFill/>
                  </a:tcPr>
                </a:tc>
                <a:tc>
                  <a:txBody>
                    <a:bodyPr/>
                    <a:lstStyle/>
                    <a:p>
                      <a:r>
                        <a:rPr lang="es-MX" dirty="0" smtClean="0"/>
                        <a:t>       -</a:t>
                      </a:r>
                      <a:endParaRPr lang="es-MX" dirty="0"/>
                    </a:p>
                  </a:txBody>
                  <a:tcPr marL="9525" marR="9525" marT="9525" marB="0" anchor="ctr">
                    <a:noFill/>
                  </a:tcPr>
                </a:tc>
                <a:tc>
                  <a:txBody>
                    <a:bodyPr/>
                    <a:lstStyle/>
                    <a:p>
                      <a:r>
                        <a:rPr lang="es-MX" dirty="0" smtClean="0"/>
                        <a:t>       -              </a:t>
                      </a:r>
                      <a:endParaRPr lang="es-MX" dirty="0"/>
                    </a:p>
                  </a:txBody>
                  <a:tcPr marL="9525" marR="9525" marT="9525" marB="0" anchor="ctr">
                    <a:noFill/>
                  </a:tcPr>
                </a:tc>
                <a:tc>
                  <a:txBody>
                    <a:bodyPr/>
                    <a:lstStyle/>
                    <a:p>
                      <a:r>
                        <a:rPr lang="es-MX" dirty="0" smtClean="0"/>
                        <a:t>       </a:t>
                      </a:r>
                      <a:r>
                        <a:rPr lang="es-MX" sz="1200" b="1" dirty="0" smtClean="0">
                          <a:latin typeface="Arial" panose="020B0604020202020204" pitchFamily="34" charset="0"/>
                          <a:cs typeface="Arial" panose="020B0604020202020204" pitchFamily="34" charset="0"/>
                        </a:rPr>
                        <a:t>2</a:t>
                      </a:r>
                      <a:endParaRPr lang="es-MX" sz="1200" b="1" dirty="0">
                        <a:latin typeface="Arial" panose="020B0604020202020204" pitchFamily="34" charset="0"/>
                        <a:cs typeface="Arial" panose="020B0604020202020204" pitchFamily="34" charset="0"/>
                      </a:endParaRPr>
                    </a:p>
                  </a:txBody>
                  <a:tcPr marL="9525" marR="9525" marT="9525" marB="0" anchor="ctr">
                    <a:noFill/>
                  </a:tcPr>
                </a:tc>
                <a:tc>
                  <a:txBody>
                    <a:bodyPr/>
                    <a:lstStyle/>
                    <a:p>
                      <a:r>
                        <a:rPr lang="es-MX" dirty="0" smtClean="0"/>
                        <a:t>        -</a:t>
                      </a:r>
                      <a:endParaRPr lang="es-MX" dirty="0"/>
                    </a:p>
                  </a:txBody>
                  <a:tcPr marL="9525" marR="9525" marT="9525" marB="0" anchor="ctr">
                    <a:noFill/>
                  </a:tcPr>
                </a:tc>
                <a:tc>
                  <a:txBody>
                    <a:bodyPr/>
                    <a:lstStyle/>
                    <a:p>
                      <a:r>
                        <a:rPr lang="es-MX" dirty="0" smtClean="0"/>
                        <a:t>          -              </a:t>
                      </a:r>
                      <a:endParaRPr lang="es-MX" dirty="0"/>
                    </a:p>
                  </a:txBody>
                  <a:tcPr marL="9525" marR="9525" marT="9525" marB="0" anchor="ctr">
                    <a:noFill/>
                  </a:tcPr>
                </a:tc>
                <a:tc>
                  <a:txBody>
                    <a:bodyPr/>
                    <a:lstStyle/>
                    <a:p>
                      <a:r>
                        <a:rPr lang="es-MX" sz="1200" dirty="0" smtClean="0">
                          <a:latin typeface="Arial" panose="020B0604020202020204" pitchFamily="34" charset="0"/>
                          <a:cs typeface="Arial" panose="020B0604020202020204" pitchFamily="34" charset="0"/>
                        </a:rPr>
                        <a:t>      -</a:t>
                      </a:r>
                      <a:endParaRPr lang="es-MX" sz="1200" dirty="0">
                        <a:latin typeface="Arial" panose="020B0604020202020204" pitchFamily="34" charset="0"/>
                        <a:cs typeface="Arial" panose="020B0604020202020204" pitchFamily="34" charset="0"/>
                      </a:endParaRPr>
                    </a:p>
                  </a:txBody>
                  <a:tcPr marL="9525" marR="9525" marT="9525" marB="0" anchor="ctr">
                    <a:noFill/>
                  </a:tcPr>
                </a:tc>
                <a:tc>
                  <a:txBody>
                    <a:bodyPr/>
                    <a:lstStyle/>
                    <a:p>
                      <a:r>
                        <a:rPr lang="es-MX" sz="1200" dirty="0" smtClean="0">
                          <a:latin typeface="Arial" panose="020B0604020202020204" pitchFamily="34" charset="0"/>
                          <a:cs typeface="Arial" panose="020B0604020202020204" pitchFamily="34" charset="0"/>
                        </a:rPr>
                        <a:t>     </a:t>
                      </a:r>
                      <a:r>
                        <a:rPr lang="es-MX" sz="1200" b="1" dirty="0" smtClean="0">
                          <a:latin typeface="Arial" panose="020B0604020202020204" pitchFamily="34" charset="0"/>
                          <a:cs typeface="Arial" panose="020B0604020202020204" pitchFamily="34" charset="0"/>
                        </a:rPr>
                        <a:t>2</a:t>
                      </a:r>
                      <a:endParaRPr lang="es-MX" sz="1200" b="1" dirty="0">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xmlns="" val="10005"/>
                  </a:ext>
                </a:extLst>
              </a:tr>
              <a:tr h="532188">
                <a:tc gridSpan="2">
                  <a:txBody>
                    <a:bodyPr/>
                    <a:lstStyle/>
                    <a:p>
                      <a:pPr algn="ctr">
                        <a:lnSpc>
                          <a:spcPct val="115000"/>
                        </a:lnSpc>
                        <a:spcAft>
                          <a:spcPts val="0"/>
                        </a:spcAft>
                      </a:pPr>
                      <a:r>
                        <a:rPr lang="es-ES" sz="1100" b="1" kern="1200" spc="-30" dirty="0">
                          <a:solidFill>
                            <a:schemeClr val="tx1"/>
                          </a:solidFill>
                          <a:latin typeface="+mn-lt"/>
                          <a:ea typeface="+mn-ea"/>
                          <a:cs typeface="+mn-cs"/>
                        </a:rPr>
                        <a:t>Total por</a:t>
                      </a:r>
                      <a:r>
                        <a:rPr lang="es-ES" sz="1100" b="1" kern="1200" spc="-30" baseline="0" dirty="0">
                          <a:solidFill>
                            <a:schemeClr val="tx1"/>
                          </a:solidFill>
                          <a:latin typeface="+mn-lt"/>
                          <a:ea typeface="+mn-ea"/>
                          <a:cs typeface="+mn-cs"/>
                        </a:rPr>
                        <a:t> División Académica</a:t>
                      </a:r>
                      <a:endParaRPr lang="es-ES" sz="1100" dirty="0">
                        <a:latin typeface="Arial" pitchFamily="34" charset="0"/>
                        <a:ea typeface="Times New Roman"/>
                        <a:cs typeface="Arial" pitchFamily="34" charset="0"/>
                      </a:endParaRPr>
                    </a:p>
                  </a:txBody>
                  <a:tcPr marL="59052" marR="59052" marT="0" marB="0" anchor="ctr">
                    <a:solidFill>
                      <a:schemeClr val="bg1">
                        <a:lumMod val="85000"/>
                      </a:schemeClr>
                    </a:solidFill>
                  </a:tcPr>
                </a:tc>
                <a:tc hMerge="1">
                  <a:txBody>
                    <a:bodyPr/>
                    <a:lstStyle/>
                    <a:p>
                      <a:pPr algn="just">
                        <a:lnSpc>
                          <a:spcPct val="115000"/>
                        </a:lnSpc>
                        <a:spcAft>
                          <a:spcPts val="0"/>
                        </a:spcAft>
                      </a:pPr>
                      <a:endParaRPr lang="es-ES" sz="1200" dirty="0">
                        <a:latin typeface="Arial" pitchFamily="34" charset="0"/>
                        <a:ea typeface="Times New Roman"/>
                        <a:cs typeface="Arial" pitchFamily="34" charset="0"/>
                      </a:endParaRPr>
                    </a:p>
                  </a:txBody>
                  <a:tcPr marL="59052" marR="59052" marT="0"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9</a:t>
                      </a:r>
                      <a:endParaRPr lang="es-MX" sz="1200" b="1" i="0" u="none" strike="noStrike" kern="1200" dirty="0">
                        <a:solidFill>
                          <a:srgbClr val="000000"/>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9</a:t>
                      </a:r>
                      <a:endParaRPr lang="es-MX" sz="1200" b="1" i="0" u="none" strike="noStrike" kern="1200" dirty="0">
                        <a:solidFill>
                          <a:srgbClr val="000000"/>
                        </a:solidFill>
                        <a:effectLst/>
                        <a:latin typeface="Arial"/>
                        <a:ea typeface="+mn-ea"/>
                        <a:cs typeface="+mn-cs"/>
                      </a:endParaRP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a:solidFill>
                            <a:srgbClr val="000000"/>
                          </a:solidFill>
                          <a:effectLst/>
                          <a:latin typeface="Arial"/>
                          <a:ea typeface="+mn-ea"/>
                          <a:cs typeface="+mn-cs"/>
                        </a:rPr>
                        <a:t>-</a:t>
                      </a:r>
                    </a:p>
                  </a:txBody>
                  <a:tcPr marL="9525" marR="9525" marT="9525" marB="0" anchor="ctr">
                    <a:noFill/>
                  </a:tcPr>
                </a:tc>
                <a:tc>
                  <a:txBody>
                    <a:bodyPr/>
                    <a:lstStyle/>
                    <a:p>
                      <a:pPr marL="0" algn="ctr" defTabSz="914400" rtl="0" eaLnBrk="1" fontAlgn="ctr" latinLnBrk="0" hangingPunct="1"/>
                      <a:r>
                        <a:rPr lang="es-MX" sz="1200" b="1" i="0" u="none" strike="noStrike" kern="1200" dirty="0" smtClean="0">
                          <a:solidFill>
                            <a:srgbClr val="000000"/>
                          </a:solidFill>
                          <a:effectLst/>
                          <a:latin typeface="Arial"/>
                          <a:ea typeface="+mn-ea"/>
                          <a:cs typeface="+mn-cs"/>
                        </a:rPr>
                        <a:t>18</a:t>
                      </a:r>
                      <a:endParaRPr lang="es-MX" sz="1200" b="1" i="0" u="none" strike="noStrike" kern="1200" dirty="0">
                        <a:solidFill>
                          <a:srgbClr val="000000"/>
                        </a:solidFill>
                        <a:effectLst/>
                        <a:latin typeface="Arial"/>
                        <a:ea typeface="+mn-ea"/>
                        <a:cs typeface="+mn-cs"/>
                      </a:endParaRPr>
                    </a:p>
                  </a:txBody>
                  <a:tcPr marL="9525" marR="9525" marT="9525" marB="0" anchor="c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6150701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7" name="3 CuadroTexto"/>
          <p:cNvSpPr txBox="1"/>
          <p:nvPr/>
        </p:nvSpPr>
        <p:spPr>
          <a:xfrm>
            <a:off x="108011" y="1068369"/>
            <a:ext cx="9144000" cy="830997"/>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Distribución </a:t>
            </a:r>
            <a:r>
              <a:rPr lang="es-ES" sz="2400" b="1" dirty="0">
                <a:latin typeface="Arial" panose="020B0604020202020204" pitchFamily="34" charset="0"/>
                <a:cs typeface="Arial" panose="020B0604020202020204" pitchFamily="34" charset="0"/>
              </a:rPr>
              <a:t>del personal académico</a:t>
            </a:r>
          </a:p>
          <a:p>
            <a:pPr algn="ctr"/>
            <a:r>
              <a:rPr lang="es-ES" sz="2400" dirty="0">
                <a:latin typeface="Arial" panose="020B0604020202020204" pitchFamily="34" charset="0"/>
                <a:cs typeface="Arial" panose="020B0604020202020204" pitchFamily="34" charset="0"/>
              </a:rPr>
              <a:t> Docente por grado académico</a:t>
            </a:r>
          </a:p>
        </p:txBody>
      </p:sp>
      <p:graphicFrame>
        <p:nvGraphicFramePr>
          <p:cNvPr id="8" name="4 Tabla"/>
          <p:cNvGraphicFramePr>
            <a:graphicFrameLocks noGrp="1"/>
          </p:cNvGraphicFramePr>
          <p:nvPr>
            <p:extLst/>
          </p:nvPr>
        </p:nvGraphicFramePr>
        <p:xfrm>
          <a:off x="467543" y="2014436"/>
          <a:ext cx="8424937" cy="1829737"/>
        </p:xfrm>
        <a:graphic>
          <a:graphicData uri="http://schemas.openxmlformats.org/drawingml/2006/table">
            <a:tbl>
              <a:tblPr>
                <a:tableStyleId>{5940675A-B579-460E-94D1-54222C63F5DA}</a:tableStyleId>
              </a:tblPr>
              <a:tblGrid>
                <a:gridCol w="1872209">
                  <a:extLst>
                    <a:ext uri="{9D8B030D-6E8A-4147-A177-3AD203B41FA5}">
                      <a16:colId xmlns:a16="http://schemas.microsoft.com/office/drawing/2014/main" xmlns="" val="20000"/>
                    </a:ext>
                  </a:extLst>
                </a:gridCol>
                <a:gridCol w="792088">
                  <a:extLst>
                    <a:ext uri="{9D8B030D-6E8A-4147-A177-3AD203B41FA5}">
                      <a16:colId xmlns:a16="http://schemas.microsoft.com/office/drawing/2014/main" xmlns="" val="20001"/>
                    </a:ext>
                  </a:extLst>
                </a:gridCol>
                <a:gridCol w="936104">
                  <a:extLst>
                    <a:ext uri="{9D8B030D-6E8A-4147-A177-3AD203B41FA5}">
                      <a16:colId xmlns:a16="http://schemas.microsoft.com/office/drawing/2014/main" xmlns="" val="20002"/>
                    </a:ext>
                  </a:extLst>
                </a:gridCol>
                <a:gridCol w="720080">
                  <a:extLst>
                    <a:ext uri="{9D8B030D-6E8A-4147-A177-3AD203B41FA5}">
                      <a16:colId xmlns:a16="http://schemas.microsoft.com/office/drawing/2014/main" xmlns="" val="20003"/>
                    </a:ext>
                  </a:extLst>
                </a:gridCol>
                <a:gridCol w="792088">
                  <a:extLst>
                    <a:ext uri="{9D8B030D-6E8A-4147-A177-3AD203B41FA5}">
                      <a16:colId xmlns:a16="http://schemas.microsoft.com/office/drawing/2014/main" xmlns="" val="20004"/>
                    </a:ext>
                  </a:extLst>
                </a:gridCol>
                <a:gridCol w="1008112">
                  <a:extLst>
                    <a:ext uri="{9D8B030D-6E8A-4147-A177-3AD203B41FA5}">
                      <a16:colId xmlns:a16="http://schemas.microsoft.com/office/drawing/2014/main" xmlns="" val="20005"/>
                    </a:ext>
                  </a:extLst>
                </a:gridCol>
                <a:gridCol w="1081277">
                  <a:extLst>
                    <a:ext uri="{9D8B030D-6E8A-4147-A177-3AD203B41FA5}">
                      <a16:colId xmlns:a16="http://schemas.microsoft.com/office/drawing/2014/main" xmlns="" val="20006"/>
                    </a:ext>
                  </a:extLst>
                </a:gridCol>
                <a:gridCol w="594291">
                  <a:extLst>
                    <a:ext uri="{9D8B030D-6E8A-4147-A177-3AD203B41FA5}">
                      <a16:colId xmlns:a16="http://schemas.microsoft.com/office/drawing/2014/main" xmlns="" val="20007"/>
                    </a:ext>
                  </a:extLst>
                </a:gridCol>
                <a:gridCol w="628688">
                  <a:extLst>
                    <a:ext uri="{9D8B030D-6E8A-4147-A177-3AD203B41FA5}">
                      <a16:colId xmlns:a16="http://schemas.microsoft.com/office/drawing/2014/main" xmlns="" val="20008"/>
                    </a:ext>
                  </a:extLst>
                </a:gridCol>
              </a:tblGrid>
              <a:tr h="275580">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División</a:t>
                      </a:r>
                      <a:endParaRPr lang="es-MX"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Lic. </a:t>
                      </a:r>
                      <a:endParaRPr lang="es-ES" sz="1000" b="1" kern="1200" dirty="0">
                        <a:solidFill>
                          <a:schemeClr val="tx1"/>
                        </a:solidFill>
                        <a:latin typeface="Arial" pitchFamily="34" charset="0"/>
                        <a:ea typeface="+mn-ea"/>
                        <a:cs typeface="Arial" pitchFamily="34" charset="0"/>
                      </a:endParaRPr>
                    </a:p>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Sin título</a:t>
                      </a:r>
                      <a:endParaRPr lang="es-ES" sz="1000" b="1" kern="1200" dirty="0">
                        <a:solidFill>
                          <a:schemeClr val="tx1"/>
                        </a:solidFill>
                        <a:latin typeface="Arial" pitchFamily="34" charset="0"/>
                        <a:ea typeface="+mn-ea"/>
                        <a:cs typeface="Arial" pitchFamily="34" charset="0"/>
                      </a:endParaRPr>
                    </a:p>
                    <a:p>
                      <a:pPr marL="0" indent="-6350" algn="ctr" defTabSz="914400" rtl="0" eaLnBrk="1" latinLnBrk="0" hangingPunct="1">
                        <a:lnSpc>
                          <a:spcPct val="115000"/>
                        </a:lnSpc>
                        <a:spcAft>
                          <a:spcPts val="0"/>
                        </a:spcAft>
                      </a:pP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Lic. </a:t>
                      </a:r>
                      <a:endParaRPr lang="es-ES" sz="1000" b="1" kern="1200" dirty="0">
                        <a:solidFill>
                          <a:schemeClr val="tx1"/>
                        </a:solidFill>
                        <a:latin typeface="Arial" pitchFamily="34" charset="0"/>
                        <a:ea typeface="+mn-ea"/>
                        <a:cs typeface="Arial" pitchFamily="34" charset="0"/>
                      </a:endParaRPr>
                    </a:p>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Con título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Maestría Sin Grado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Maestría Con Grado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Doctorado Con Grado</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marL="0" indent="-6350" algn="ctr" defTabSz="914400" rtl="0" eaLnBrk="1" latinLnBrk="0" hangingPunct="1">
                        <a:lnSpc>
                          <a:spcPct val="115000"/>
                        </a:lnSpc>
                        <a:spcAft>
                          <a:spcPts val="0"/>
                        </a:spcAft>
                      </a:pPr>
                      <a:r>
                        <a:rPr lang="es-ES_tradnl" sz="1000" b="1" kern="1200" dirty="0">
                          <a:solidFill>
                            <a:schemeClr val="tx1"/>
                          </a:solidFill>
                          <a:latin typeface="Arial" pitchFamily="34" charset="0"/>
                          <a:ea typeface="+mn-ea"/>
                          <a:cs typeface="Arial" pitchFamily="34" charset="0"/>
                        </a:rPr>
                        <a:t>Especialidad</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indent="-6350" algn="ctr">
                        <a:lnSpc>
                          <a:spcPct val="115000"/>
                        </a:lnSpc>
                        <a:spcAft>
                          <a:spcPts val="0"/>
                        </a:spcAft>
                      </a:pPr>
                      <a:endParaRPr lang="es-ES" sz="1000" b="1" kern="1200" dirty="0">
                        <a:solidFill>
                          <a:schemeClr val="tx1"/>
                        </a:solidFill>
                        <a:latin typeface="Arial" pitchFamily="34" charset="0"/>
                        <a:ea typeface="+mn-ea"/>
                        <a:cs typeface="Arial" pitchFamily="34" charset="0"/>
                      </a:endParaRPr>
                    </a:p>
                    <a:p>
                      <a:pPr algn="ctr">
                        <a:lnSpc>
                          <a:spcPct val="115000"/>
                        </a:lnSpc>
                        <a:spcAft>
                          <a:spcPts val="0"/>
                        </a:spcAft>
                      </a:pPr>
                      <a:r>
                        <a:rPr lang="es-ES_tradnl" sz="1000" b="1" kern="1200" dirty="0">
                          <a:solidFill>
                            <a:schemeClr val="tx1"/>
                          </a:solidFill>
                          <a:latin typeface="Arial" pitchFamily="34" charset="0"/>
                          <a:ea typeface="+mn-ea"/>
                          <a:cs typeface="Arial" pitchFamily="34" charset="0"/>
                        </a:rPr>
                        <a:t>Otros</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tc>
                  <a:txBody>
                    <a:bodyPr/>
                    <a:lstStyle/>
                    <a:p>
                      <a:pPr indent="-6350" algn="ctr">
                        <a:lnSpc>
                          <a:spcPct val="115000"/>
                        </a:lnSpc>
                        <a:spcAft>
                          <a:spcPts val="0"/>
                        </a:spcAft>
                      </a:pPr>
                      <a:endParaRPr lang="es-ES" sz="1000" b="1" kern="1200" dirty="0">
                        <a:solidFill>
                          <a:schemeClr val="tx1"/>
                        </a:solidFill>
                        <a:latin typeface="Arial" pitchFamily="34" charset="0"/>
                        <a:ea typeface="+mn-ea"/>
                        <a:cs typeface="Arial" pitchFamily="34" charset="0"/>
                      </a:endParaRPr>
                    </a:p>
                    <a:p>
                      <a:pPr indent="-6350" algn="ctr">
                        <a:lnSpc>
                          <a:spcPct val="115000"/>
                        </a:lnSpc>
                        <a:spcAft>
                          <a:spcPts val="0"/>
                        </a:spcAft>
                      </a:pPr>
                      <a:r>
                        <a:rPr lang="es-ES_tradnl" sz="1000" b="1" kern="1200" dirty="0">
                          <a:solidFill>
                            <a:schemeClr val="tx1"/>
                          </a:solidFill>
                          <a:latin typeface="Arial" pitchFamily="34" charset="0"/>
                          <a:ea typeface="+mn-ea"/>
                          <a:cs typeface="Arial" pitchFamily="34" charset="0"/>
                        </a:rPr>
                        <a:t>Total</a:t>
                      </a:r>
                      <a:endParaRPr lang="es-ES" sz="1000" b="1" kern="1200" dirty="0">
                        <a:solidFill>
                          <a:schemeClr val="tx1"/>
                        </a:solidFill>
                        <a:latin typeface="Arial" pitchFamily="34" charset="0"/>
                        <a:ea typeface="+mn-ea"/>
                        <a:cs typeface="Arial" pitchFamily="34" charset="0"/>
                      </a:endParaRPr>
                    </a:p>
                  </a:txBody>
                  <a:tcPr marL="59052" marR="59052" marT="0" marB="0" anchor="ctr">
                    <a:solidFill>
                      <a:schemeClr val="bg1">
                        <a:lumMod val="65000"/>
                      </a:schemeClr>
                    </a:solidFill>
                  </a:tcPr>
                </a:tc>
                <a:extLst>
                  <a:ext uri="{0D108BD9-81ED-4DB2-BD59-A6C34878D82A}">
                    <a16:rowId xmlns:a16="http://schemas.microsoft.com/office/drawing/2014/main" xmlns="" val="10000"/>
                  </a:ext>
                </a:extLst>
              </a:tr>
              <a:tr h="541457">
                <a:tc>
                  <a:txBody>
                    <a:bodyPr/>
                    <a:lstStyle/>
                    <a:p>
                      <a:pPr algn="just">
                        <a:lnSpc>
                          <a:spcPct val="115000"/>
                        </a:lnSpc>
                        <a:spcAft>
                          <a:spcPts val="0"/>
                        </a:spcAft>
                      </a:pPr>
                      <a:r>
                        <a:rPr lang="es-ES_tradnl" sz="1000" spc="-30" dirty="0">
                          <a:solidFill>
                            <a:schemeClr val="tx1"/>
                          </a:solidFill>
                          <a:latin typeface="Arial" panose="020B0604020202020204" pitchFamily="34" charset="0"/>
                          <a:cs typeface="Arial" panose="020B0604020202020204" pitchFamily="34" charset="0"/>
                        </a:rPr>
                        <a:t>Actividades Culturales y Deportivas</a:t>
                      </a:r>
                      <a:endParaRPr lang="es-ES" sz="1000" dirty="0">
                        <a:solidFill>
                          <a:schemeClr val="tx1"/>
                        </a:solidFill>
                        <a:latin typeface="Arial" pitchFamily="34" charset="0"/>
                        <a:ea typeface="Times New Roman"/>
                        <a:cs typeface="Arial" pitchFamily="34" charset="0"/>
                      </a:endParaRPr>
                    </a:p>
                  </a:txBody>
                  <a:tcPr marL="59052" marR="59052" marT="0" marB="0" anchor="ctr">
                    <a:solidFill>
                      <a:schemeClr val="bg1">
                        <a:lumMod val="85000"/>
                      </a:schemeClr>
                    </a:solidFill>
                  </a:tcPr>
                </a:tc>
                <a:tc>
                  <a:txBody>
                    <a:bodyPr/>
                    <a:lstStyle/>
                    <a:p>
                      <a:pPr marL="0" algn="ctr" defTabSz="914400" rtl="0" eaLnBrk="1" fontAlgn="ctr" latinLnBrk="0" hangingPunct="1">
                        <a:lnSpc>
                          <a:spcPct val="115000"/>
                        </a:lnSpc>
                        <a:spcAft>
                          <a:spcPts val="0"/>
                        </a:spcAft>
                      </a:pPr>
                      <a:r>
                        <a:rPr lang="es-ES_tradnl" sz="1200" b="1" i="0" u="none" strike="noStrike" kern="1200" dirty="0">
                          <a:solidFill>
                            <a:srgbClr val="000000"/>
                          </a:solidFill>
                          <a:effectLst/>
                          <a:latin typeface="Arial"/>
                          <a:ea typeface="+mn-ea"/>
                          <a:cs typeface="+mn-cs"/>
                        </a:rPr>
                        <a:t>-</a:t>
                      </a:r>
                    </a:p>
                  </a:txBody>
                  <a:tcPr marL="59052" marR="59052" marT="0" marB="0" anchor="ctr">
                    <a:noFill/>
                  </a:tcPr>
                </a:tc>
                <a:tc>
                  <a:txBody>
                    <a:bodyPr/>
                    <a:lstStyle/>
                    <a:p>
                      <a:pPr marL="0" algn="ctr" defTabSz="914400" rtl="0" eaLnBrk="1" fontAlgn="ctr" latinLnBrk="0" hangingPunct="1">
                        <a:lnSpc>
                          <a:spcPct val="115000"/>
                        </a:lnSpc>
                        <a:spcAft>
                          <a:spcPts val="0"/>
                        </a:spcAft>
                      </a:pPr>
                      <a:r>
                        <a:rPr lang="es-ES_tradnl" sz="1200" b="1" i="0" u="none" strike="noStrike" kern="1200" dirty="0">
                          <a:solidFill>
                            <a:srgbClr val="000000"/>
                          </a:solidFill>
                          <a:effectLst/>
                          <a:latin typeface="Arial"/>
                          <a:ea typeface="+mn-ea"/>
                          <a:cs typeface="+mn-cs"/>
                        </a:rPr>
                        <a:t>3</a:t>
                      </a:r>
                    </a:p>
                  </a:txBody>
                  <a:tcPr marL="59052" marR="59052" marT="0" marB="0" anchor="ctr">
                    <a:noFill/>
                  </a:tcPr>
                </a:tc>
                <a:tc>
                  <a:txBody>
                    <a:bodyPr/>
                    <a:lstStyle/>
                    <a:p>
                      <a:pPr marL="0" algn="ctr" defTabSz="914400" rtl="0" eaLnBrk="1" fontAlgn="ctr" latinLnBrk="0" hangingPunct="1">
                        <a:lnSpc>
                          <a:spcPct val="115000"/>
                        </a:lnSpc>
                      </a:pPr>
                      <a:r>
                        <a:rPr lang="es-ES" sz="1200" b="1" i="0" u="none" strike="noStrike" kern="1200" dirty="0">
                          <a:solidFill>
                            <a:srgbClr val="000000"/>
                          </a:solidFill>
                          <a:effectLst/>
                          <a:latin typeface="Arial"/>
                          <a:ea typeface="+mn-ea"/>
                          <a:cs typeface="+mn-cs"/>
                        </a:rPr>
                        <a:t>0</a:t>
                      </a:r>
                    </a:p>
                  </a:txBody>
                  <a:tcPr marL="59052" marR="59052" marT="0" marB="0" anchor="ctr">
                    <a:noFill/>
                  </a:tcPr>
                </a:tc>
                <a:tc>
                  <a:txBody>
                    <a:bodyPr/>
                    <a:lstStyle/>
                    <a:p>
                      <a:pPr marL="0" algn="ctr" defTabSz="914400" rtl="0" eaLnBrk="1" fontAlgn="ctr" latinLnBrk="0" hangingPunct="1">
                        <a:lnSpc>
                          <a:spcPct val="115000"/>
                        </a:lnSpc>
                      </a:pPr>
                      <a:r>
                        <a:rPr lang="es-ES" sz="1200" b="1" i="0" u="none" strike="noStrike" kern="1200" dirty="0">
                          <a:solidFill>
                            <a:srgbClr val="000000"/>
                          </a:solidFill>
                          <a:effectLst/>
                          <a:latin typeface="Arial"/>
                          <a:ea typeface="+mn-ea"/>
                          <a:cs typeface="+mn-cs"/>
                        </a:rPr>
                        <a:t>-</a:t>
                      </a:r>
                    </a:p>
                  </a:txBody>
                  <a:tcPr marL="59052" marR="59052" marT="0" marB="0" anchor="ctr">
                    <a:noFill/>
                  </a:tcPr>
                </a:tc>
                <a:tc>
                  <a:txBody>
                    <a:bodyPr/>
                    <a:lstStyle/>
                    <a:p>
                      <a:pPr marL="0" algn="ctr" defTabSz="914400" rtl="0" eaLnBrk="1" fontAlgn="ctr" latinLnBrk="0" hangingPunct="1">
                        <a:lnSpc>
                          <a:spcPct val="115000"/>
                        </a:lnSpc>
                      </a:pPr>
                      <a:r>
                        <a:rPr lang="es-ES" sz="1200" b="1" i="0" u="none" strike="noStrike" kern="1200" dirty="0">
                          <a:solidFill>
                            <a:srgbClr val="000000"/>
                          </a:solidFill>
                          <a:effectLst/>
                          <a:latin typeface="Arial"/>
                          <a:ea typeface="+mn-ea"/>
                          <a:cs typeface="+mn-cs"/>
                        </a:rPr>
                        <a:t>-</a:t>
                      </a:r>
                    </a:p>
                  </a:txBody>
                  <a:tcPr marL="59052" marR="59052" marT="0" marB="0" anchor="ctr">
                    <a:noFill/>
                  </a:tcPr>
                </a:tc>
                <a:tc>
                  <a:txBody>
                    <a:bodyPr/>
                    <a:lstStyle/>
                    <a:p>
                      <a:pPr marL="0" algn="ctr" defTabSz="914400" rtl="0" eaLnBrk="1" fontAlgn="ctr" latinLnBrk="0" hangingPunct="1">
                        <a:lnSpc>
                          <a:spcPct val="115000"/>
                        </a:lnSpc>
                      </a:pPr>
                      <a:r>
                        <a:rPr lang="es-ES" sz="1200" b="1" i="0" u="none" strike="noStrike" kern="1200" dirty="0">
                          <a:solidFill>
                            <a:srgbClr val="000000"/>
                          </a:solidFill>
                          <a:effectLst/>
                          <a:latin typeface="Arial"/>
                          <a:ea typeface="+mn-ea"/>
                          <a:cs typeface="+mn-cs"/>
                        </a:rPr>
                        <a:t>-</a:t>
                      </a:r>
                    </a:p>
                  </a:txBody>
                  <a:tcPr marL="59052" marR="59052" marT="0" marB="0" anchor="ctr">
                    <a:noFill/>
                  </a:tcPr>
                </a:tc>
                <a:tc>
                  <a:txBody>
                    <a:bodyPr/>
                    <a:lstStyle/>
                    <a:p>
                      <a:pPr marL="0" algn="ctr" defTabSz="914400" rtl="0" eaLnBrk="1" fontAlgn="ctr" latinLnBrk="0" hangingPunct="1">
                        <a:lnSpc>
                          <a:spcPct val="115000"/>
                        </a:lnSpc>
                        <a:spcAft>
                          <a:spcPts val="0"/>
                        </a:spcAft>
                      </a:pPr>
                      <a:r>
                        <a:rPr lang="es-ES" sz="1200" b="1" i="0" u="none" strike="noStrike" kern="1200" dirty="0">
                          <a:solidFill>
                            <a:srgbClr val="000000"/>
                          </a:solidFill>
                          <a:effectLst/>
                          <a:latin typeface="Arial"/>
                          <a:ea typeface="+mn-ea"/>
                          <a:cs typeface="+mn-cs"/>
                        </a:rPr>
                        <a:t>4</a:t>
                      </a:r>
                    </a:p>
                  </a:txBody>
                  <a:tcPr marL="59052" marR="59052" marT="0" marB="0" anchor="ctr">
                    <a:noFill/>
                  </a:tcPr>
                </a:tc>
                <a:tc>
                  <a:txBody>
                    <a:bodyPr/>
                    <a:lstStyle/>
                    <a:p>
                      <a:pPr marL="0" algn="ctr" defTabSz="914400" rtl="0" eaLnBrk="1" fontAlgn="ctr" latinLnBrk="0" hangingPunct="1">
                        <a:lnSpc>
                          <a:spcPct val="115000"/>
                        </a:lnSpc>
                        <a:spcAft>
                          <a:spcPts val="0"/>
                        </a:spcAft>
                      </a:pPr>
                      <a:r>
                        <a:rPr lang="es-ES" sz="1200" b="1" i="0" u="none" strike="noStrike" kern="1200" dirty="0">
                          <a:solidFill>
                            <a:srgbClr val="000000"/>
                          </a:solidFill>
                          <a:effectLst/>
                          <a:latin typeface="Arial"/>
                          <a:ea typeface="+mn-ea"/>
                          <a:cs typeface="+mn-cs"/>
                        </a:rPr>
                        <a:t>7</a:t>
                      </a:r>
                    </a:p>
                  </a:txBody>
                  <a:tcPr marL="59052" marR="59052" marT="0" marB="0" anchor="ctr">
                    <a:noFill/>
                  </a:tcPr>
                </a:tc>
                <a:extLst>
                  <a:ext uri="{0D108BD9-81ED-4DB2-BD59-A6C34878D82A}">
                    <a16:rowId xmlns:a16="http://schemas.microsoft.com/office/drawing/2014/main" xmlns="" val="10001"/>
                  </a:ext>
                </a:extLst>
              </a:tr>
              <a:tr h="27558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S" sz="1000" b="1" kern="1200" spc="-30" dirty="0">
                          <a:solidFill>
                            <a:schemeClr val="tx1"/>
                          </a:solidFill>
                          <a:latin typeface="Arial" panose="020B0604020202020204" pitchFamily="34" charset="0"/>
                          <a:ea typeface="+mn-ea"/>
                          <a:cs typeface="Arial" panose="020B0604020202020204" pitchFamily="34" charset="0"/>
                        </a:rPr>
                        <a:t>Total</a:t>
                      </a:r>
                      <a:r>
                        <a:rPr lang="es-ES" sz="1000" b="1" kern="1200" spc="-30" baseline="0" dirty="0">
                          <a:solidFill>
                            <a:schemeClr val="tx1"/>
                          </a:solidFill>
                          <a:latin typeface="Arial" panose="020B0604020202020204" pitchFamily="34" charset="0"/>
                          <a:ea typeface="+mn-ea"/>
                          <a:cs typeface="Arial" panose="020B0604020202020204" pitchFamily="34" charset="0"/>
                        </a:rPr>
                        <a:t>  de Extracurriculares</a:t>
                      </a:r>
                      <a:endParaRPr lang="es-ES" sz="1000" b="1" dirty="0">
                        <a:latin typeface="Arial" pitchFamily="34" charset="0"/>
                        <a:ea typeface="Times New Roman"/>
                        <a:cs typeface="Arial" pitchFamily="34" charset="0"/>
                      </a:endParaRPr>
                    </a:p>
                  </a:txBody>
                  <a:tcPr marL="59052" marR="59052" marT="0" marB="0" anchor="ctr">
                    <a:solidFill>
                      <a:schemeClr val="bg1">
                        <a:lumMod val="85000"/>
                      </a:schemeClr>
                    </a:solidFill>
                  </a:tcPr>
                </a:tc>
                <a:tc>
                  <a:txBody>
                    <a:bodyPr/>
                    <a:lstStyle/>
                    <a:p>
                      <a:pPr marL="0" algn="ctr" defTabSz="914400" rtl="0" eaLnBrk="1" fontAlgn="ctr" latinLnBrk="0" hangingPunct="1">
                        <a:lnSpc>
                          <a:spcPct val="115000"/>
                        </a:lnSpc>
                        <a:spcAft>
                          <a:spcPts val="0"/>
                        </a:spcAft>
                      </a:pPr>
                      <a:r>
                        <a:rPr lang="es-ES" sz="1200" b="1" i="0" u="none" strike="noStrike" kern="1200" dirty="0">
                          <a:solidFill>
                            <a:srgbClr val="000000"/>
                          </a:solidFill>
                          <a:effectLst/>
                          <a:latin typeface="Arial"/>
                          <a:ea typeface="+mn-ea"/>
                          <a:cs typeface="+mn-cs"/>
                        </a:rPr>
                        <a:t>-</a:t>
                      </a:r>
                    </a:p>
                  </a:txBody>
                  <a:tcPr marL="59052" marR="59052" marT="0" marB="0" anchor="ctr">
                    <a:solidFill>
                      <a:schemeClr val="bg1">
                        <a:lumMod val="85000"/>
                      </a:schemeClr>
                    </a:solidFill>
                  </a:tcPr>
                </a:tc>
                <a:tc>
                  <a:txBody>
                    <a:bodyPr/>
                    <a:lstStyle/>
                    <a:p>
                      <a:pPr marL="0" algn="ctr" defTabSz="914400" rtl="0" eaLnBrk="1" fontAlgn="ctr" latinLnBrk="0" hangingPunct="1">
                        <a:lnSpc>
                          <a:spcPct val="115000"/>
                        </a:lnSpc>
                        <a:spcAft>
                          <a:spcPts val="0"/>
                        </a:spcAft>
                      </a:pPr>
                      <a:r>
                        <a:rPr lang="es-ES" sz="1200" b="1" i="0" u="none" strike="noStrike" kern="1200" dirty="0">
                          <a:solidFill>
                            <a:srgbClr val="000000"/>
                          </a:solidFill>
                          <a:effectLst/>
                          <a:latin typeface="Arial"/>
                          <a:ea typeface="+mn-ea"/>
                          <a:cs typeface="+mn-cs"/>
                        </a:rPr>
                        <a:t>3</a:t>
                      </a:r>
                    </a:p>
                  </a:txBody>
                  <a:tcPr marL="59052" marR="59052" marT="0" marB="0" anchor="ctr">
                    <a:solidFill>
                      <a:schemeClr val="bg1">
                        <a:lumMod val="85000"/>
                      </a:schemeClr>
                    </a:solidFill>
                  </a:tcPr>
                </a:tc>
                <a:tc>
                  <a:txBody>
                    <a:bodyPr/>
                    <a:lstStyle/>
                    <a:p>
                      <a:pPr marL="0" algn="ctr" defTabSz="914400" rtl="0" eaLnBrk="1" fontAlgn="ctr" latinLnBrk="0" hangingPunct="1">
                        <a:lnSpc>
                          <a:spcPct val="115000"/>
                        </a:lnSpc>
                        <a:spcAft>
                          <a:spcPts val="0"/>
                        </a:spcAft>
                      </a:pPr>
                      <a:r>
                        <a:rPr lang="es-ES" sz="1200" b="1" i="0" u="none" strike="noStrike" kern="1200" dirty="0">
                          <a:solidFill>
                            <a:srgbClr val="000000"/>
                          </a:solidFill>
                          <a:effectLst/>
                          <a:latin typeface="Arial"/>
                          <a:ea typeface="+mn-ea"/>
                          <a:cs typeface="+mn-cs"/>
                        </a:rPr>
                        <a:t>0</a:t>
                      </a:r>
                    </a:p>
                  </a:txBody>
                  <a:tcPr marL="59052" marR="59052" marT="0" marB="0" anchor="ctr">
                    <a:solidFill>
                      <a:schemeClr val="bg1">
                        <a:lumMod val="85000"/>
                      </a:schemeClr>
                    </a:solidFill>
                  </a:tcPr>
                </a:tc>
                <a:tc>
                  <a:txBody>
                    <a:bodyPr/>
                    <a:lstStyle/>
                    <a:p>
                      <a:pPr marL="0" algn="ctr" defTabSz="914400" rtl="0" eaLnBrk="1" fontAlgn="ctr" latinLnBrk="0" hangingPunct="1">
                        <a:lnSpc>
                          <a:spcPct val="115000"/>
                        </a:lnSpc>
                        <a:spcAft>
                          <a:spcPts val="0"/>
                        </a:spcAft>
                      </a:pPr>
                      <a:r>
                        <a:rPr lang="es-ES" sz="1200" b="1" i="0" u="none" strike="noStrike" kern="1200" dirty="0">
                          <a:solidFill>
                            <a:srgbClr val="000000"/>
                          </a:solidFill>
                          <a:effectLst/>
                          <a:latin typeface="Arial"/>
                          <a:ea typeface="+mn-ea"/>
                          <a:cs typeface="+mn-cs"/>
                        </a:rPr>
                        <a:t>-</a:t>
                      </a:r>
                    </a:p>
                  </a:txBody>
                  <a:tcPr marL="59052" marR="59052" marT="0" marB="0" anchor="ctr">
                    <a:solidFill>
                      <a:schemeClr val="bg1">
                        <a:lumMod val="85000"/>
                      </a:schemeClr>
                    </a:solidFill>
                  </a:tcPr>
                </a:tc>
                <a:tc>
                  <a:txBody>
                    <a:bodyPr/>
                    <a:lstStyle/>
                    <a:p>
                      <a:pPr marL="0" algn="ctr" defTabSz="914400" rtl="0" eaLnBrk="1" fontAlgn="ctr" latinLnBrk="0" hangingPunct="1">
                        <a:lnSpc>
                          <a:spcPct val="115000"/>
                        </a:lnSpc>
                        <a:spcAft>
                          <a:spcPts val="0"/>
                        </a:spcAft>
                      </a:pPr>
                      <a:r>
                        <a:rPr lang="es-ES" sz="1200" b="1" i="0" u="none" strike="noStrike" kern="1200" dirty="0">
                          <a:solidFill>
                            <a:srgbClr val="000000"/>
                          </a:solidFill>
                          <a:effectLst/>
                          <a:latin typeface="Arial"/>
                          <a:ea typeface="+mn-ea"/>
                          <a:cs typeface="+mn-cs"/>
                        </a:rPr>
                        <a:t>-</a:t>
                      </a:r>
                    </a:p>
                  </a:txBody>
                  <a:tcPr marL="59052" marR="59052" marT="0" marB="0" anchor="ctr">
                    <a:solidFill>
                      <a:schemeClr val="bg1">
                        <a:lumMod val="85000"/>
                      </a:schemeClr>
                    </a:solidFill>
                  </a:tcPr>
                </a:tc>
                <a:tc>
                  <a:txBody>
                    <a:bodyPr/>
                    <a:lstStyle/>
                    <a:p>
                      <a:pPr marL="0" algn="ctr" defTabSz="914400" rtl="0" eaLnBrk="1" fontAlgn="ctr" latinLnBrk="0" hangingPunct="1">
                        <a:lnSpc>
                          <a:spcPct val="115000"/>
                        </a:lnSpc>
                      </a:pPr>
                      <a:r>
                        <a:rPr lang="es-ES" sz="1200" b="1" i="0" u="none" strike="noStrike" kern="1200" dirty="0">
                          <a:solidFill>
                            <a:srgbClr val="000000"/>
                          </a:solidFill>
                          <a:effectLst/>
                          <a:latin typeface="Arial"/>
                          <a:ea typeface="+mn-ea"/>
                          <a:cs typeface="+mn-cs"/>
                        </a:rPr>
                        <a:t>-</a:t>
                      </a:r>
                    </a:p>
                  </a:txBody>
                  <a:tcPr marL="59052" marR="59052" marT="0" marB="0" anchor="ctr">
                    <a:solidFill>
                      <a:schemeClr val="bg1">
                        <a:lumMod val="85000"/>
                      </a:schemeClr>
                    </a:solidFill>
                  </a:tcPr>
                </a:tc>
                <a:tc>
                  <a:txBody>
                    <a:bodyPr/>
                    <a:lstStyle/>
                    <a:p>
                      <a:pPr marL="0" algn="ctr" defTabSz="914400" rtl="0" eaLnBrk="1" fontAlgn="ctr" latinLnBrk="0" hangingPunct="1">
                        <a:lnSpc>
                          <a:spcPct val="115000"/>
                        </a:lnSpc>
                        <a:spcAft>
                          <a:spcPts val="0"/>
                        </a:spcAft>
                      </a:pPr>
                      <a:r>
                        <a:rPr lang="es-ES" sz="1200" b="1" i="0" u="none" strike="noStrike" kern="1200" dirty="0">
                          <a:solidFill>
                            <a:srgbClr val="000000"/>
                          </a:solidFill>
                          <a:effectLst/>
                          <a:latin typeface="Arial"/>
                          <a:ea typeface="+mn-ea"/>
                          <a:cs typeface="+mn-cs"/>
                        </a:rPr>
                        <a:t>4</a:t>
                      </a:r>
                    </a:p>
                  </a:txBody>
                  <a:tcPr marL="59052" marR="59052" marT="0" marB="0" anchor="ctr">
                    <a:solidFill>
                      <a:schemeClr val="bg1">
                        <a:lumMod val="85000"/>
                      </a:schemeClr>
                    </a:solidFill>
                  </a:tcPr>
                </a:tc>
                <a:tc>
                  <a:txBody>
                    <a:bodyPr/>
                    <a:lstStyle/>
                    <a:p>
                      <a:pPr marL="0" algn="ctr" defTabSz="914400" rtl="0" eaLnBrk="1" fontAlgn="ctr" latinLnBrk="0" hangingPunct="1">
                        <a:lnSpc>
                          <a:spcPct val="115000"/>
                        </a:lnSpc>
                        <a:spcAft>
                          <a:spcPts val="0"/>
                        </a:spcAft>
                      </a:pPr>
                      <a:r>
                        <a:rPr lang="es-ES_tradnl" sz="1200" b="1" i="0" u="none" strike="noStrike" kern="1200" dirty="0" smtClean="0">
                          <a:solidFill>
                            <a:srgbClr val="000000"/>
                          </a:solidFill>
                          <a:effectLst/>
                          <a:latin typeface="Arial"/>
                          <a:ea typeface="+mn-ea"/>
                          <a:cs typeface="+mn-cs"/>
                        </a:rPr>
                        <a:t>7</a:t>
                      </a:r>
                      <a:endParaRPr lang="es-ES_tradnl" sz="1200" b="1" i="0" u="none" strike="noStrike" kern="1200" dirty="0">
                        <a:solidFill>
                          <a:srgbClr val="000000"/>
                        </a:solidFill>
                        <a:effectLst/>
                        <a:latin typeface="Arial"/>
                        <a:ea typeface="+mn-ea"/>
                        <a:cs typeface="+mn-cs"/>
                      </a:endParaRPr>
                    </a:p>
                  </a:txBody>
                  <a:tcPr marL="59052" marR="59052" marT="0" marB="0" anchor="ctr">
                    <a:solidFill>
                      <a:schemeClr val="bg1">
                        <a:lumMod val="85000"/>
                      </a:schemeClr>
                    </a:solidFill>
                  </a:tcPr>
                </a:tc>
                <a:extLst>
                  <a:ext uri="{0D108BD9-81ED-4DB2-BD59-A6C34878D82A}">
                    <a16:rowId xmlns:a16="http://schemas.microsoft.com/office/drawing/2014/main" xmlns="" val="10002"/>
                  </a:ext>
                </a:extLst>
              </a:tr>
              <a:tr h="486920">
                <a:tc gridSpan="9">
                  <a:txBody>
                    <a:bodyPr/>
                    <a:lstStyle/>
                    <a:p>
                      <a:pPr>
                        <a:lnSpc>
                          <a:spcPct val="115000"/>
                        </a:lnSpc>
                        <a:spcAft>
                          <a:spcPts val="0"/>
                        </a:spcAft>
                      </a:pPr>
                      <a:r>
                        <a:rPr lang="es-ES" sz="1000" dirty="0">
                          <a:latin typeface="Arial" panose="020B0604020202020204" pitchFamily="34" charset="0"/>
                          <a:cs typeface="Arial" panose="020B0604020202020204" pitchFamily="34" charset="0"/>
                        </a:rPr>
                        <a:t>Fuente: Depto. de Recursos Humanos</a:t>
                      </a:r>
                    </a:p>
                    <a:p>
                      <a:pPr>
                        <a:lnSpc>
                          <a:spcPct val="115000"/>
                        </a:lnSpc>
                        <a:spcAft>
                          <a:spcPts val="0"/>
                        </a:spcAft>
                      </a:pPr>
                      <a:r>
                        <a:rPr lang="es-ES" sz="1000" dirty="0">
                          <a:latin typeface="Arial" panose="020B0604020202020204" pitchFamily="34" charset="0"/>
                          <a:cs typeface="Arial" panose="020B0604020202020204" pitchFamily="34" charset="0"/>
                        </a:rPr>
                        <a:t>Corte </a:t>
                      </a:r>
                      <a:r>
                        <a:rPr lang="es-ES" sz="1000" baseline="0" dirty="0" smtClean="0">
                          <a:solidFill>
                            <a:schemeClr val="tx1"/>
                          </a:solidFill>
                          <a:latin typeface="Arial" panose="020B0604020202020204" pitchFamily="34" charset="0"/>
                          <a:cs typeface="Arial" panose="020B0604020202020204" pitchFamily="34" charset="0"/>
                        </a:rPr>
                        <a:t> Enero</a:t>
                      </a:r>
                      <a:r>
                        <a:rPr lang="es-ES" sz="1000" dirty="0" smtClean="0">
                          <a:latin typeface="Arial" panose="020B0604020202020204" pitchFamily="34" charset="0"/>
                          <a:cs typeface="Arial" panose="020B0604020202020204" pitchFamily="34" charset="0"/>
                        </a:rPr>
                        <a:t>/2021</a:t>
                      </a:r>
                      <a:endParaRPr lang="es-ES" sz="1000" dirty="0">
                        <a:latin typeface="Arial" pitchFamily="34" charset="0"/>
                        <a:ea typeface="Times New Roman"/>
                        <a:cs typeface="Arial" pitchFamily="34" charset="0"/>
                      </a:endParaRPr>
                    </a:p>
                  </a:txBody>
                  <a:tcPr marL="59052" marR="59052" marT="0" marB="0">
                    <a:solidFill>
                      <a:schemeClr val="bg1">
                        <a:lumMod val="85000"/>
                      </a:schemeClr>
                    </a:solidFill>
                  </a:tcPr>
                </a:tc>
                <a:tc hMerge="1">
                  <a:txBody>
                    <a:bodyPr/>
                    <a:lstStyle/>
                    <a:p>
                      <a:endParaRPr lang="es-MX"/>
                    </a:p>
                  </a:txBody>
                  <a:tcPr/>
                </a:tc>
                <a:tc hMerge="1">
                  <a:txBody>
                    <a:bodyPr/>
                    <a:lstStyle/>
                    <a:p>
                      <a:endParaRPr lang="es-ES"/>
                    </a:p>
                  </a:txBody>
                  <a:tcPr/>
                </a:tc>
                <a:tc hMerge="1">
                  <a:txBody>
                    <a:bodyPr/>
                    <a:lstStyle/>
                    <a:p>
                      <a:pPr algn="ctr">
                        <a:lnSpc>
                          <a:spcPct val="115000"/>
                        </a:lnSpc>
                        <a:spcAft>
                          <a:spcPts val="0"/>
                        </a:spcAft>
                      </a:pPr>
                      <a:endParaRPr lang="es-ES" sz="1200" dirty="0">
                        <a:latin typeface="Arial" pitchFamily="34" charset="0"/>
                        <a:ea typeface="Times New Roman"/>
                        <a:cs typeface="Arial" pitchFamily="34" charset="0"/>
                      </a:endParaRPr>
                    </a:p>
                  </a:txBody>
                  <a:tcPr marL="59052" marR="59052"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3"/>
                  </a:ext>
                </a:extLst>
              </a:tr>
            </a:tbl>
          </a:graphicData>
        </a:graphic>
      </p:graphicFrame>
      <p:sp>
        <p:nvSpPr>
          <p:cNvPr id="9" name="5 CuadroTexto"/>
          <p:cNvSpPr txBox="1"/>
          <p:nvPr/>
        </p:nvSpPr>
        <p:spPr>
          <a:xfrm>
            <a:off x="465810" y="4365104"/>
            <a:ext cx="3888433" cy="830997"/>
          </a:xfrm>
          <a:prstGeom prst="rect">
            <a:avLst/>
          </a:prstGeom>
          <a:noFill/>
        </p:spPr>
        <p:txBody>
          <a:bodyPr wrap="square" rtlCol="0">
            <a:spAutoFit/>
          </a:bodyPr>
          <a:lstStyle/>
          <a:p>
            <a:r>
              <a:rPr lang="es-MX" sz="1200" b="1" dirty="0">
                <a:latin typeface="Arial" panose="020B0604020202020204" pitchFamily="34" charset="0"/>
                <a:cs typeface="Arial" panose="020B0604020202020204" pitchFamily="34" charset="0"/>
              </a:rPr>
              <a:t>Nota : Total de docentes </a:t>
            </a:r>
            <a:r>
              <a:rPr lang="es-MX" sz="1200" b="1" dirty="0" smtClean="0">
                <a:latin typeface="Arial" panose="020B0604020202020204" pitchFamily="34" charset="0"/>
                <a:cs typeface="Arial" panose="020B0604020202020204" pitchFamily="34" charset="0"/>
              </a:rPr>
              <a:t>78</a:t>
            </a:r>
            <a:endParaRPr lang="es-MX" sz="1200" b="1"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Profesor de Tiempo Completo: </a:t>
            </a:r>
            <a:r>
              <a:rPr lang="es-MX" sz="1200" b="1" dirty="0">
                <a:latin typeface="Arial" panose="020B0604020202020204" pitchFamily="34" charset="0"/>
                <a:cs typeface="Arial" panose="020B0604020202020204" pitchFamily="34" charset="0"/>
              </a:rPr>
              <a:t>15</a:t>
            </a:r>
          </a:p>
          <a:p>
            <a:r>
              <a:rPr lang="es-MX" sz="1200" dirty="0">
                <a:latin typeface="Arial" panose="020B0604020202020204" pitchFamily="34" charset="0"/>
                <a:cs typeface="Arial" panose="020B0604020202020204" pitchFamily="34" charset="0"/>
              </a:rPr>
              <a:t>Profesor de Asignatura HSM:    </a:t>
            </a:r>
            <a:r>
              <a:rPr lang="es-MX" sz="1200" b="1" dirty="0" smtClean="0">
                <a:latin typeface="Arial" panose="020B0604020202020204" pitchFamily="34" charset="0"/>
                <a:cs typeface="Arial" panose="020B0604020202020204" pitchFamily="34" charset="0"/>
              </a:rPr>
              <a:t>56</a:t>
            </a:r>
            <a:endParaRPr lang="es-MX" sz="1200" b="1"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Actividades culturales y Deportivas: </a:t>
            </a:r>
            <a:r>
              <a:rPr lang="es-MX" sz="1200" b="1"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19732573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MX"/>
          </a:p>
        </p:txBody>
      </p:sp>
      <p:sp>
        <p:nvSpPr>
          <p:cNvPr id="3" name="Subtítulo 2"/>
          <p:cNvSpPr>
            <a:spLocks noGrp="1"/>
          </p:cNvSpPr>
          <p:nvPr>
            <p:ph type="subTitle" idx="1"/>
          </p:nvPr>
        </p:nvSpPr>
        <p:spPr/>
        <p:txBody>
          <a:bodyPr/>
          <a:lstStyle/>
          <a:p>
            <a:endParaRPr lang="es-MX"/>
          </a:p>
        </p:txBody>
      </p:sp>
      <p:pic>
        <p:nvPicPr>
          <p:cNvPr id="4"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b="21651"/>
          <a:stretch/>
        </p:blipFill>
        <p:spPr>
          <a:xfrm>
            <a:off x="0" y="0"/>
            <a:ext cx="9144000" cy="5373216"/>
          </a:xfrm>
          <a:prstGeom prst="rect">
            <a:avLst/>
          </a:prstGeom>
        </p:spPr>
      </p:pic>
      <p:sp>
        <p:nvSpPr>
          <p:cNvPr id="5" name="4 CuadroTexto"/>
          <p:cNvSpPr txBox="1"/>
          <p:nvPr/>
        </p:nvSpPr>
        <p:spPr>
          <a:xfrm>
            <a:off x="1" y="973192"/>
            <a:ext cx="9022320"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Distribución  del personal de la UTU</a:t>
            </a:r>
            <a:endParaRPr lang="es-ES" sz="2400" b="1" dirty="0">
              <a:latin typeface="Arial" panose="020B0604020202020204" pitchFamily="34"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066736948"/>
              </p:ext>
            </p:extLst>
          </p:nvPr>
        </p:nvGraphicFramePr>
        <p:xfrm>
          <a:off x="1063241" y="1804189"/>
          <a:ext cx="6816080" cy="3887373"/>
        </p:xfrm>
        <a:graphic>
          <a:graphicData uri="http://schemas.openxmlformats.org/drawingml/2006/table">
            <a:tbl>
              <a:tblPr firstRow="1" bandRow="1">
                <a:tableStyleId>{5C22544A-7EE6-4342-B048-85BDC9FD1C3A}</a:tableStyleId>
              </a:tblPr>
              <a:tblGrid>
                <a:gridCol w="3686676">
                  <a:extLst>
                    <a:ext uri="{9D8B030D-6E8A-4147-A177-3AD203B41FA5}">
                      <a16:colId xmlns:a16="http://schemas.microsoft.com/office/drawing/2014/main" xmlns="" val="20000"/>
                    </a:ext>
                  </a:extLst>
                </a:gridCol>
                <a:gridCol w="727768">
                  <a:extLst>
                    <a:ext uri="{9D8B030D-6E8A-4147-A177-3AD203B41FA5}">
                      <a16:colId xmlns:a16="http://schemas.microsoft.com/office/drawing/2014/main" xmlns="" val="20001"/>
                    </a:ext>
                  </a:extLst>
                </a:gridCol>
                <a:gridCol w="1382760">
                  <a:extLst>
                    <a:ext uri="{9D8B030D-6E8A-4147-A177-3AD203B41FA5}">
                      <a16:colId xmlns:a16="http://schemas.microsoft.com/office/drawing/2014/main" xmlns="" val="20002"/>
                    </a:ext>
                  </a:extLst>
                </a:gridCol>
                <a:gridCol w="1018876">
                  <a:extLst>
                    <a:ext uri="{9D8B030D-6E8A-4147-A177-3AD203B41FA5}">
                      <a16:colId xmlns:a16="http://schemas.microsoft.com/office/drawing/2014/main" xmlns="" val="20003"/>
                    </a:ext>
                  </a:extLst>
                </a:gridCol>
              </a:tblGrid>
              <a:tr h="621845">
                <a:tc gridSpan="2">
                  <a:txBody>
                    <a:bodyPr/>
                    <a:lstStyle/>
                    <a:p>
                      <a:pPr algn="ctr">
                        <a:lnSpc>
                          <a:spcPct val="115000"/>
                        </a:lnSpc>
                        <a:spcAft>
                          <a:spcPts val="0"/>
                        </a:spcAft>
                      </a:pPr>
                      <a:r>
                        <a:rPr lang="es-ES" sz="1100" b="1" dirty="0">
                          <a:solidFill>
                            <a:schemeClr val="tx1"/>
                          </a:solidFill>
                          <a:latin typeface="Arial" panose="020B0604020202020204" pitchFamily="34" charset="0"/>
                          <a:cs typeface="Arial" panose="020B0604020202020204" pitchFamily="34" charset="0"/>
                        </a:rPr>
                        <a:t>Categoría</a:t>
                      </a:r>
                      <a:endParaRPr lang="es-ES" sz="1100" b="1"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es-ES"/>
                    </a:p>
                  </a:txBody>
                  <a:tcPr/>
                </a:tc>
                <a:tc>
                  <a:txBody>
                    <a:bodyPr/>
                    <a:lstStyle/>
                    <a:p>
                      <a:pPr algn="ctr">
                        <a:lnSpc>
                          <a:spcPct val="115000"/>
                        </a:lnSpc>
                        <a:spcAft>
                          <a:spcPts val="0"/>
                        </a:spcAft>
                      </a:pPr>
                      <a:r>
                        <a:rPr lang="es-ES" sz="1100" b="1" kern="1200" dirty="0">
                          <a:solidFill>
                            <a:schemeClr val="tx1"/>
                          </a:solidFill>
                          <a:latin typeface="Arial" panose="020B0604020202020204" pitchFamily="34" charset="0"/>
                          <a:ea typeface="+mn-ea"/>
                          <a:cs typeface="Arial" panose="020B0604020202020204" pitchFamily="34" charset="0"/>
                        </a:rPr>
                        <a:t>Hombre</a:t>
                      </a: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lnSpc>
                          <a:spcPct val="115000"/>
                        </a:lnSpc>
                        <a:spcAft>
                          <a:spcPts val="0"/>
                        </a:spcAft>
                      </a:pPr>
                      <a:r>
                        <a:rPr lang="es-ES" sz="1100" b="1" kern="1200" dirty="0">
                          <a:solidFill>
                            <a:schemeClr val="tx1"/>
                          </a:solidFill>
                          <a:latin typeface="Arial" panose="020B0604020202020204" pitchFamily="34" charset="0"/>
                          <a:ea typeface="+mn-ea"/>
                          <a:cs typeface="Arial" panose="020B0604020202020204" pitchFamily="34" charset="0"/>
                        </a:rPr>
                        <a:t>Mujer</a:t>
                      </a: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xmlns="" val="10000"/>
                  </a:ext>
                </a:extLst>
              </a:tr>
              <a:tr h="340687">
                <a:tc>
                  <a:txBody>
                    <a:bodyPr/>
                    <a:lstStyle/>
                    <a:p>
                      <a:pPr algn="l">
                        <a:lnSpc>
                          <a:spcPct val="115000"/>
                        </a:lnSpc>
                        <a:spcAft>
                          <a:spcPts val="0"/>
                        </a:spcAft>
                      </a:pPr>
                      <a:r>
                        <a:rPr lang="es-MX" sz="1100" dirty="0">
                          <a:solidFill>
                            <a:schemeClr val="tx1"/>
                          </a:solidFill>
                          <a:latin typeface="Arial" panose="020B0604020202020204" pitchFamily="34" charset="0"/>
                          <a:cs typeface="Arial" panose="020B0604020202020204" pitchFamily="34" charset="0"/>
                        </a:rPr>
                        <a:t>Profesores de Tiempo Completo</a:t>
                      </a:r>
                      <a:endParaRPr lang="es-ES" sz="11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15000"/>
                        </a:lnSpc>
                        <a:spcAft>
                          <a:spcPts val="0"/>
                        </a:spcAft>
                      </a:pPr>
                      <a:r>
                        <a:rPr lang="es-MX" sz="1100" b="1" kern="1200" dirty="0">
                          <a:solidFill>
                            <a:schemeClr val="tx1"/>
                          </a:solidFill>
                          <a:latin typeface="Arial" pitchFamily="34" charset="0"/>
                          <a:ea typeface="Times New Roman"/>
                          <a:cs typeface="Arial" pitchFamily="34" charset="0"/>
                        </a:rPr>
                        <a:t>15</a:t>
                      </a:r>
                      <a:endParaRPr lang="es-ES" sz="1100" b="1" kern="12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es-ES" sz="1100" b="1" kern="1200" dirty="0">
                          <a:solidFill>
                            <a:schemeClr val="tx1"/>
                          </a:solidFill>
                          <a:latin typeface="Arial" pitchFamily="34" charset="0"/>
                          <a:ea typeface="Times New Roman"/>
                          <a:cs typeface="Arial" pitchFamily="34" charset="0"/>
                        </a:rPr>
                        <a:t>6</a:t>
                      </a: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es-ES" sz="1100" b="1" kern="1200" dirty="0">
                          <a:solidFill>
                            <a:schemeClr val="tx1"/>
                          </a:solidFill>
                          <a:latin typeface="Arial" pitchFamily="34" charset="0"/>
                          <a:ea typeface="Times New Roman"/>
                          <a:cs typeface="Arial" pitchFamily="34" charset="0"/>
                        </a:rPr>
                        <a:t>9</a:t>
                      </a: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40687">
                <a:tc>
                  <a:txBody>
                    <a:bodyPr/>
                    <a:lstStyle/>
                    <a:p>
                      <a:pPr algn="l">
                        <a:lnSpc>
                          <a:spcPct val="115000"/>
                        </a:lnSpc>
                        <a:spcAft>
                          <a:spcPts val="0"/>
                        </a:spcAft>
                      </a:pPr>
                      <a:r>
                        <a:rPr lang="es-MX" sz="1100" dirty="0">
                          <a:solidFill>
                            <a:schemeClr val="tx1"/>
                          </a:solidFill>
                          <a:latin typeface="Arial" panose="020B0604020202020204" pitchFamily="34" charset="0"/>
                          <a:cs typeface="Arial" panose="020B0604020202020204" pitchFamily="34" charset="0"/>
                        </a:rPr>
                        <a:t>Profesores de Asignatura</a:t>
                      </a:r>
                      <a:endParaRPr lang="es-ES" sz="11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15000"/>
                        </a:lnSpc>
                        <a:spcAft>
                          <a:spcPts val="0"/>
                        </a:spcAft>
                      </a:pPr>
                      <a:r>
                        <a:rPr lang="es-MX" sz="1100" b="1" kern="1200" dirty="0" smtClean="0">
                          <a:solidFill>
                            <a:schemeClr val="tx1"/>
                          </a:solidFill>
                          <a:latin typeface="Arial" pitchFamily="34" charset="0"/>
                          <a:ea typeface="Times New Roman"/>
                          <a:cs typeface="Arial" pitchFamily="34" charset="0"/>
                        </a:rPr>
                        <a:t>56</a:t>
                      </a:r>
                      <a:endParaRPr lang="es-MX" sz="1100" b="1" kern="12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es-MX" sz="1100" b="1" kern="1200" dirty="0" smtClean="0">
                          <a:solidFill>
                            <a:schemeClr val="tx1"/>
                          </a:solidFill>
                          <a:latin typeface="Arial" pitchFamily="34" charset="0"/>
                          <a:ea typeface="Times New Roman"/>
                          <a:cs typeface="Arial" pitchFamily="34" charset="0"/>
                        </a:rPr>
                        <a:t>24</a:t>
                      </a:r>
                      <a:endParaRPr lang="es-MX" sz="1100" b="1" kern="12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es-MX" sz="1100" b="1" kern="1200" dirty="0" smtClean="0">
                          <a:solidFill>
                            <a:schemeClr val="tx1"/>
                          </a:solidFill>
                          <a:latin typeface="Arial" pitchFamily="34" charset="0"/>
                          <a:ea typeface="Times New Roman"/>
                          <a:cs typeface="Arial" pitchFamily="34" charset="0"/>
                        </a:rPr>
                        <a:t>32</a:t>
                      </a:r>
                      <a:endParaRPr lang="es-MX" sz="1100" b="1" kern="12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483028">
                <a:tc>
                  <a:txBody>
                    <a:bodyPr/>
                    <a:lstStyle/>
                    <a:p>
                      <a:pPr algn="l">
                        <a:lnSpc>
                          <a:spcPct val="115000"/>
                        </a:lnSpc>
                        <a:spcAft>
                          <a:spcPts val="0"/>
                        </a:spcAft>
                      </a:pPr>
                      <a:r>
                        <a:rPr lang="es-MX" sz="1100" dirty="0">
                          <a:solidFill>
                            <a:schemeClr val="tx1"/>
                          </a:solidFill>
                          <a:latin typeface="Arial" panose="020B0604020202020204" pitchFamily="34" charset="0"/>
                          <a:cs typeface="Arial" panose="020B0604020202020204" pitchFamily="34" charset="0"/>
                        </a:rPr>
                        <a:t>Profesores de Actividades Culturales y Deportivas</a:t>
                      </a:r>
                      <a:endParaRPr lang="es-ES" sz="11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15000"/>
                        </a:lnSpc>
                        <a:spcAft>
                          <a:spcPts val="0"/>
                        </a:spcAft>
                      </a:pPr>
                      <a:r>
                        <a:rPr lang="es-MX" sz="1100" b="1" kern="1200" dirty="0" smtClean="0">
                          <a:solidFill>
                            <a:schemeClr val="tx1"/>
                          </a:solidFill>
                          <a:latin typeface="Arial" pitchFamily="34" charset="0"/>
                          <a:ea typeface="Times New Roman"/>
                          <a:cs typeface="Arial" pitchFamily="34" charset="0"/>
                        </a:rPr>
                        <a:t>7</a:t>
                      </a:r>
                      <a:endParaRPr lang="es-ES" sz="1100" b="1" kern="12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es-ES" sz="1100" b="1" kern="1200" dirty="0">
                          <a:solidFill>
                            <a:schemeClr val="tx1"/>
                          </a:solidFill>
                          <a:latin typeface="Arial" pitchFamily="34" charset="0"/>
                          <a:ea typeface="Times New Roman"/>
                          <a:cs typeface="Arial" pitchFamily="34" charset="0"/>
                        </a:rPr>
                        <a:t>5</a:t>
                      </a: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es-ES" sz="1100" b="1" kern="1200" dirty="0">
                          <a:solidFill>
                            <a:schemeClr val="tx1"/>
                          </a:solidFill>
                          <a:latin typeface="Arial" pitchFamily="34" charset="0"/>
                          <a:ea typeface="Times New Roman"/>
                          <a:cs typeface="Arial" pitchFamily="34" charset="0"/>
                        </a:rPr>
                        <a:t>2</a:t>
                      </a: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340687">
                <a:tc>
                  <a:txBody>
                    <a:bodyPr/>
                    <a:lstStyle/>
                    <a:p>
                      <a:pPr algn="l">
                        <a:lnSpc>
                          <a:spcPct val="115000"/>
                        </a:lnSpc>
                        <a:spcAft>
                          <a:spcPts val="0"/>
                        </a:spcAft>
                      </a:pPr>
                      <a:r>
                        <a:rPr lang="es-ES" sz="1100" dirty="0">
                          <a:solidFill>
                            <a:schemeClr val="tx1"/>
                          </a:solidFill>
                          <a:latin typeface="Arial" pitchFamily="34" charset="0"/>
                          <a:ea typeface="Times New Roman"/>
                          <a:cs typeface="Arial" pitchFamily="34" charset="0"/>
                        </a:rPr>
                        <a:t>Directivos</a:t>
                      </a: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15000"/>
                        </a:lnSpc>
                        <a:spcAft>
                          <a:spcPts val="0"/>
                        </a:spcAft>
                      </a:pPr>
                      <a:r>
                        <a:rPr lang="es-ES" sz="1100" b="1" kern="1200" dirty="0" smtClean="0">
                          <a:solidFill>
                            <a:schemeClr val="tx1"/>
                          </a:solidFill>
                          <a:latin typeface="Arial" pitchFamily="34" charset="0"/>
                          <a:ea typeface="Times New Roman"/>
                          <a:cs typeface="Arial" pitchFamily="34" charset="0"/>
                        </a:rPr>
                        <a:t>19</a:t>
                      </a:r>
                      <a:endParaRPr lang="es-ES" sz="1100" b="1" kern="12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es-ES" sz="1100" b="1" kern="1200" dirty="0" smtClean="0">
                          <a:solidFill>
                            <a:schemeClr val="tx1"/>
                          </a:solidFill>
                          <a:latin typeface="Arial" pitchFamily="34" charset="0"/>
                          <a:ea typeface="Times New Roman"/>
                          <a:cs typeface="Arial" pitchFamily="34" charset="0"/>
                        </a:rPr>
                        <a:t>11</a:t>
                      </a:r>
                      <a:endParaRPr lang="es-ES" sz="1100" b="1" kern="12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es-ES" sz="1100" b="1" kern="1200" dirty="0" smtClean="0">
                          <a:solidFill>
                            <a:schemeClr val="tx1"/>
                          </a:solidFill>
                          <a:latin typeface="Arial" pitchFamily="34" charset="0"/>
                          <a:ea typeface="Times New Roman"/>
                          <a:cs typeface="Arial" pitchFamily="34" charset="0"/>
                        </a:rPr>
                        <a:t>8</a:t>
                      </a:r>
                      <a:endParaRPr lang="es-ES" sz="1100" b="1" kern="12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340687">
                <a:tc>
                  <a:txBody>
                    <a:bodyPr/>
                    <a:lstStyle/>
                    <a:p>
                      <a:pPr algn="l">
                        <a:lnSpc>
                          <a:spcPct val="115000"/>
                        </a:lnSpc>
                        <a:spcAft>
                          <a:spcPts val="0"/>
                        </a:spcAft>
                      </a:pPr>
                      <a:r>
                        <a:rPr lang="es-ES" sz="1100" dirty="0" smtClean="0">
                          <a:solidFill>
                            <a:schemeClr val="tx1"/>
                          </a:solidFill>
                          <a:latin typeface="Arial" pitchFamily="34" charset="0"/>
                          <a:ea typeface="Times New Roman"/>
                          <a:cs typeface="Arial" pitchFamily="34" charset="0"/>
                        </a:rPr>
                        <a:t>Personal</a:t>
                      </a:r>
                      <a:r>
                        <a:rPr lang="es-ES" sz="1100" baseline="0" dirty="0" smtClean="0">
                          <a:solidFill>
                            <a:schemeClr val="tx1"/>
                          </a:solidFill>
                          <a:latin typeface="Arial" pitchFamily="34" charset="0"/>
                          <a:ea typeface="Times New Roman"/>
                          <a:cs typeface="Arial" pitchFamily="34" charset="0"/>
                        </a:rPr>
                        <a:t> de apoyo a los Servicios Académicos y de estudiantes</a:t>
                      </a:r>
                      <a:endParaRPr lang="es-ES" sz="11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s-MX" sz="1100" b="1" dirty="0" smtClean="0">
                          <a:latin typeface="Arial" panose="020B0604020202020204" pitchFamily="34" charset="0"/>
                          <a:cs typeface="Arial" panose="020B0604020202020204" pitchFamily="34" charset="0"/>
                        </a:rPr>
                        <a:t>      17</a:t>
                      </a:r>
                      <a:endParaRPr lang="es-MX" sz="1100" b="1" dirty="0">
                        <a:latin typeface="Arial" panose="020B0604020202020204" pitchFamily="34" charset="0"/>
                        <a:cs typeface="Arial" panose="020B0604020202020204"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s-MX" sz="1100" b="1" dirty="0" smtClean="0">
                          <a:latin typeface="Arial" panose="020B0604020202020204" pitchFamily="34" charset="0"/>
                          <a:cs typeface="Arial" panose="020B0604020202020204" pitchFamily="34" charset="0"/>
                        </a:rPr>
                        <a:t>                 11</a:t>
                      </a:r>
                      <a:endParaRPr lang="es-MX" sz="1100" b="1" dirty="0">
                        <a:latin typeface="Arial" panose="020B0604020202020204" pitchFamily="34" charset="0"/>
                        <a:cs typeface="Arial" panose="020B0604020202020204"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s-MX" sz="1100" b="1" dirty="0" smtClean="0">
                          <a:latin typeface="Arial" panose="020B0604020202020204" pitchFamily="34" charset="0"/>
                          <a:cs typeface="Arial" panose="020B0604020202020204" pitchFamily="34" charset="0"/>
                        </a:rPr>
                        <a:t>           </a:t>
                      </a:r>
                      <a:r>
                        <a:rPr lang="es-MX" sz="1100" b="1" baseline="0" dirty="0" smtClean="0">
                          <a:latin typeface="Arial" panose="020B0604020202020204" pitchFamily="34" charset="0"/>
                          <a:cs typeface="Arial" panose="020B0604020202020204" pitchFamily="34" charset="0"/>
                        </a:rPr>
                        <a:t> 6</a:t>
                      </a:r>
                      <a:endParaRPr lang="es-MX" sz="1100" b="1" dirty="0">
                        <a:latin typeface="Arial" panose="020B0604020202020204" pitchFamily="34" charset="0"/>
                        <a:cs typeface="Arial" panose="020B0604020202020204"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340687">
                <a:tc>
                  <a:txBody>
                    <a:bodyPr/>
                    <a:lstStyle/>
                    <a:p>
                      <a:pPr algn="l">
                        <a:lnSpc>
                          <a:spcPct val="115000"/>
                        </a:lnSpc>
                        <a:spcAft>
                          <a:spcPts val="0"/>
                        </a:spcAft>
                      </a:pPr>
                      <a:r>
                        <a:rPr lang="es-ES" sz="1100" dirty="0" smtClean="0">
                          <a:solidFill>
                            <a:schemeClr val="tx1"/>
                          </a:solidFill>
                          <a:latin typeface="Arial" pitchFamily="34" charset="0"/>
                          <a:ea typeface="Times New Roman"/>
                          <a:cs typeface="Arial" pitchFamily="34" charset="0"/>
                        </a:rPr>
                        <a:t>Administrativo </a:t>
                      </a:r>
                      <a:endParaRPr lang="es-ES" sz="11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s-MX" sz="1100" b="1" dirty="0" smtClean="0">
                          <a:latin typeface="Arial" panose="020B0604020202020204" pitchFamily="34" charset="0"/>
                          <a:cs typeface="Arial" panose="020B0604020202020204" pitchFamily="34" charset="0"/>
                        </a:rPr>
                        <a:t>       20</a:t>
                      </a:r>
                      <a:endParaRPr lang="es-MX" sz="1100" b="1" dirty="0">
                        <a:latin typeface="Arial" panose="020B0604020202020204" pitchFamily="34" charset="0"/>
                        <a:cs typeface="Arial" panose="020B0604020202020204"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s-MX" sz="1100" b="1" dirty="0" smtClean="0">
                          <a:latin typeface="Arial" panose="020B0604020202020204" pitchFamily="34" charset="0"/>
                          <a:cs typeface="Arial" panose="020B0604020202020204" pitchFamily="34" charset="0"/>
                        </a:rPr>
                        <a:t>                </a:t>
                      </a:r>
                      <a:r>
                        <a:rPr lang="es-MX" sz="1100" b="1" baseline="0" dirty="0" smtClean="0">
                          <a:latin typeface="Arial" panose="020B0604020202020204" pitchFamily="34" charset="0"/>
                          <a:cs typeface="Arial" panose="020B0604020202020204" pitchFamily="34" charset="0"/>
                        </a:rPr>
                        <a:t> 11</a:t>
                      </a:r>
                      <a:endParaRPr lang="es-MX" sz="1100" b="1" dirty="0">
                        <a:latin typeface="Arial" panose="020B0604020202020204" pitchFamily="34" charset="0"/>
                        <a:cs typeface="Arial" panose="020B0604020202020204"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s-MX" sz="1100" b="1" dirty="0" smtClean="0">
                          <a:latin typeface="Arial" panose="020B0604020202020204" pitchFamily="34" charset="0"/>
                          <a:cs typeface="Arial" panose="020B0604020202020204" pitchFamily="34" charset="0"/>
                        </a:rPr>
                        <a:t>           </a:t>
                      </a:r>
                      <a:r>
                        <a:rPr lang="es-MX" sz="1100" b="1" baseline="0" dirty="0" smtClean="0">
                          <a:latin typeface="Arial" panose="020B0604020202020204" pitchFamily="34" charset="0"/>
                          <a:cs typeface="Arial" panose="020B0604020202020204" pitchFamily="34" charset="0"/>
                        </a:rPr>
                        <a:t>  9</a:t>
                      </a:r>
                      <a:endParaRPr lang="es-MX" sz="1100" b="1" dirty="0">
                        <a:latin typeface="Arial" panose="020B0604020202020204" pitchFamily="34" charset="0"/>
                        <a:cs typeface="Arial" panose="020B0604020202020204"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340687">
                <a:tc>
                  <a:txBody>
                    <a:bodyPr/>
                    <a:lstStyle/>
                    <a:p>
                      <a:r>
                        <a:rPr lang="es-MX" sz="1100" dirty="0" smtClean="0">
                          <a:latin typeface="Arial" panose="020B0604020202020204" pitchFamily="34" charset="0"/>
                          <a:cs typeface="Arial" panose="020B0604020202020204" pitchFamily="34" charset="0"/>
                        </a:rPr>
                        <a:t>Chofer</a:t>
                      </a:r>
                      <a:endParaRPr lang="es-MX" sz="1100" dirty="0">
                        <a:latin typeface="Arial" panose="020B0604020202020204" pitchFamily="34" charset="0"/>
                        <a:cs typeface="Arial" panose="020B060402020202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s-MX" sz="1100" b="1" dirty="0" smtClean="0">
                          <a:latin typeface="Arial" panose="020B0604020202020204" pitchFamily="34" charset="0"/>
                          <a:cs typeface="Arial" panose="020B0604020202020204" pitchFamily="34" charset="0"/>
                        </a:rPr>
                        <a:t>        3</a:t>
                      </a:r>
                      <a:endParaRPr lang="es-MX" sz="1100" b="1" dirty="0">
                        <a:latin typeface="Arial" panose="020B0604020202020204" pitchFamily="34" charset="0"/>
                        <a:cs typeface="Arial" panose="020B060402020202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s-MX" sz="1100" b="1" dirty="0" smtClean="0">
                          <a:latin typeface="Arial" panose="020B0604020202020204" pitchFamily="34" charset="0"/>
                          <a:cs typeface="Arial" panose="020B0604020202020204" pitchFamily="34" charset="0"/>
                        </a:rPr>
                        <a:t>                3</a:t>
                      </a:r>
                      <a:endParaRPr lang="es-MX" sz="1100" b="1" dirty="0">
                        <a:latin typeface="Arial" panose="020B0604020202020204" pitchFamily="34" charset="0"/>
                        <a:cs typeface="Arial" panose="020B060402020202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s-MX" sz="1100" b="1" dirty="0" smtClean="0">
                          <a:latin typeface="Arial" panose="020B0604020202020204" pitchFamily="34" charset="0"/>
                          <a:cs typeface="Arial" panose="020B0604020202020204" pitchFamily="34" charset="0"/>
                        </a:rPr>
                        <a:t>           0</a:t>
                      </a:r>
                      <a:endParaRPr lang="es-MX" sz="1100" b="1" dirty="0">
                        <a:latin typeface="Arial" panose="020B0604020202020204" pitchFamily="34" charset="0"/>
                        <a:cs typeface="Arial" panose="020B060402020202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340687">
                <a:tc>
                  <a:txBody>
                    <a:bodyPr/>
                    <a:lstStyle/>
                    <a:p>
                      <a:pPr algn="ctr">
                        <a:lnSpc>
                          <a:spcPct val="115000"/>
                        </a:lnSpc>
                        <a:spcAft>
                          <a:spcPts val="0"/>
                        </a:spcAft>
                      </a:pPr>
                      <a:r>
                        <a:rPr lang="es-ES" sz="1100" dirty="0">
                          <a:solidFill>
                            <a:schemeClr val="tx1"/>
                          </a:solidFill>
                          <a:latin typeface="Arial" panose="020B0604020202020204" pitchFamily="34" charset="0"/>
                          <a:cs typeface="Arial" panose="020B0604020202020204" pitchFamily="34" charset="0"/>
                        </a:rPr>
                        <a:t>Total</a:t>
                      </a:r>
                      <a:endParaRPr lang="es-ES" sz="11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15000"/>
                        </a:lnSpc>
                        <a:spcAft>
                          <a:spcPts val="0"/>
                        </a:spcAft>
                      </a:pPr>
                      <a:r>
                        <a:rPr lang="es-ES" sz="1100" b="1" kern="1200" dirty="0" smtClean="0">
                          <a:solidFill>
                            <a:schemeClr val="tx1"/>
                          </a:solidFill>
                          <a:latin typeface="Arial" pitchFamily="34" charset="0"/>
                          <a:ea typeface="Times New Roman"/>
                          <a:cs typeface="Arial" pitchFamily="34" charset="0"/>
                        </a:rPr>
                        <a:t>137</a:t>
                      </a:r>
                      <a:endParaRPr lang="es-ES" sz="1100" b="1" kern="12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es-ES" sz="1100" b="1" kern="1200" dirty="0" smtClean="0">
                          <a:solidFill>
                            <a:schemeClr val="tx1"/>
                          </a:solidFill>
                          <a:latin typeface="Arial" pitchFamily="34" charset="0"/>
                          <a:ea typeface="Times New Roman"/>
                          <a:cs typeface="Arial" pitchFamily="34" charset="0"/>
                        </a:rPr>
                        <a:t>71</a:t>
                      </a:r>
                      <a:endParaRPr lang="es-ES" sz="1100" b="1" kern="12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15000"/>
                        </a:lnSpc>
                        <a:spcAft>
                          <a:spcPts val="0"/>
                        </a:spcAft>
                      </a:pPr>
                      <a:r>
                        <a:rPr lang="es-ES" sz="1100" b="1" kern="1200" dirty="0" smtClean="0">
                          <a:solidFill>
                            <a:schemeClr val="tx1"/>
                          </a:solidFill>
                          <a:latin typeface="Arial" pitchFamily="34" charset="0"/>
                          <a:ea typeface="Times New Roman"/>
                          <a:cs typeface="Arial" pitchFamily="34" charset="0"/>
                        </a:rPr>
                        <a:t>66</a:t>
                      </a:r>
                      <a:endParaRPr lang="es-ES" sz="1100" b="1" kern="1200"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40687">
                <a:tc gridSpan="2">
                  <a:txBody>
                    <a:bodyPr/>
                    <a:lstStyle/>
                    <a:p>
                      <a:pPr algn="l">
                        <a:lnSpc>
                          <a:spcPct val="115000"/>
                        </a:lnSpc>
                        <a:spcAft>
                          <a:spcPts val="0"/>
                        </a:spcAft>
                      </a:pPr>
                      <a:r>
                        <a:rPr lang="es-ES" sz="1100" dirty="0">
                          <a:solidFill>
                            <a:schemeClr val="tx1"/>
                          </a:solidFill>
                          <a:latin typeface="Arial" panose="020B0604020202020204" pitchFamily="34" charset="0"/>
                          <a:cs typeface="Arial" panose="020B0604020202020204" pitchFamily="34" charset="0"/>
                        </a:rPr>
                        <a:t>Fuente: Recursos Humanos</a:t>
                      </a:r>
                    </a:p>
                    <a:p>
                      <a:pPr>
                        <a:lnSpc>
                          <a:spcPct val="115000"/>
                        </a:lnSpc>
                        <a:spcAft>
                          <a:spcPts val="0"/>
                        </a:spcAft>
                      </a:pPr>
                      <a:r>
                        <a:rPr lang="es-ES" sz="1100" dirty="0">
                          <a:solidFill>
                            <a:schemeClr val="tx1"/>
                          </a:solidFill>
                          <a:latin typeface="Arial" panose="020B0604020202020204" pitchFamily="34" charset="0"/>
                          <a:cs typeface="Arial" panose="020B0604020202020204" pitchFamily="34" charset="0"/>
                        </a:rPr>
                        <a:t>Corte </a:t>
                      </a:r>
                      <a:r>
                        <a:rPr lang="es-ES" sz="1100" dirty="0" smtClean="0">
                          <a:solidFill>
                            <a:schemeClr val="tx1"/>
                          </a:solidFill>
                          <a:latin typeface="Arial" panose="020B0604020202020204" pitchFamily="34" charset="0"/>
                          <a:cs typeface="Arial" panose="020B0604020202020204" pitchFamily="34" charset="0"/>
                        </a:rPr>
                        <a:t>:</a:t>
                      </a:r>
                      <a:r>
                        <a:rPr lang="es-ES" sz="1100" baseline="0" dirty="0" smtClean="0">
                          <a:solidFill>
                            <a:schemeClr val="tx1"/>
                          </a:solidFill>
                          <a:latin typeface="Arial" panose="020B0604020202020204" pitchFamily="34" charset="0"/>
                          <a:cs typeface="Arial" panose="020B0604020202020204" pitchFamily="34" charset="0"/>
                        </a:rPr>
                        <a:t> Enero</a:t>
                      </a:r>
                      <a:r>
                        <a:rPr lang="es-ES" sz="1100" dirty="0" smtClean="0">
                          <a:solidFill>
                            <a:schemeClr val="tx1"/>
                          </a:solidFill>
                          <a:latin typeface="Arial" panose="020B0604020202020204" pitchFamily="34" charset="0"/>
                          <a:cs typeface="Arial" panose="020B0604020202020204" pitchFamily="34" charset="0"/>
                        </a:rPr>
                        <a:t>/2021</a:t>
                      </a:r>
                      <a:endParaRPr lang="es-ES" sz="1100" dirty="0">
                        <a:solidFill>
                          <a:schemeClr val="tx1"/>
                        </a:solidFill>
                        <a:latin typeface="Arial" pitchFamily="34" charset="0"/>
                        <a:ea typeface="Times New Roman"/>
                        <a:cs typeface="Arial" pitchFamily="34" charset="0"/>
                      </a:endParaRPr>
                    </a:p>
                  </a:txBody>
                  <a:tcPr marL="42331" marR="42331" marT="0"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es-ES"/>
                    </a:p>
                  </a:txBody>
                  <a:tcPr/>
                </a:tc>
                <a:tc>
                  <a:txBody>
                    <a:bodyPr/>
                    <a:lstStyle/>
                    <a:p>
                      <a:pPr algn="ctr">
                        <a:lnSpc>
                          <a:spcPct val="115000"/>
                        </a:lnSpc>
                        <a:spcAft>
                          <a:spcPts val="0"/>
                        </a:spcAft>
                      </a:pPr>
                      <a:r>
                        <a:rPr lang="es-ES" sz="1100" b="1" dirty="0" smtClean="0">
                          <a:solidFill>
                            <a:schemeClr val="tx1"/>
                          </a:solidFill>
                          <a:latin typeface="Arial" pitchFamily="34" charset="0"/>
                          <a:ea typeface="Times New Roman"/>
                          <a:cs typeface="Arial" pitchFamily="34" charset="0"/>
                        </a:rPr>
                        <a:t>51.82%</a:t>
                      </a:r>
                      <a:endParaRPr lang="es-ES" sz="1100" b="1"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s-ES" sz="1100" b="1" dirty="0" smtClean="0">
                          <a:solidFill>
                            <a:schemeClr val="tx1"/>
                          </a:solidFill>
                          <a:latin typeface="Arial" pitchFamily="34" charset="0"/>
                          <a:ea typeface="Times New Roman"/>
                          <a:cs typeface="Arial" pitchFamily="34" charset="0"/>
                        </a:rPr>
                        <a:t>48.18%</a:t>
                      </a:r>
                      <a:endParaRPr lang="es-ES" sz="1100" b="1" dirty="0">
                        <a:solidFill>
                          <a:schemeClr val="tx1"/>
                        </a:solidFill>
                        <a:latin typeface="Arial" pitchFamily="34" charset="0"/>
                        <a:ea typeface="Times New Roman"/>
                        <a:cs typeface="Arial" pitchFamily="34" charset="0"/>
                      </a:endParaRPr>
                    </a:p>
                  </a:txBody>
                  <a:tcPr marL="42331" marR="42331"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bl>
          </a:graphicData>
        </a:graphic>
      </p:graphicFrame>
      <p:sp>
        <p:nvSpPr>
          <p:cNvPr id="7" name="CuadroTexto 6"/>
          <p:cNvSpPr txBox="1"/>
          <p:nvPr/>
        </p:nvSpPr>
        <p:spPr>
          <a:xfrm>
            <a:off x="395536" y="6043354"/>
            <a:ext cx="8208911" cy="646331"/>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NOTA: En el rubro de Personal de apoyo a los servicios académicos y de estudiantes se incluyen los coordinadores académicos, psicóloga, bibliotecarios, enfermera, secretarias de los directores académicos y los responsables de los laboratorios.</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619955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746</TotalTime>
  <Words>10838</Words>
  <Application>Microsoft Office PowerPoint</Application>
  <PresentationFormat>Presentación en pantalla (4:3)</PresentationFormat>
  <Paragraphs>3909</Paragraphs>
  <Slides>118</Slides>
  <Notes>2</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118</vt:i4>
      </vt:variant>
    </vt:vector>
  </HeadingPairs>
  <TitlesOfParts>
    <vt:vector size="126" baseType="lpstr">
      <vt:lpstr>Arial</vt:lpstr>
      <vt:lpstr>Arial Narrow</vt:lpstr>
      <vt:lpstr>Calibri</vt:lpstr>
      <vt:lpstr>inherit</vt:lpstr>
      <vt:lpstr>Times New Roman</vt:lpstr>
      <vt:lpstr>Wingdings</vt:lpstr>
      <vt:lpstr>Tema de Office</vt:lpstr>
      <vt:lpstr>Presentación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8.2.2.1. Avance programático presupuestal.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Desinfección de las instalaciones universitarias.</vt:lpstr>
      <vt:lpstr>Reconstrucción y remodelación del techo del edificio de Turismo y Gastronomía.</vt:lpstr>
      <vt:lpstr>Construcción de gradas techadas para alberca semiolimpica.</vt:lpstr>
      <vt:lpstr>Construcción de barda con rodapié y reja de acero, incluye relleno para estacionamiento.</vt:lpstr>
      <vt:lpstr>Construcción de alberca semiolímpica y barda perimetral.</vt:lpstr>
      <vt:lpstr>8.2.2.4. Subcomité de Comprar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AsistenteAG</dc:creator>
  <cp:lastModifiedBy>ASUS</cp:lastModifiedBy>
  <cp:revision>73</cp:revision>
  <cp:lastPrinted>2021-03-04T01:17:34Z</cp:lastPrinted>
  <dcterms:created xsi:type="dcterms:W3CDTF">2020-02-13T17:57:37Z</dcterms:created>
  <dcterms:modified xsi:type="dcterms:W3CDTF">2021-03-15T16:30:59Z</dcterms:modified>
</cp:coreProperties>
</file>